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6" r:id="rId13"/>
    <p:sldId id="287" r:id="rId14"/>
    <p:sldId id="288" r:id="rId15"/>
    <p:sldId id="289" r:id="rId16"/>
    <p:sldId id="290" r:id="rId17"/>
    <p:sldId id="291" r:id="rId18"/>
    <p:sldId id="258" r:id="rId19"/>
    <p:sldId id="259" r:id="rId20"/>
    <p:sldId id="260" r:id="rId21"/>
    <p:sldId id="261" r:id="rId22"/>
    <p:sldId id="262" r:id="rId23"/>
    <p:sldId id="263" r:id="rId24"/>
    <p:sldId id="264" r:id="rId25"/>
    <p:sldId id="265" r:id="rId26"/>
    <p:sldId id="266" r:id="rId27"/>
    <p:sldId id="267" r:id="rId28"/>
    <p:sldId id="268" r:id="rId29"/>
    <p:sldId id="269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55" d="100"/>
          <a:sy n="155" d="100"/>
        </p:scale>
        <p:origin x="-22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页眉占位符 1843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8435" name="日期占位符 1843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18436" name="页脚占位符 1843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8437" name="灯片编号占位符 18436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algn="r" fontAlgn="base"/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眉占位符 1740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7411" name="日期占位符 174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strike="noStrike" noProof="1"/>
          </a:p>
        </p:txBody>
      </p:sp>
      <p:sp>
        <p:nvSpPr>
          <p:cNvPr id="3076" name="幻灯片图像占位符 1741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17412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 dirty="0"/>
              <a:t>单击此处编辑母版文本样式</a:t>
            </a:r>
          </a:p>
          <a:p>
            <a:pPr lvl="1" indent="0"/>
            <a:r>
              <a:rPr lang="zh-CN" altLang="en-US" dirty="0"/>
              <a:t>第二级</a:t>
            </a:r>
          </a:p>
          <a:p>
            <a:pPr lvl="2" indent="0"/>
            <a:r>
              <a:rPr lang="zh-CN" altLang="en-US" dirty="0"/>
              <a:t>第三级</a:t>
            </a:r>
          </a:p>
          <a:p>
            <a:pPr lvl="3" indent="0"/>
            <a:r>
              <a:rPr lang="zh-CN" altLang="en-US" dirty="0"/>
              <a:t>第四级</a:t>
            </a:r>
          </a:p>
          <a:p>
            <a:pPr lvl="4" indent="0"/>
            <a:r>
              <a:rPr lang="zh-CN" altLang="en-US" dirty="0"/>
              <a:t>第五级</a:t>
            </a:r>
          </a:p>
        </p:txBody>
      </p:sp>
      <p:sp>
        <p:nvSpPr>
          <p:cNvPr id="17414" name="页脚占位符 1741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17415" name="灯片编号占位符 1741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algn="r" fontAlgn="base"/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945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2" name="文本占位符 19458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5123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6348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4" name="文本占位符 6349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2355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10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6451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文本占位符 64514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25603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11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6758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6" name="文本占位符 6758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31747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6860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4" name="文本占位符 6861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3379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6963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2" name="文本占位符 69634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35843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7065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0" name="文本占位符 70658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3789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7168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8" name="文本占位符 7168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3993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7270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6" name="文本占位符 7270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41987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2150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4" name="文本占位符 2150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4403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2252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2" name="文本占位符 2253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46083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2048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0" name="文本占位符 2048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717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2355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文本占位符 23554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4813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2457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8" name="文本占位符 24578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5017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2560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6" name="文本占位符 2560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52227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2662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4" name="文本占位符 2662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5427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2764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2" name="文本占位符 2765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56323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2867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0" name="文本占位符 28674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5837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2969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8" name="文本占位符 29698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6041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3072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6" name="文本占位符 3072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62467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3174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4" name="文本占位符 3174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6451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3276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2" name="文本占位符 3277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66563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29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5632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8" name="文本占位符 5632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921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5734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6" name="文本占位符 5734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11267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58369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4" name="文本占位符 58370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13315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5939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文本占位符 59394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15363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6041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0" name="文本占位符 60418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17411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6144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8" name="文本占位符 61442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19459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62465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文本占位符 62466"/>
          <p:cNvSpPr>
            <a:spLocks noGrp="1"/>
          </p:cNvSpPr>
          <p:nvPr>
            <p:ph type="body"/>
          </p:nvPr>
        </p:nvSpPr>
        <p:spPr>
          <a:ln/>
        </p:spPr>
        <p:txBody>
          <a:bodyPr anchor="t"/>
          <a:lstStyle/>
          <a:p>
            <a:pPr lvl="0" indent="0"/>
            <a:endParaRPr lang="zh-CN" dirty="0"/>
          </a:p>
        </p:txBody>
      </p:sp>
      <p:sp>
        <p:nvSpPr>
          <p:cNvPr id="21507" name="灯片编号占位符 1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/>
              <a:pPr lvl="0" indent="0" algn="r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2049"/>
          <p:cNvSpPr>
            <a:spLocks noGrp="1"/>
          </p:cNvSpPr>
          <p:nvPr>
            <p:ph type="ctrTitle"/>
          </p:nvPr>
        </p:nvSpPr>
        <p:spPr>
          <a:xfrm>
            <a:off x="642910" y="2928934"/>
            <a:ext cx="7772400" cy="1470025"/>
          </a:xfrm>
          <a:ln/>
        </p:spPr>
        <p:txBody>
          <a:bodyPr anchor="ctr"/>
          <a:lstStyle/>
          <a:p>
            <a:pPr defTabSz="914400">
              <a:buClrTx/>
              <a:buSzTx/>
              <a:buFontTx/>
            </a:pPr>
            <a:r>
              <a:rPr lang="zh-CN" altLang="en-US" sz="4000" b="1" kern="1200" baseline="0" dirty="0">
                <a:latin typeface="+mj-lt"/>
                <a:ea typeface="+mj-ea"/>
                <a:cs typeface="+mj-cs"/>
              </a:rPr>
              <a:t>第一单元写作　</a:t>
            </a:r>
            <a:br>
              <a:rPr lang="zh-CN" altLang="en-US" sz="4000" b="1" kern="1200" baseline="0" dirty="0">
                <a:latin typeface="+mj-lt"/>
                <a:ea typeface="+mj-ea"/>
                <a:cs typeface="+mj-cs"/>
              </a:rPr>
            </a:br>
            <a:r>
              <a:rPr lang="zh-CN" altLang="en-US" sz="4000" b="1" kern="1200" baseline="0" dirty="0">
                <a:latin typeface="+mj-lt"/>
                <a:ea typeface="+mj-ea"/>
                <a:cs typeface="+mj-cs"/>
              </a:rPr>
              <a:t/>
            </a:r>
            <a:br>
              <a:rPr lang="zh-CN" altLang="en-US" sz="4000" b="1" kern="1200" baseline="0" dirty="0">
                <a:latin typeface="+mj-lt"/>
                <a:ea typeface="+mj-ea"/>
                <a:cs typeface="+mj-cs"/>
              </a:rPr>
            </a:br>
            <a:r>
              <a:rPr lang="zh-CN" altLang="en-US" sz="6000" b="1" kern="1200" baseline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热爱生活，热爱写作</a:t>
            </a:r>
            <a:r>
              <a:rPr lang="zh-CN" altLang="en-US" sz="4000" kern="1200" baseline="0" dirty="0">
                <a:latin typeface="+mj-lt"/>
                <a:ea typeface="+mj-ea"/>
                <a:cs typeface="+mj-cs"/>
              </a:rPr>
              <a:t>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占位符 4608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讲述最让你难忘的一件事，与同学一起分享。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占位符 47106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</a:rPr>
              <a:t>白居易云：“感人心者，莫先乎情。”真挚的感情最容易打动人。现实生活中，有时一句话、一个动作、一个眼神都能让我们感动。抓住它，叙述出前因后果，描绘出它令你感动的具体细节，让自己感动了，也一定能打动别人，引起别人的共鸣，给人以思想上的启迪和美的享受。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5017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技法探寻</a:t>
            </a:r>
          </a:p>
        </p:txBody>
      </p:sp>
      <p:sp>
        <p:nvSpPr>
          <p:cNvPr id="50179" name="内容占位符 50178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sz="3600" b="1" dirty="0"/>
              <a:t>在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踮起脚尖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这篇文章中，作者抓住父母亲的一个细微的动作展开，除此之外，还可以从哪些方面入手，把文章写具体、丰富？ 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FF0000"/>
                </a:solidFill>
              </a:rPr>
              <a:t>细节描写是指作品中对一些富有艺术表现力的细小事物、人物的某些细微的举止行动，以及景物片段等的具体细腻的描写。是指抓住生活中的细微而又具体的典型情节，加以生动细致的描写。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512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dirty="0"/>
          </a:p>
        </p:txBody>
      </p:sp>
      <p:sp>
        <p:nvSpPr>
          <p:cNvPr id="51203" name="内容占位符 5120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zh-CN" altLang="en-US" sz="5400" b="1" dirty="0">
                <a:solidFill>
                  <a:srgbClr val="FF0000"/>
                </a:solidFill>
              </a:rPr>
              <a:t>细节描写方法：</a:t>
            </a:r>
          </a:p>
          <a:p>
            <a:r>
              <a:rPr lang="en-US" altLang="zh-CN" sz="3600" b="1" dirty="0"/>
              <a:t>(1)</a:t>
            </a:r>
            <a:r>
              <a:rPr lang="zh-CN" altLang="en-US" sz="3600" b="1" dirty="0"/>
              <a:t>提取细小的传神动作。</a:t>
            </a:r>
          </a:p>
          <a:p>
            <a:r>
              <a:rPr lang="en-US" altLang="zh-CN" sz="3600" b="1" dirty="0"/>
              <a:t>(2)</a:t>
            </a:r>
            <a:r>
              <a:rPr lang="zh-CN" altLang="en-US" sz="3600" b="1" dirty="0"/>
              <a:t>捕捉人物特色的语言。</a:t>
            </a:r>
          </a:p>
          <a:p>
            <a:r>
              <a:rPr lang="en-US" altLang="zh-CN" sz="3600" b="1" dirty="0"/>
              <a:t>(3)</a:t>
            </a:r>
            <a:r>
              <a:rPr lang="zh-CN" altLang="en-US" sz="3600" b="1" dirty="0"/>
              <a:t>描摹个性外貌神态。</a:t>
            </a:r>
          </a:p>
          <a:p>
            <a:r>
              <a:rPr lang="en-US" altLang="zh-CN" sz="3600" b="1" dirty="0"/>
              <a:t>(4)</a:t>
            </a:r>
            <a:r>
              <a:rPr lang="zh-CN" altLang="en-US" sz="3600" b="1" dirty="0"/>
              <a:t>揣摩人物的心理活动。</a:t>
            </a:r>
          </a:p>
          <a:p>
            <a:r>
              <a:rPr lang="en-US" altLang="zh-CN" sz="3600" b="1" dirty="0"/>
              <a:t>(5)</a:t>
            </a:r>
            <a:r>
              <a:rPr lang="zh-CN" altLang="en-US" sz="3600" b="1" dirty="0"/>
              <a:t>刻画典型的景和物。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522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目标检测</a:t>
            </a:r>
            <a:r>
              <a:rPr lang="zh-CN" altLang="en-US" sz="4000" dirty="0">
                <a:solidFill>
                  <a:srgbClr val="FF0000"/>
                </a:solidFill>
              </a:rPr>
              <a:t/>
            </a:r>
            <a:br>
              <a:rPr lang="zh-CN" altLang="en-US" sz="4000" dirty="0">
                <a:solidFill>
                  <a:srgbClr val="FF0000"/>
                </a:solidFill>
              </a:rPr>
            </a:b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4818" name="文本占位符 52226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en-US" altLang="zh-CN" sz="4000" b="1" dirty="0"/>
              <a:t>(1)</a:t>
            </a:r>
            <a:r>
              <a:rPr lang="zh-CN" altLang="en-US" sz="4000" b="1" dirty="0"/>
              <a:t>将刚才自己讲述的最难忘的一件事整理出来。要求：写具体，</a:t>
            </a:r>
            <a:r>
              <a:rPr lang="en-US" altLang="zh-CN" sz="4000" b="1" dirty="0"/>
              <a:t>100</a:t>
            </a:r>
            <a:r>
              <a:rPr lang="zh-CN" altLang="en-US" sz="4000" b="1" dirty="0"/>
              <a:t>字左右。</a:t>
            </a:r>
          </a:p>
          <a:p>
            <a:r>
              <a:rPr lang="en-US" altLang="zh-CN" sz="4000" b="1" dirty="0"/>
              <a:t>(2)</a:t>
            </a:r>
            <a:r>
              <a:rPr lang="zh-CN" altLang="en-US" sz="4000" b="1" dirty="0"/>
              <a:t>展示学生习作，并让同学们进行点评。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53249"/>
          <p:cNvSpPr>
            <a:spLocks noGrp="1"/>
          </p:cNvSpPr>
          <p:nvPr>
            <p:ph type="title"/>
          </p:nvPr>
        </p:nvSpPr>
        <p:spPr>
          <a:xfrm>
            <a:off x="323850" y="-242887"/>
            <a:ext cx="8229600" cy="1143000"/>
          </a:xfrm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例文：</a:t>
            </a:r>
          </a:p>
        </p:txBody>
      </p:sp>
      <p:sp>
        <p:nvSpPr>
          <p:cNvPr id="53251" name="内容占位符 53250"/>
          <p:cNvSpPr>
            <a:spLocks noGrp="1"/>
          </p:cNvSpPr>
          <p:nvPr>
            <p:ph idx="1"/>
          </p:nvPr>
        </p:nvSpPr>
        <p:spPr>
          <a:xfrm>
            <a:off x="0" y="333375"/>
            <a:ext cx="8697913" cy="4525963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endParaRPr lang="en-US" altLang="zh-CN" sz="2800" b="1" dirty="0"/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①</a:t>
            </a:r>
            <a:r>
              <a:rPr lang="zh-CN" altLang="en-US" sz="2800" b="1" dirty="0"/>
              <a:t>阅读下面的文字，看哪段写得更有情。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 可我能感觉到妈妈并没有出去，反而好像来到了我的床前。我微微睁开眼，妈妈果然站在我的床边，眼睛愣愣地看着我。那一刻，我流泪了。 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  可我能感觉到妈妈并没有出去，反而好像来到了我的床前。我微微睁开眼，妈妈果然站在我的床边，眼睛看着我，我分明地感觉她的目光在我的头发上抚摸，妈妈好长时间没有爱抚我的头发了，她在回忆那逝去的岁月吗？妈妈的目光抚上了我的眉，漫上了我的眼，我的眼珠不自觉地转动了几下，她的目光便一如我儿时她那双温柔的手，轻轻地按摩着我的眼睑，我知道她在让我好好睡觉。妈妈的目光滑到了我的脸颊上，似乎在寻找什么，我知道那是在找她自己的影子，她又似乎在欣赏着什么，我知道，那是在欣赏凝聚她一生心血的艺术品。这时，不争气的泪水顺着我的眼角轻轻滑落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542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dirty="0"/>
          </a:p>
        </p:txBody>
      </p:sp>
      <p:sp>
        <p:nvSpPr>
          <p:cNvPr id="38914" name="文本占位符 54274"/>
          <p:cNvSpPr>
            <a:spLocks noGrp="1"/>
          </p:cNvSpPr>
          <p:nvPr>
            <p:ph idx="1"/>
          </p:nvPr>
        </p:nvSpPr>
        <p:spPr>
          <a:xfrm>
            <a:off x="-252412" y="260350"/>
            <a:ext cx="9396412" cy="4525963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en-US" altLang="zh-CN" sz="2800" b="1" dirty="0"/>
              <a:t>        ②</a:t>
            </a:r>
            <a:r>
              <a:rPr lang="zh-CN" altLang="en-US" sz="2800" b="1" dirty="0"/>
              <a:t>两个月的假期总算结束了。我又一次拖着行李来到车站。站里人很多，大多百无聊赖地站着，打着哈欠消磨时间。我在候车室里坐着，旁边站着硬要跟来的爸爸</a:t>
            </a:r>
            <a:r>
              <a:rPr lang="en-US" altLang="zh-CN" sz="2800" b="1"/>
              <a:t>……</a:t>
            </a:r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      </a:t>
            </a:r>
            <a:r>
              <a:rPr lang="zh-CN" altLang="en-US" sz="2800" b="1" dirty="0"/>
              <a:t>宿舍里，我忙着收拾物品，书本、衣服、食品</a:t>
            </a:r>
            <a:r>
              <a:rPr lang="en-US" altLang="zh-CN" sz="2800" b="1"/>
              <a:t>……</a:t>
            </a:r>
            <a:r>
              <a:rPr lang="zh-CN" altLang="en-US" sz="2800" b="1" dirty="0"/>
              <a:t>分门别类收拾妥当，爸爸就在一旁打下手</a:t>
            </a:r>
            <a:r>
              <a:rPr lang="en-US" altLang="zh-CN" sz="2800" b="1"/>
              <a:t>……</a:t>
            </a:r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       “</a:t>
            </a:r>
            <a:r>
              <a:rPr lang="zh-CN" altLang="en-US" sz="2800" b="1" dirty="0"/>
              <a:t>爸，你歇会儿吧。”我看着他忙前忙后的背影说。“嗯，是要歇会儿了，都快半个小时了，你去喝点水，我把这席子再擦擦。话音未落，他便径直去洗毛巾了。洗过毛巾，他卖力地擦着，从上到下，从左到右，枕头底下，床沿边上，一处都不曾漏掉，仿佛是在雕琢美玉。爸爸是个爱出汗的人，尽管有电扇，可不经意间，刚被风吹干的竹席上又打上了他湿湿的汗滴，左边，右边</a:t>
            </a:r>
            <a:r>
              <a:rPr lang="en-US" altLang="zh-CN" sz="2800" b="1"/>
              <a:t>……</a:t>
            </a:r>
            <a:r>
              <a:rPr lang="zh-CN" altLang="en-US" sz="2800" b="1" dirty="0"/>
              <a:t>终于，他弯下去的腰直了起来，长长地舒了一口气，笑了，我也朝着他笑。可突然间，他双目一转，“噢”了一声，像接到什么命令似的背过身去，像捧宝贝似地托起枕头，原来枕头上还有汗滴</a:t>
            </a:r>
            <a:r>
              <a:rPr lang="en-US" altLang="zh-CN" sz="2800" b="1"/>
              <a:t>…… </a:t>
            </a:r>
          </a:p>
          <a:p>
            <a:pPr>
              <a:lnSpc>
                <a:spcPct val="80000"/>
              </a:lnSpc>
            </a:pPr>
            <a:r>
              <a:rPr lang="en-US" altLang="zh-CN" sz="2800" b="1" dirty="0"/>
              <a:t> </a:t>
            </a:r>
            <a:r>
              <a:rPr lang="zh-CN" altLang="en-US" sz="2800" b="1" dirty="0"/>
              <a:t>他在床边转了转，看了又看，“没什么事儿了吧？”</a:t>
            </a:r>
            <a:r>
              <a:rPr lang="en-US" altLang="zh-CN" sz="2800" b="1"/>
              <a:t>……</a:t>
            </a:r>
            <a:endParaRPr lang="en-US" altLang="zh-CN" sz="28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552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dirty="0"/>
          </a:p>
        </p:txBody>
      </p:sp>
      <p:sp>
        <p:nvSpPr>
          <p:cNvPr id="40962" name="文本占位符 55298"/>
          <p:cNvSpPr>
            <a:spLocks noGrp="1"/>
          </p:cNvSpPr>
          <p:nvPr>
            <p:ph idx="1"/>
          </p:nvPr>
        </p:nvSpPr>
        <p:spPr>
          <a:xfrm>
            <a:off x="468313" y="765175"/>
            <a:ext cx="8229600" cy="4525963"/>
          </a:xfrm>
          <a:ln/>
        </p:spPr>
        <p:txBody>
          <a:bodyPr anchor="t"/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点评：爸爸送“我”上学，这是多平常多简单的一件事，可在作者动情的演绎下却变得不再“平常”和“简单”。由于作者放慢了脚步，加入了动人心弦的细节，因而文章就容易引起别人的共鸣，给人以思想上的启迪和美的享受。　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40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zh-CN" altLang="en-US" sz="4000" b="1" dirty="0"/>
              <a:t>学法指导一：</a:t>
            </a:r>
            <a:br>
              <a:rPr lang="zh-CN" altLang="en-US" sz="4000" b="1" dirty="0"/>
            </a:br>
            <a:r>
              <a:rPr lang="zh-CN" altLang="en-US" sz="4000" b="1" dirty="0">
                <a:solidFill>
                  <a:srgbClr val="FF0000"/>
                </a:solidFill>
              </a:rPr>
              <a:t>正确表达自己的想法</a:t>
            </a:r>
          </a:p>
        </p:txBody>
      </p:sp>
      <p:sp>
        <p:nvSpPr>
          <p:cNvPr id="4099" name="内容占位符 4098"/>
          <p:cNvSpPr>
            <a:spLocks noGrp="1"/>
          </p:cNvSpPr>
          <p:nvPr>
            <p:ph idx="1"/>
          </p:nvPr>
        </p:nvSpPr>
        <p:spPr>
          <a:xfrm>
            <a:off x="457200" y="1557338"/>
            <a:ext cx="8507413" cy="4568825"/>
          </a:xfrm>
          <a:ln/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一是多读。</a:t>
            </a:r>
            <a:r>
              <a:rPr lang="zh-CN" altLang="en-US" sz="2800" b="1" dirty="0"/>
              <a:t>看看别人在碰到一件事时怎么说，有几种说法，雅的怎么说，俗的怎么说，书面的怎么说，口语的怎么说，从中得到借鉴和启发。读时应注意一点</a:t>
            </a:r>
            <a:r>
              <a:rPr lang="en-US" altLang="zh-CN" sz="2800" b="1"/>
              <a:t>——</a:t>
            </a:r>
            <a:r>
              <a:rPr lang="zh-CN" altLang="en-US" sz="2800" b="1" dirty="0"/>
              <a:t>尽可能读出声来。 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二是多写。</a:t>
            </a:r>
            <a:r>
              <a:rPr lang="zh-CN" altLang="en-US" sz="2800" b="1" dirty="0"/>
              <a:t>多写更能提高表达能力。古人曾说，诉之笔端，半折心始。意思是，有好多话要说，但真正能写到纸上的，也就只有一半。这个道理说明，思路可能是很多的，只有通过多写才能去粗取精，去伪存真，把自己想要说清的问题表达清楚。 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三是多调查研究。</a:t>
            </a:r>
            <a:r>
              <a:rPr lang="zh-CN" altLang="en-US" sz="2800" b="1" dirty="0"/>
              <a:t>对所要说清的事情，要充分掌握第一手材料，这样话题才会多。对所要说清的事情一知半解，就不仅是表达能力不足的问题了。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51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dirty="0"/>
          </a:p>
        </p:txBody>
      </p:sp>
      <p:sp>
        <p:nvSpPr>
          <p:cNvPr id="5123" name="内容占位符 512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四是多思。</a:t>
            </a:r>
            <a:r>
              <a:rPr lang="zh-CN" altLang="en-US" sz="2800" b="1" dirty="0"/>
              <a:t>要先想一想再发表意见，使自己的话有条理，比如说问题，可围绕这个问题是什么、是谁造成的、原因是什么、错在什么地方、如何解决等小题目去展开。情景导入　生成问题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       中学时代是人生旅途中一个新的时期。你可曾想过，你的生活正在悄然发生变化？情感的丰富，心智的成熟，认知能力的提高，都会给你的生活增添光彩和活力。生活是丰富多彩的，要用心去留意生活，体验生活，提炼生活，热爱生活抓住有意义的素材，捕捉真切的情感，澄清模糊的认识，从生活中学习写作，进而热爱写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内容占位符 3074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en-US" altLang="zh-CN" sz="3600" b="1" dirty="0"/>
              <a:t>     </a:t>
            </a:r>
            <a:r>
              <a:rPr lang="zh-CN" altLang="en-US" sz="3600" b="1" dirty="0"/>
              <a:t>一提起写作文，许多同学就感到头痛，提起笔望着题目发呆，总觉得无话可说。有一副对联就生动地描写出了同学们面对作文题时的痛苦情形。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上联：苦坐苦想苦不堪言　　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下联：愁事愁情愁眉苦脸　</a:t>
            </a:r>
          </a:p>
          <a:p>
            <a:r>
              <a:rPr lang="zh-CN" altLang="en-US" sz="3600" b="1" dirty="0">
                <a:solidFill>
                  <a:srgbClr val="FF0000"/>
                </a:solidFill>
              </a:rPr>
              <a:t>横批：写不出来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6145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自学互研　生成新知 </a:t>
            </a:r>
          </a:p>
        </p:txBody>
      </p:sp>
      <p:sp>
        <p:nvSpPr>
          <p:cNvPr id="6147" name="内容占位符 6146"/>
          <p:cNvSpPr>
            <a:spLocks noGrp="1"/>
          </p:cNvSpPr>
          <p:nvPr>
            <p:ph idx="1"/>
          </p:nvPr>
        </p:nvSpPr>
        <p:spPr>
          <a:xfrm>
            <a:off x="0" y="1052513"/>
            <a:ext cx="8675688" cy="5805487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步骤一    写法指导   名师导航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  生活犹如源泉，文章犹如溪水，源泉丰盈而不枯竭，溪水自然活泼地流个不息。可见，要写好文章，就要做生活的有心人，热爱生活，热爱写作。 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  一、仔细观察生活，保持敏感和好奇心，时时捕捉生活素材。大自然的春花秋月、校园的一草一木、家庭的平凡琐事、社会的点滴见闻等都是我们的写作素材。如</a:t>
            </a:r>
            <a:r>
              <a:rPr lang="en-US" altLang="zh-CN" sz="2800" b="1" dirty="0"/>
              <a:t>《</a:t>
            </a:r>
            <a:r>
              <a:rPr lang="zh-CN" altLang="en-US" sz="2800" b="1" dirty="0"/>
              <a:t>春</a:t>
            </a:r>
            <a:r>
              <a:rPr lang="en-US" altLang="zh-CN" sz="2800" b="1" dirty="0"/>
              <a:t>》</a:t>
            </a:r>
            <a:r>
              <a:rPr lang="zh-CN" altLang="en-US" sz="2800" b="1" dirty="0"/>
              <a:t>一文，作者描写的就是春天的花草风雨。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  二、积累生活素材，不仅用眼睛看，更重要的是用心去思考生活、感悟生活。表达我们阳光向上的人生志向和情趣。宋朝大诗人陆游说，写诗“功在诗外”，生活才是最好的老师。积累生活素材，不仅用眼睛看，更重要的是用心去思考生活、感悟生活。表达我们阳光向上的人生志向和情趣。多角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716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dirty="0"/>
          </a:p>
        </p:txBody>
      </p:sp>
      <p:sp>
        <p:nvSpPr>
          <p:cNvPr id="7171" name="内容占位符 7170"/>
          <p:cNvSpPr>
            <a:spLocks noGrp="1"/>
          </p:cNvSpPr>
          <p:nvPr>
            <p:ph idx="1"/>
          </p:nvPr>
        </p:nvSpPr>
        <p:spPr>
          <a:xfrm>
            <a:off x="539750" y="333375"/>
            <a:ext cx="8229600" cy="4525963"/>
          </a:xfrm>
          <a:ln/>
        </p:spPr>
        <p:txBody>
          <a:bodyPr anchor="t"/>
          <a:lstStyle/>
          <a:p>
            <a:r>
              <a:rPr lang="zh-CN" altLang="en-US" b="1" dirty="0"/>
              <a:t>感受生活，表达自己独特的体验。将观察对象与自己的情感联系起来，产生鲜明生动、印象深刻的感受、体验。如看到燃烧的蜡烛，就想起自己默默奉献的老师，产生赞美老师的冲动。 </a:t>
            </a:r>
          </a:p>
          <a:p>
            <a:r>
              <a:rPr lang="zh-CN" altLang="en-US" b="1" dirty="0"/>
              <a:t>      三、选择自己最熟悉、最动情的生活写。最熟悉、最动情的东西是自己所亲身经历的，有真体验、真感受。要善于抓住人物的语言、心理、环境进行描写，才能写得见人见物见精神，才能绘声绘色，描述生动。</a:t>
            </a:r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8193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 anchor="ctr"/>
          <a:lstStyle/>
          <a:p>
            <a:pPr algn="l"/>
            <a:r>
              <a:rPr lang="zh-CN" altLang="en-US" b="1" dirty="0">
                <a:solidFill>
                  <a:srgbClr val="FF0000"/>
                </a:solidFill>
              </a:rPr>
              <a:t>步骤二  活学活用   实践说练</a:t>
            </a:r>
          </a:p>
        </p:txBody>
      </p:sp>
      <p:sp>
        <p:nvSpPr>
          <p:cNvPr id="51202" name="文本占位符 8194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zh-CN" altLang="en-US" b="1" dirty="0"/>
              <a:t>片段一：</a:t>
            </a:r>
            <a:r>
              <a:rPr lang="en-US" altLang="zh-CN" b="1" dirty="0"/>
              <a:t>9</a:t>
            </a:r>
            <a:r>
              <a:rPr lang="zh-CN" altLang="en-US" b="1" dirty="0"/>
              <a:t>月份，季节更替，渐入秋天，气候不同了，自然景物也相应发生了许多变化。就拿我们常见的树叶来说吧，看看你发现了什么样的美。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9217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范文示例：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9219" name="内容占位符 9218"/>
          <p:cNvSpPr>
            <a:spLocks noGrp="1"/>
          </p:cNvSpPr>
          <p:nvPr>
            <p:ph idx="1"/>
          </p:nvPr>
        </p:nvSpPr>
        <p:spPr>
          <a:xfrm>
            <a:off x="395288" y="549275"/>
            <a:ext cx="8229600" cy="4525963"/>
          </a:xfrm>
          <a:ln/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en-US" altLang="zh-CN" sz="2800" b="1" dirty="0"/>
              <a:t>       </a:t>
            </a:r>
            <a:r>
              <a:rPr lang="zh-CN" altLang="en-US" sz="2800" b="1" dirty="0"/>
              <a:t>我沿着幽雅的小路一直向前走，林中的小鸟被我的脚步声吓到，飞向蓝天</a:t>
            </a:r>
            <a:r>
              <a:rPr lang="en-US" altLang="zh-CN" sz="2800" b="1"/>
              <a:t>……</a:t>
            </a:r>
            <a:r>
              <a:rPr lang="zh-CN" altLang="en-US" sz="2800" b="1" dirty="0"/>
              <a:t>我便停下来，一看，我已来到了红色的世界</a:t>
            </a:r>
            <a:r>
              <a:rPr lang="en-US" altLang="zh-CN" sz="2800" b="1"/>
              <a:t>——</a:t>
            </a:r>
            <a:r>
              <a:rPr lang="zh-CN" altLang="en-US" sz="2800" b="1" dirty="0"/>
              <a:t>红枫林。望着漫山的红枫，远远望去就像红色的海洋，那种红色鲜艳夺目。我不由自主地走了过去，捧起一把枫叶。哇，它好美！像一个巴掌，鲜红、鲜红；像一把扇子，平平展展；像一朵盛开的鲜花，永不凋谢！临走，我拣起一片红枫，我会将它作为青春、美丽、激情的象征，永远珍藏！我再回头看看，这座长满红枫的山整个就像一堆顽强的烈火，不管经历多少风吹雨打，都永不熄灭的生命之火。　 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/>
              <a:t>       片段二：刚上初中，来到新校园，走进新教室，见到新老师，结识新同学，这其中一定有难忘的相识瞬间，用自己的语言记录下来。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10241"/>
          <p:cNvSpPr>
            <a:spLocks noGrp="1"/>
          </p:cNvSpPr>
          <p:nvPr>
            <p:ph type="title"/>
          </p:nvPr>
        </p:nvSpPr>
        <p:spPr>
          <a:xfrm>
            <a:off x="468313" y="-242887"/>
            <a:ext cx="8229600" cy="1143000"/>
          </a:xfrm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范文示例：</a:t>
            </a:r>
          </a:p>
        </p:txBody>
      </p:sp>
      <p:sp>
        <p:nvSpPr>
          <p:cNvPr id="55298" name="文本占位符 10242"/>
          <p:cNvSpPr>
            <a:spLocks noGrp="1"/>
          </p:cNvSpPr>
          <p:nvPr>
            <p:ph idx="1"/>
          </p:nvPr>
        </p:nvSpPr>
        <p:spPr>
          <a:xfrm>
            <a:off x="179388" y="692150"/>
            <a:ext cx="8964612" cy="4525963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en-US" altLang="zh-CN" sz="2800" b="1" dirty="0"/>
              <a:t>       </a:t>
            </a:r>
            <a:r>
              <a:rPr lang="zh-CN" altLang="en-US" sz="2800" b="1" dirty="0"/>
              <a:t>转眼间，升入初中以来的第一个学期已经渐渐地接近了尾声，我渐渐地融入了这个新的大家庭，也有了许多知心的朋友，今天我要给大家介绍的就是其中的一位。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  她是一个文文静静的女孩子，在班上真称得上是淑女了。她梳着一条乌黑的马尾辫，中等的个子，一双亮晶晶的眼睛透出了她的机灵与干练。她给我留下印象最深的还是她的言谈举止。 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 记得我们第一次见面是在军训的时候，老师要求我们必须穿一套干净的夏季校服。然而因为我的性急，所以此时此刻，我已经穿上了第二套夏季校服了。两套校服在经历了“沙场磨炼”后已经脏得不成样子了。所以我不得不借校服穿，可是同学们明天都要穿新校服，所以没有人借给我。最后，在我几乎绝望的时候，我看到了她，在心里的最后一丝希望的鼓励下，我找到了她。“你能借我一套夏季校服吗？”我用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dirty="0"/>
          </a:p>
        </p:txBody>
      </p:sp>
      <p:sp>
        <p:nvSpPr>
          <p:cNvPr id="11267" name="内容占位符 11266"/>
          <p:cNvSpPr>
            <a:spLocks noGrp="1"/>
          </p:cNvSpPr>
          <p:nvPr>
            <p:ph idx="1"/>
          </p:nvPr>
        </p:nvSpPr>
        <p:spPr>
          <a:xfrm>
            <a:off x="0" y="188913"/>
            <a:ext cx="8697913" cy="4525962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zh-CN" altLang="en-US" b="1" dirty="0"/>
              <a:t>蚊子似的声音问道。她抬起头来，似乎没有听见。“我的两套校服都脏了，老师又让穿干净的，所以</a:t>
            </a:r>
            <a:r>
              <a:rPr lang="en-US" altLang="zh-CN" b="1"/>
              <a:t>……</a:t>
            </a:r>
            <a:r>
              <a:rPr lang="en-US" altLang="zh-CN" b="1" dirty="0"/>
              <a:t>”“</a:t>
            </a:r>
            <a:r>
              <a:rPr lang="zh-CN" altLang="en-US" b="1" dirty="0"/>
              <a:t>噢，原来你是要借校服啊！”她不在意地说。我害怕她不借，又急忙补充了一句；“哪怕是这套旧的也行啊。”</a:t>
            </a:r>
            <a:r>
              <a:rPr lang="en-US" altLang="zh-CN" b="1" dirty="0"/>
              <a:t>(</a:t>
            </a:r>
            <a:r>
              <a:rPr lang="zh-CN" altLang="en-US" b="1" dirty="0"/>
              <a:t>因为我看她这套旧的也很干净</a:t>
            </a:r>
            <a:r>
              <a:rPr lang="en-US" altLang="zh-CN" b="1" dirty="0"/>
              <a:t>)“</a:t>
            </a:r>
            <a:r>
              <a:rPr lang="zh-CN" altLang="en-US" b="1" dirty="0"/>
              <a:t>没事，你穿新的吧！”她爽快地说。“这不太好吧！”此时此刻，我倒有些不好意思。“我穿哪套都一样。”说着就把那套崭新的校服递给了我。看着她的背影，我心里有说不出的感动。 </a:t>
            </a:r>
          </a:p>
          <a:p>
            <a:pPr>
              <a:lnSpc>
                <a:spcPct val="80000"/>
              </a:lnSpc>
            </a:pPr>
            <a:r>
              <a:rPr lang="zh-CN" altLang="en-US" b="1" dirty="0"/>
              <a:t>       从那以后，我们互相帮助，成为了一对无话不谈的好朋友。</a:t>
            </a:r>
          </a:p>
          <a:p>
            <a:pPr>
              <a:lnSpc>
                <a:spcPct val="80000"/>
              </a:lnSpc>
            </a:pPr>
            <a:r>
              <a:rPr lang="zh-CN" altLang="en-US" b="1" dirty="0"/>
              <a:t>       片段三：回忆成长经历，一定有让你难以忘怀的人和事，想和大家分享吗？回忆一下，把它写下来，题目自拟。不少于</a:t>
            </a:r>
            <a:r>
              <a:rPr lang="en-US" altLang="zh-CN" b="1" dirty="0"/>
              <a:t>500</a:t>
            </a:r>
            <a:r>
              <a:rPr lang="zh-CN" altLang="en-US" b="1" dirty="0"/>
              <a:t>字。</a:t>
            </a:r>
            <a:r>
              <a:rPr lang="zh-CN" altLang="en-US" dirty="0"/>
              <a:t> </a:t>
            </a:r>
            <a:endParaRPr lang="zh-CN" altLang="en-US" b="1" dirty="0"/>
          </a:p>
          <a:p>
            <a:pPr>
              <a:lnSpc>
                <a:spcPct val="80000"/>
              </a:lnSpc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12289"/>
          <p:cNvSpPr>
            <a:spLocks noGrp="1"/>
          </p:cNvSpPr>
          <p:nvPr>
            <p:ph type="title"/>
          </p:nvPr>
        </p:nvSpPr>
        <p:spPr>
          <a:xfrm>
            <a:off x="395288" y="-242887"/>
            <a:ext cx="8229600" cy="1143000"/>
          </a:xfrm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范文示例：</a:t>
            </a:r>
          </a:p>
        </p:txBody>
      </p:sp>
      <p:sp>
        <p:nvSpPr>
          <p:cNvPr id="59394" name="文本占位符 12290"/>
          <p:cNvSpPr>
            <a:spLocks noGrp="1"/>
          </p:cNvSpPr>
          <p:nvPr>
            <p:ph idx="1"/>
          </p:nvPr>
        </p:nvSpPr>
        <p:spPr>
          <a:xfrm>
            <a:off x="468313" y="620713"/>
            <a:ext cx="8229600" cy="4525962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en-US" altLang="zh-CN" sz="2800" b="1" dirty="0"/>
              <a:t>        </a:t>
            </a:r>
            <a:r>
              <a:rPr lang="zh-CN" altLang="en-US" sz="2800" b="1" dirty="0"/>
              <a:t>我发现枕头里有个世界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  从小，我就有落枕的毛病，早晨起来，常常是歪着脖子，疼得哭爹喊娘。母亲自然是小心地替我揉来揉去，可这毕竟不是个长久之计。 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  市场上卖的枕头对我不适合，母亲决定自己动手做。棉花是最如意的材料，可是太软了不行，太硬了也不行，母亲就一把把地挑过去，感觉适中才放进枕袋。两天后，我感激地接过妈妈的这只花枕头，它那么轻，却又那么重。把头放上去，花枕的中间正好凹下去，将我的头包在里面，棉籽轻轻按摩着我的头部，感觉舒适极了，就像是静静的深夜，躺在海边沙地上，看满天繁星，吸清新空气，呼吸之间全是妈妈的一瓣馨香。 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  可是夏天来了，棉花被汗水一浸，就会发出霉味。于是，我索性撇开枕头，仰着头睡觉，结果自然是我又歪了脖子，母亲又有了心事。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1331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dirty="0"/>
          </a:p>
        </p:txBody>
      </p:sp>
      <p:sp>
        <p:nvSpPr>
          <p:cNvPr id="61442" name="文本占位符 13314"/>
          <p:cNvSpPr>
            <a:spLocks noGrp="1"/>
          </p:cNvSpPr>
          <p:nvPr>
            <p:ph idx="1"/>
          </p:nvPr>
        </p:nvSpPr>
        <p:spPr>
          <a:xfrm>
            <a:off x="468313" y="260350"/>
            <a:ext cx="8229600" cy="4525963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en-US" altLang="zh-CN" sz="2800" b="1" dirty="0"/>
              <a:t>      </a:t>
            </a:r>
            <a:r>
              <a:rPr lang="zh-CN" altLang="en-US" sz="2800" b="1" dirty="0"/>
              <a:t>没办法，只好托人从外地带回一大包绿豆壳，母亲用它又缝制了一只新枕头，这只枕头可比棉花的好多了。睡在上面，只要我轻轻一动，就会有一种“沙沙”的声音，像没有歌词的童谣，在静静的夜空弥散，连夜的精灵都会因此止住脚步，我当然睡得格外香。后来才知道，这些绿豆壳花了父亲近半个月的薪水，或许是因为太喜欢这绿豆枕了，我做作业时都会捧着它。终于有一天枕布破了，看到满枕的绿豆壳飘然落地，我的眼泪也一下子落了下来：这可是母亲第二次为我做的枕头啊！</a:t>
            </a:r>
          </a:p>
          <a:p>
            <a:pPr>
              <a:lnSpc>
                <a:spcPct val="80000"/>
              </a:lnSpc>
            </a:pPr>
            <a:r>
              <a:rPr lang="zh-CN" altLang="en-US" sz="2800" b="1" dirty="0"/>
              <a:t>        上初中了，离家那天，母亲塞给我一只新枕头，新枕头溢着一股药香，沁人心脾。母亲说，这是父亲特地上南通买的。在学校的每一夜，枕着药枕，听枕中药材因挤压而发出的微微声响，那简直是在欣赏人间最美妙的音乐。我仿佛又找到了家的感觉，每一次闭上眼睛，就像是一手牵着父亲，一手牵着母亲，来到了落叶林，看一地金黄，满是温馨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dirty="0"/>
          </a:p>
        </p:txBody>
      </p:sp>
      <p:sp>
        <p:nvSpPr>
          <p:cNvPr id="14339" name="内容占位符 14338"/>
          <p:cNvSpPr>
            <a:spLocks noGrp="1"/>
          </p:cNvSpPr>
          <p:nvPr>
            <p:ph idx="1"/>
          </p:nvPr>
        </p:nvSpPr>
        <p:spPr>
          <a:xfrm>
            <a:off x="323850" y="260350"/>
            <a:ext cx="8229600" cy="4525963"/>
          </a:xfrm>
          <a:ln/>
        </p:spPr>
        <p:txBody>
          <a:bodyPr anchor="t"/>
          <a:lstStyle/>
          <a:p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latin typeface="宋体" panose="02010600030101010101" pitchFamily="2" charset="-122"/>
              </a:rPr>
              <a:t>岁月流逝，我渐渐明白，在这变化的枕头里有个不变的世界，在这个世界里，有一种情感无时无刻不在延续。也许，关于这个世界的故事并不精彩，可它会伴我一生一世！</a:t>
            </a:r>
          </a:p>
          <a:p>
            <a:r>
              <a:rPr lang="zh-CN" altLang="en-US" b="1">
                <a:latin typeface="宋体" panose="02010600030101010101" pitchFamily="2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【教师点评】本文选择生活中的小事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父母为我准备枕头一事，以极为普通的枕头为线索，由小见大，感悟到父母对子女的一片爱意，感情真挚，令人动容。文章三写枕头，让这一小物件成为感情的触发点和凝聚点，且由此构成层层递进的结构，构思新颖，不落俗套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标题 15361"/>
          <p:cNvSpPr>
            <a:spLocks noGrp="1"/>
          </p:cNvSpPr>
          <p:nvPr>
            <p:ph type="title"/>
          </p:nvPr>
        </p:nvSpPr>
        <p:spPr>
          <a:xfrm>
            <a:off x="395288" y="549275"/>
            <a:ext cx="8229600" cy="1143000"/>
          </a:xfrm>
          <a:ln/>
        </p:spPr>
        <p:txBody>
          <a:bodyPr anchor="ctr"/>
          <a:lstStyle/>
          <a:p>
            <a:r>
              <a:rPr lang="zh-CN" altLang="en-US" sz="4800" b="1" dirty="0">
                <a:solidFill>
                  <a:srgbClr val="FF0000"/>
                </a:solidFill>
              </a:rPr>
              <a:t>作文</a:t>
            </a:r>
            <a:br>
              <a:rPr lang="zh-CN" altLang="en-US" sz="4800" b="1" dirty="0">
                <a:solidFill>
                  <a:srgbClr val="FF0000"/>
                </a:solidFill>
              </a:rPr>
            </a:b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65538" name="文本占位符 1536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  <a:ln/>
        </p:spPr>
        <p:txBody>
          <a:bodyPr anchor="t"/>
          <a:lstStyle/>
          <a:p>
            <a:r>
              <a:rPr lang="en-US" altLang="zh-CN" b="1" dirty="0">
                <a:latin typeface="宋体" panose="02010600030101010101" pitchFamily="2" charset="-122"/>
              </a:rPr>
              <a:t> </a:t>
            </a:r>
          </a:p>
          <a:p>
            <a:r>
              <a:rPr lang="en-US" altLang="zh-CN" b="1" dirty="0">
                <a:latin typeface="宋体" panose="02010600030101010101" pitchFamily="2" charset="-122"/>
              </a:rPr>
              <a:t>1.</a:t>
            </a:r>
            <a:r>
              <a:rPr lang="zh-CN" altLang="en-US" b="1" dirty="0">
                <a:latin typeface="宋体" panose="02010600030101010101" pitchFamily="2" charset="-122"/>
              </a:rPr>
              <a:t>选取学校或家庭的某处景物仔细观察，写一篇</a:t>
            </a:r>
            <a:r>
              <a:rPr lang="en-US" altLang="zh-CN" b="1" dirty="0">
                <a:latin typeface="宋体" panose="02010600030101010101" pitchFamily="2" charset="-122"/>
              </a:rPr>
              <a:t>600</a:t>
            </a:r>
            <a:r>
              <a:rPr lang="zh-CN" altLang="en-US" b="1" dirty="0">
                <a:latin typeface="宋体" panose="02010600030101010101" pitchFamily="2" charset="-122"/>
              </a:rPr>
              <a:t>字左右的文章。</a:t>
            </a:r>
          </a:p>
          <a:p>
            <a:r>
              <a:rPr lang="en-US" altLang="zh-CN" b="1" dirty="0">
                <a:latin typeface="宋体" panose="02010600030101010101" pitchFamily="2" charset="-122"/>
              </a:rPr>
              <a:t>2</a:t>
            </a:r>
            <a:r>
              <a:rPr lang="zh-CN" altLang="en-US" b="1" dirty="0">
                <a:latin typeface="宋体" panose="02010600030101010101" pitchFamily="2" charset="-122"/>
              </a:rPr>
              <a:t>．以生活中真实的故事为背景，记叙或描写一位关心爱护你的亲人，写一篇不少于</a:t>
            </a:r>
            <a:r>
              <a:rPr lang="en-US" altLang="zh-CN" b="1" dirty="0">
                <a:latin typeface="宋体" panose="02010600030101010101" pitchFamily="2" charset="-122"/>
              </a:rPr>
              <a:t>600</a:t>
            </a:r>
            <a:r>
              <a:rPr lang="zh-CN" altLang="en-US" b="1" dirty="0">
                <a:latin typeface="宋体" panose="02010600030101010101" pitchFamily="2" charset="-122"/>
              </a:rPr>
              <a:t>字的文章。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占位符 38914"/>
          <p:cNvSpPr>
            <a:spLocks noGrp="1"/>
          </p:cNvSpPr>
          <p:nvPr>
            <p:ph idx="1"/>
          </p:nvPr>
        </p:nvSpPr>
        <p:spPr>
          <a:xfrm>
            <a:off x="250825" y="404813"/>
            <a:ext cx="8229600" cy="4525962"/>
          </a:xfrm>
          <a:ln/>
        </p:spPr>
        <p:txBody>
          <a:bodyPr anchor="t"/>
          <a:lstStyle/>
          <a:p>
            <a:r>
              <a:rPr lang="en-US" altLang="zh-CN" sz="3600" b="1" dirty="0"/>
              <a:t>    </a:t>
            </a:r>
            <a:r>
              <a:rPr lang="zh-CN" altLang="en-US" sz="3600" b="1" dirty="0"/>
              <a:t>但是班里一些作文写得好的同学，拿到作文题目总是思如泉涌，有写不完的新鲜事。文章生动有趣能吸引别人，得到老师的表扬，同学的羡慕。他们的作文成功的秘诀在哪里呢？我想，首先一定有一双慧眼，有一颗敏感的心，善于观察和感悟生活，并从中选择贴切的材料，表达我们阳光向上的人生志向和情趣。相信你一定能写出打动人的文章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占位符 39938"/>
          <p:cNvSpPr>
            <a:spLocks noGrp="1"/>
          </p:cNvSpPr>
          <p:nvPr>
            <p:ph idx="1"/>
          </p:nvPr>
        </p:nvSpPr>
        <p:spPr>
          <a:xfrm>
            <a:off x="395288" y="1628775"/>
            <a:ext cx="8229600" cy="4525963"/>
          </a:xfrm>
          <a:ln/>
        </p:spPr>
        <p:txBody>
          <a:bodyPr anchor="t"/>
          <a:lstStyle/>
          <a:p>
            <a:r>
              <a:rPr lang="en-US" altLang="zh-CN" sz="4400" b="1" dirty="0">
                <a:solidFill>
                  <a:srgbClr val="FF0000"/>
                </a:solidFill>
              </a:rPr>
              <a:t>        </a:t>
            </a:r>
            <a:r>
              <a:rPr lang="zh-CN" altLang="en-US" sz="4400" b="1" dirty="0">
                <a:solidFill>
                  <a:srgbClr val="FF0000"/>
                </a:solidFill>
              </a:rPr>
              <a:t>请从你学过的课文中选择你喜欢的一篇，说说最打动你的一个片段。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占位符 40962"/>
          <p:cNvSpPr>
            <a:spLocks noGrp="1"/>
          </p:cNvSpPr>
          <p:nvPr>
            <p:ph idx="1"/>
          </p:nvPr>
        </p:nvSpPr>
        <p:spPr>
          <a:ln/>
        </p:spPr>
        <p:txBody>
          <a:bodyPr anchor="t"/>
          <a:lstStyle/>
          <a:p>
            <a:r>
              <a:rPr lang="zh-CN" altLang="en-US" sz="4400" b="1" dirty="0">
                <a:solidFill>
                  <a:srgbClr val="FF0000"/>
                </a:solidFill>
              </a:rPr>
              <a:t>阅读下面这篇文章，说说文章写了一件什么事？最打动你的是什么？为什么能打动你？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41985"/>
          <p:cNvSpPr>
            <a:spLocks noGrp="1"/>
          </p:cNvSpPr>
          <p:nvPr>
            <p:ph type="title"/>
          </p:nvPr>
        </p:nvSpPr>
        <p:spPr>
          <a:xfrm>
            <a:off x="395288" y="-171450"/>
            <a:ext cx="8229600" cy="1143000"/>
          </a:xfrm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作文</a:t>
            </a:r>
          </a:p>
        </p:txBody>
      </p:sp>
      <p:sp>
        <p:nvSpPr>
          <p:cNvPr id="14338" name="文本占位符 41986"/>
          <p:cNvSpPr>
            <a:spLocks noGrp="1"/>
          </p:cNvSpPr>
          <p:nvPr>
            <p:ph idx="1"/>
          </p:nvPr>
        </p:nvSpPr>
        <p:spPr>
          <a:xfrm>
            <a:off x="179388" y="188913"/>
            <a:ext cx="8964612" cy="4525962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endParaRPr lang="en-US" altLang="zh-CN" b="1" dirty="0"/>
          </a:p>
          <a:p>
            <a:pPr>
              <a:lnSpc>
                <a:spcPct val="80000"/>
              </a:lnSpc>
            </a:pPr>
            <a:r>
              <a:rPr lang="en-US" altLang="zh-CN" b="1" dirty="0"/>
              <a:t>                           </a:t>
            </a:r>
            <a:r>
              <a:rPr lang="zh-CN" altLang="en-US" b="1" dirty="0"/>
              <a:t>踮起脚尖</a:t>
            </a:r>
          </a:p>
          <a:p>
            <a:pPr>
              <a:lnSpc>
                <a:spcPct val="80000"/>
              </a:lnSpc>
            </a:pPr>
            <a:r>
              <a:rPr lang="zh-CN" altLang="en-US" b="1" dirty="0"/>
              <a:t>      夜很深了，躺在床上辗转反侧，父母还未回来，我有些怕了，也有些生气。一家三口挤在这二室一厅的房子里，家具很少，却还是有一部老掉牙的黑白电视机，虽然穷，却仍是不愿低头。 </a:t>
            </a:r>
          </a:p>
          <a:p>
            <a:pPr>
              <a:lnSpc>
                <a:spcPct val="80000"/>
              </a:lnSpc>
            </a:pPr>
            <a:r>
              <a:rPr lang="zh-CN" altLang="en-US" b="1" dirty="0"/>
              <a:t>         在这个陌生的大城市，我没有钱去上优秀的初中。但我有自己的理想与目标，我虽然衣着破旧，却有自己的尊严。今年是初三下学期了，中考是我实现人生梦想的转折点。</a:t>
            </a:r>
          </a:p>
          <a:p>
            <a:pPr>
              <a:lnSpc>
                <a:spcPct val="80000"/>
              </a:lnSpc>
            </a:pPr>
            <a:r>
              <a:rPr lang="zh-CN" altLang="en-US" b="1" dirty="0"/>
              <a:t>         唯一让我心中有一丝不满的便是父母，他们每天总是那么早地起床离去，又是那么晚地回来。我多么想有一次我们一家三口在周末去公园游玩，去河边吹风，可是连这一点小小的要求，上天也没有满足我一次。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430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lang="zh-CN" dirty="0"/>
          </a:p>
        </p:txBody>
      </p:sp>
      <p:sp>
        <p:nvSpPr>
          <p:cNvPr id="16386" name="文本占位符 43010"/>
          <p:cNvSpPr>
            <a:spLocks noGrp="1"/>
          </p:cNvSpPr>
          <p:nvPr>
            <p:ph idx="1"/>
          </p:nvPr>
        </p:nvSpPr>
        <p:spPr>
          <a:xfrm>
            <a:off x="323850" y="476250"/>
            <a:ext cx="8229600" cy="4525963"/>
          </a:xfrm>
          <a:ln/>
        </p:spPr>
        <p:txBody>
          <a:bodyPr anchor="t"/>
          <a:lstStyle/>
          <a:p>
            <a:pPr>
              <a:lnSpc>
                <a:spcPct val="80000"/>
              </a:lnSpc>
            </a:pPr>
            <a:r>
              <a:rPr lang="en-US" altLang="zh-CN" b="1" dirty="0"/>
              <a:t>      </a:t>
            </a:r>
            <a:r>
              <a:rPr lang="zh-CN" altLang="en-US" b="1" dirty="0"/>
              <a:t>不行，今天一定要等到他们回来。我知道他们是为了挣钱，是为了我，可是我不愿他们如此劳累。我愿意过得更艰苦些，毕竟我还有很长的明天。 </a:t>
            </a:r>
          </a:p>
          <a:p>
            <a:pPr>
              <a:lnSpc>
                <a:spcPct val="80000"/>
              </a:lnSpc>
            </a:pPr>
            <a:r>
              <a:rPr lang="zh-CN" altLang="en-US" b="1" dirty="0"/>
              <a:t>      门外的楼梯隐约传来了一丝丝响动，那么轻、那么微弱、缓慢，那声音慢慢地靠近，到了门口，突然停下。</a:t>
            </a:r>
          </a:p>
          <a:p>
            <a:pPr>
              <a:lnSpc>
                <a:spcPct val="80000"/>
              </a:lnSpc>
            </a:pPr>
            <a:r>
              <a:rPr lang="zh-CN" altLang="en-US" b="1" dirty="0"/>
              <a:t>      过了好一会儿，才慢慢地听到一丝轻微的金属碰撞声，一个物体慢慢地插入锁孔，又是一声轻轻的转动声。门，悄然打开了，“轻点，孩子睡着了”，这是母亲的声音。</a:t>
            </a:r>
          </a:p>
          <a:p>
            <a:pPr>
              <a:lnSpc>
                <a:spcPct val="80000"/>
              </a:lnSpc>
            </a:pPr>
            <a:r>
              <a:rPr lang="zh-CN" altLang="en-US" b="1" dirty="0"/>
              <a:t>     我能感受到她正踮着脚尖向我走来。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44033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 anchor="ctr"/>
          <a:lstStyle/>
          <a:p>
            <a:endParaRPr lang="zh-CN" dirty="0"/>
          </a:p>
        </p:txBody>
      </p:sp>
      <p:sp>
        <p:nvSpPr>
          <p:cNvPr id="18434" name="文本占位符 44034"/>
          <p:cNvSpPr>
            <a:spLocks noGrp="1"/>
          </p:cNvSpPr>
          <p:nvPr>
            <p:ph idx="1"/>
          </p:nvPr>
        </p:nvSpPr>
        <p:spPr>
          <a:xfrm>
            <a:off x="0" y="0"/>
            <a:ext cx="9144000" cy="5157788"/>
          </a:xfrm>
          <a:ln/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en-US" altLang="zh-CN" b="1" dirty="0"/>
              <a:t>         </a:t>
            </a:r>
            <a:r>
              <a:rPr lang="zh-CN" altLang="en-US" b="1" dirty="0"/>
              <a:t>没有声音，我却能感受得到，那个轻轻的脚步，正一步步地温暖我的心。“又踹了被子！”</a:t>
            </a:r>
          </a:p>
          <a:p>
            <a:pPr>
              <a:lnSpc>
                <a:spcPct val="90000"/>
              </a:lnSpc>
            </a:pPr>
            <a:r>
              <a:rPr lang="zh-CN" altLang="en-US" b="1" dirty="0"/>
              <a:t>        母亲轻轻地拉过被子，慢慢地移到我的身上，又抽身慢慢地离去</a:t>
            </a:r>
            <a:r>
              <a:rPr lang="en-US" altLang="zh-CN" b="1"/>
              <a:t>……</a:t>
            </a:r>
          </a:p>
          <a:p>
            <a:pPr>
              <a:lnSpc>
                <a:spcPct val="90000"/>
              </a:lnSpc>
            </a:pPr>
            <a:r>
              <a:rPr lang="en-US" altLang="zh-CN" b="1" dirty="0"/>
              <a:t>       </a:t>
            </a:r>
            <a:r>
              <a:rPr lang="zh-CN" altLang="en-US" b="1" dirty="0"/>
              <a:t>自始至终，家中的灯没有亮一下，也没有发出什么很大的声音，只有父母那踮起的脚尖，一步步踩在我的心头。</a:t>
            </a:r>
          </a:p>
          <a:p>
            <a:pPr>
              <a:lnSpc>
                <a:spcPct val="90000"/>
              </a:lnSpc>
            </a:pPr>
            <a:r>
              <a:rPr lang="zh-CN" altLang="en-US" b="1" dirty="0"/>
              <a:t>       拉过被子蒙住头，我强忍着不发出声音，泪水却一行一行地滑落。这一晚，我不知道自己哭了多久，我只知道枕头湿了一大片。 </a:t>
            </a:r>
          </a:p>
          <a:p>
            <a:pPr>
              <a:lnSpc>
                <a:spcPct val="90000"/>
              </a:lnSpc>
            </a:pPr>
            <a:r>
              <a:rPr lang="zh-CN" altLang="en-US" b="1" dirty="0"/>
              <a:t>        男儿有泪不轻弹，今夜我却泪千行！多少年了，多少个日日夜夜！每晚父母都是这样踮着脚尖，在一片漆黑的房间里慢慢地移动，我还有什么要感到生气呢？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占位符 45058"/>
          <p:cNvSpPr>
            <a:spLocks noGrp="1"/>
          </p:cNvSpPr>
          <p:nvPr>
            <p:ph idx="1"/>
          </p:nvPr>
        </p:nvSpPr>
        <p:spPr>
          <a:xfrm>
            <a:off x="395288" y="1341438"/>
            <a:ext cx="8229600" cy="4525962"/>
          </a:xfrm>
          <a:ln/>
        </p:spPr>
        <p:txBody>
          <a:bodyPr anchor="t"/>
          <a:lstStyle/>
          <a:p>
            <a:pPr>
              <a:lnSpc>
                <a:spcPct val="90000"/>
              </a:lnSpc>
            </a:pPr>
            <a:r>
              <a:rPr lang="en-US" altLang="zh-CN" b="1" dirty="0">
                <a:latin typeface="宋体" panose="02010600030101010101" pitchFamily="2" charset="-122"/>
              </a:rPr>
              <a:t>    </a:t>
            </a:r>
            <a:r>
              <a:rPr lang="zh-CN" altLang="en-US" b="1" dirty="0">
                <a:latin typeface="宋体" panose="02010600030101010101" pitchFamily="2" charset="-122"/>
              </a:rPr>
              <a:t>朱自清有父亲的背影，史铁生有母亲推着轮椅的身躯，傅聪有傅雷先生殷切的家书，而我，我有什么？我有父母踮起的脚尖！ 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    父母是平凡的，父母对子女的爱却是伟大的，是无与伦比的，是一个人一生最大的财富。</a:t>
            </a:r>
          </a:p>
          <a:p>
            <a:pPr>
              <a:lnSpc>
                <a:spcPct val="90000"/>
              </a:lnSpc>
            </a:pPr>
            <a:r>
              <a:rPr lang="zh-CN" altLang="en-US" b="1" dirty="0">
                <a:latin typeface="宋体" panose="02010600030101010101" pitchFamily="2" charset="-122"/>
              </a:rPr>
              <a:t>    踮起脚尖，父母的爱，今生永不忘，也不敢忘！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3618</Words>
  <Application>WPS 演示</Application>
  <PresentationFormat>全屏显示(4:3)</PresentationFormat>
  <Paragraphs>117</Paragraphs>
  <Slides>29</Slides>
  <Notes>29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默认设计模板</vt:lpstr>
      <vt:lpstr>第一单元写作　  热爱生活，热爱写作 </vt:lpstr>
      <vt:lpstr>幻灯片 2</vt:lpstr>
      <vt:lpstr>幻灯片 3</vt:lpstr>
      <vt:lpstr>幻灯片 4</vt:lpstr>
      <vt:lpstr>幻灯片 5</vt:lpstr>
      <vt:lpstr>作文</vt:lpstr>
      <vt:lpstr>幻灯片 7</vt:lpstr>
      <vt:lpstr>幻灯片 8</vt:lpstr>
      <vt:lpstr>幻灯片 9</vt:lpstr>
      <vt:lpstr>幻灯片 10</vt:lpstr>
      <vt:lpstr>幻灯片 11</vt:lpstr>
      <vt:lpstr>技法探寻</vt:lpstr>
      <vt:lpstr>幻灯片 13</vt:lpstr>
      <vt:lpstr>目标检测 </vt:lpstr>
      <vt:lpstr>例文：</vt:lpstr>
      <vt:lpstr>幻灯片 16</vt:lpstr>
      <vt:lpstr>幻灯片 17</vt:lpstr>
      <vt:lpstr>学法指导一： 正确表达自己的想法</vt:lpstr>
      <vt:lpstr>幻灯片 19</vt:lpstr>
      <vt:lpstr>自学互研　生成新知 </vt:lpstr>
      <vt:lpstr>幻灯片 21</vt:lpstr>
      <vt:lpstr>步骤二  活学活用   实践说练</vt:lpstr>
      <vt:lpstr>范文示例： </vt:lpstr>
      <vt:lpstr>范文示例：</vt:lpstr>
      <vt:lpstr>幻灯片 25</vt:lpstr>
      <vt:lpstr>范文示例：</vt:lpstr>
      <vt:lpstr>幻灯片 27</vt:lpstr>
      <vt:lpstr>幻灯片 28</vt:lpstr>
      <vt:lpstr>作文 </vt:lpstr>
    </vt:vector>
  </TitlesOfParts>
  <Manager>更多免费资料PPT加QQ 975975976</Manager>
  <Company>免费获取今年资料更新包QQ 975975976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听优课www.tingyouke.com</dc:title>
  <dc:subject>中小学优质课视频免费观看</dc:subject>
  <dc:creator>听优课www.tingyouke.com</dc:creator>
  <cp:keywords>听优课www.tingyouke.com</cp:keywords>
  <dc:description>免费获取今年资料更新包QQ 975975976</dc:description>
  <cp:lastModifiedBy>mac-pc</cp:lastModifiedBy>
  <cp:revision>7</cp:revision>
  <dcterms:created xsi:type="dcterms:W3CDTF">2016-09-15T14:29:22Z</dcterms:created>
  <dcterms:modified xsi:type="dcterms:W3CDTF">2020-09-21T10:57:46Z</dcterms:modified>
  <cp:category>听优课www.tingyouke.com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2052-11.1.0.8907</vt:lpwstr>
  </property>
</Properties>
</file>