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00981-5680-418E-978E-F2FAE78304F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AFF58-6152-479F-B4F4-BEB718CEDE6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9D4F09-0B9E-4D93-8B54-4599A5022A5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05C6225-5EC6-4279-A1EA-2C32BC5738C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6B97E-FEEB-4545-BC77-1856141150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614EFE-F99A-48CE-BD72-5AE183B1F0D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97CB4-7D8D-4A99-995D-5A44EB9F8DA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EB8D4-0F50-43A9-B8E3-082981C22A6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AD2252-5887-4583-8E8B-6190AF138FB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4EFEE0-51F4-466B-9D8E-71092462E2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06204D-0E90-41DD-BFFE-07F0D1ECAD9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FCC19-B4E8-4C86-B0B8-E43BD14331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0F647BBA-D9BE-41B2-9A9C-41BFFAB2E4B5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1438275" y="-50"/>
            <a:ext cx="9182100" cy="97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4000" b="1" dirty="0" smtClean="0">
                <a:latin typeface="Times New Roman" panose="02020603050405020304" pitchFamily="18" charset="0"/>
              </a:rPr>
              <a:t>Unit 1  </a:t>
            </a:r>
            <a:r>
              <a:rPr lang="en-US" altLang="zh-CN" sz="4400" b="1" dirty="0" smtClean="0">
                <a:latin typeface="Minion Pro Cond" pitchFamily="18" charset="0"/>
              </a:rPr>
              <a:t>Past and Present</a:t>
            </a:r>
            <a:endParaRPr lang="en-US" altLang="zh-CN" sz="4400" b="1" dirty="0" smtClean="0">
              <a:latin typeface="Minion Pro Cond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65" y="662305"/>
            <a:ext cx="12091670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词汇：</a:t>
            </a:r>
            <a:r>
              <a:rPr lang="en-US" altLang="zh-CN" sz="2400"/>
              <a:t>p6-7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过去 </a:t>
            </a:r>
            <a:r>
              <a:rPr lang="en-US" altLang="zh-CN" sz="2400">
                <a:sym typeface="+mn-ea"/>
              </a:rPr>
              <a:t>past</a:t>
            </a:r>
            <a:r>
              <a:rPr lang="zh-CN" altLang="en-US" sz="2400">
                <a:sym typeface="+mn-ea"/>
              </a:rPr>
              <a:t>                                                             现在，目前    </a:t>
            </a:r>
            <a:r>
              <a:rPr lang="en-US" altLang="zh-CN" sz="2400">
                <a:sym typeface="+mn-ea"/>
              </a:rPr>
              <a:t>present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刚才  </a:t>
            </a:r>
            <a:r>
              <a:rPr lang="en-US" altLang="zh-CN" sz="2400">
                <a:sym typeface="+mn-ea"/>
              </a:rPr>
              <a:t>just                   </a:t>
            </a:r>
            <a:r>
              <a:rPr lang="zh-CN" altLang="en-US" sz="2400">
                <a:sym typeface="+mn-ea"/>
              </a:rPr>
              <a:t>（用于过去持续或经常发生的事）曾经   </a:t>
            </a:r>
            <a:r>
              <a:rPr lang="en-US" altLang="zh-CN" sz="2400">
                <a:sym typeface="+mn-ea"/>
              </a:rPr>
              <a:t>used to</a:t>
            </a:r>
            <a:endParaRPr lang="zh-CN" altLang="en-US" sz="2400"/>
          </a:p>
          <a:p>
            <a:r>
              <a:rPr lang="zh-CN" altLang="en-US" sz="2400"/>
              <a:t>交通工具 </a:t>
            </a:r>
            <a:r>
              <a:rPr lang="en-US" altLang="zh-CN" sz="2400"/>
              <a:t>transport					</a:t>
            </a:r>
            <a:r>
              <a:rPr lang="zh-CN" altLang="en-US" sz="2400"/>
              <a:t>公交车 </a:t>
            </a:r>
            <a:r>
              <a:rPr lang="en-US" altLang="zh-CN" sz="2400"/>
              <a:t>bus</a:t>
            </a:r>
            <a:endParaRPr lang="en-US" altLang="zh-CN" sz="2400"/>
          </a:p>
          <a:p>
            <a:r>
              <a:rPr lang="zh-CN" altLang="en-US" sz="2400"/>
              <a:t>长途汽车 </a:t>
            </a:r>
            <a:r>
              <a:rPr lang="en-US" altLang="zh-CN" sz="2400"/>
              <a:t>coach  </a:t>
            </a:r>
            <a:r>
              <a:rPr lang="zh-CN" altLang="en-US" sz="2400"/>
              <a:t>（复数）</a:t>
            </a:r>
            <a:r>
              <a:rPr lang="en-US" altLang="zh-CN" sz="2400"/>
              <a:t>coaches		</a:t>
            </a:r>
            <a:r>
              <a:rPr lang="zh-CN" altLang="en-US" sz="2400"/>
              <a:t>出租车  </a:t>
            </a:r>
            <a:r>
              <a:rPr lang="en-US" altLang="zh-CN" sz="2400"/>
              <a:t>taxi</a:t>
            </a:r>
            <a:endParaRPr lang="en-US" altLang="zh-CN" sz="2400"/>
          </a:p>
          <a:p>
            <a:r>
              <a:rPr lang="zh-CN" altLang="en-US" sz="2400"/>
              <a:t>火车 </a:t>
            </a:r>
            <a:r>
              <a:rPr lang="en-US" altLang="zh-CN" sz="2400"/>
              <a:t>train						</a:t>
            </a:r>
            <a:r>
              <a:rPr lang="zh-CN" altLang="en-US" sz="2400"/>
              <a:t>地铁 </a:t>
            </a:r>
            <a:r>
              <a:rPr lang="en-US" altLang="zh-CN" sz="2400"/>
              <a:t>underground </a:t>
            </a:r>
            <a:endParaRPr lang="en-US" altLang="zh-CN" sz="2400"/>
          </a:p>
          <a:p>
            <a:r>
              <a:rPr lang="zh-CN" altLang="en-US" sz="2400"/>
              <a:t>飞机 </a:t>
            </a:r>
            <a:r>
              <a:rPr lang="en-US" altLang="zh-CN" sz="2400">
                <a:sym typeface="+mn-ea"/>
              </a:rPr>
              <a:t>plane</a:t>
            </a:r>
            <a:endParaRPr lang="en-US" altLang="zh-CN" sz="2400">
              <a:sym typeface="+mn-ea"/>
            </a:endParaRPr>
          </a:p>
          <a:p>
            <a:r>
              <a:rPr lang="zh-CN" altLang="en-US" sz="2400">
                <a:sym typeface="+mn-ea"/>
              </a:rPr>
              <a:t>翻译：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1. </a:t>
            </a:r>
            <a:r>
              <a:rPr lang="zh-CN" altLang="en-US" sz="2400">
                <a:sym typeface="+mn-ea"/>
              </a:rPr>
              <a:t>两年前我步行上学。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 I went to school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on foot</a:t>
            </a:r>
            <a:r>
              <a:rPr lang="en-US" altLang="zh-CN" sz="2400">
                <a:sym typeface="+mn-ea"/>
              </a:rPr>
              <a:t> two years ago.=I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 walked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 to </a:t>
            </a:r>
            <a:r>
              <a:rPr lang="en-US" altLang="zh-CN" sz="2400">
                <a:sym typeface="+mn-ea"/>
              </a:rPr>
              <a:t>school </a:t>
            </a:r>
            <a:r>
              <a:rPr lang="en-US" altLang="zh-CN" sz="2400">
                <a:sym typeface="+mn-ea"/>
              </a:rPr>
              <a:t>two years ago.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2. </a:t>
            </a:r>
            <a:r>
              <a:rPr lang="zh-CN" altLang="en-US" sz="2400">
                <a:sym typeface="+mn-ea"/>
              </a:rPr>
              <a:t>现在我骑自行车上学。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  </a:t>
            </a:r>
            <a:r>
              <a:rPr lang="en-US" altLang="zh-CN" sz="2400">
                <a:sym typeface="+mn-ea"/>
              </a:rPr>
              <a:t>I go to school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by bike</a:t>
            </a:r>
            <a:r>
              <a:rPr lang="en-US" altLang="zh-CN" sz="2400">
                <a:sym typeface="+mn-ea"/>
              </a:rPr>
              <a:t> now.=I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ride a bike to</a:t>
            </a:r>
            <a:r>
              <a:rPr lang="en-US" altLang="zh-CN" sz="2400">
                <a:sym typeface="+mn-ea"/>
              </a:rPr>
              <a:t> school now.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3. </a:t>
            </a:r>
            <a:r>
              <a:rPr lang="zh-CN" altLang="en-US" sz="2400">
                <a:sym typeface="+mn-ea"/>
              </a:rPr>
              <a:t>我的爸爸每天乘公交车上班。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My father goes to work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by bus</a:t>
            </a:r>
            <a:r>
              <a:rPr lang="en-US" altLang="zh-CN" sz="2400">
                <a:sym typeface="+mn-ea"/>
              </a:rPr>
              <a:t> everyday.=My father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takes a bus</a:t>
            </a:r>
            <a:r>
              <a:rPr lang="en-US" altLang="zh-CN" sz="2400">
                <a:sym typeface="+mn-ea"/>
              </a:rPr>
              <a:t> to work everyday.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4. </a:t>
            </a:r>
            <a:r>
              <a:rPr lang="zh-CN" altLang="en-US" sz="2400">
                <a:sym typeface="+mn-ea"/>
              </a:rPr>
              <a:t>我的妈妈每天开车上班。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My mother </a:t>
            </a:r>
            <a:r>
              <a:rPr lang="en-US" altLang="zh-CN" sz="2400">
                <a:sym typeface="+mn-ea"/>
              </a:rPr>
              <a:t>goes to work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by car</a:t>
            </a:r>
            <a:r>
              <a:rPr lang="en-US" altLang="zh-CN" sz="2400">
                <a:sym typeface="+mn-ea"/>
              </a:rPr>
              <a:t> everyday.=My mother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takes a car </a:t>
            </a:r>
            <a:r>
              <a:rPr lang="en-US" altLang="zh-CN" sz="2400">
                <a:sym typeface="+mn-ea"/>
              </a:rPr>
              <a:t> to work everyday.</a:t>
            </a:r>
            <a:endParaRPr lang="en-US" altLang="zh-CN" sz="2400">
              <a:sym typeface="+mn-ea"/>
            </a:endParaRPr>
          </a:p>
          <a:p>
            <a:r>
              <a:rPr lang="en-US" altLang="zh-CN" sz="2400">
                <a:sym typeface="+mn-ea"/>
              </a:rPr>
              <a:t>I took an underground to school yesterday.</a:t>
            </a:r>
            <a:endParaRPr lang="en-US" altLang="zh-CN" sz="24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ldLvl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85420" y="274955"/>
            <a:ext cx="11835765" cy="5851525"/>
          </a:xfrm>
        </p:spPr>
        <p:txBody>
          <a:bodyPr/>
          <a:p>
            <a:pPr marL="0" indent="0">
              <a:buNone/>
            </a:pPr>
            <a:r>
              <a:rPr lang="en-US" altLang="zh-CN"/>
              <a:t>P18-19</a:t>
            </a:r>
            <a:endParaRPr lang="en-US" altLang="zh-CN"/>
          </a:p>
          <a:p>
            <a:pPr marL="0" indent="0">
              <a:buNone/>
            </a:pPr>
            <a:r>
              <a:rPr lang="en-US" altLang="zh-CN" sz="2800"/>
              <a:t>1. </a:t>
            </a:r>
            <a:r>
              <a:rPr lang="zh-CN" altLang="en-US" sz="2800"/>
              <a:t>过去几年月光镇发生了巨大的变化。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Many changes have taken place in Moonlight Town over the years.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2. 又窄又脏的道路 narrow and dirty roads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3. 大块空地 large open spaces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4. 听广播 listen to the radio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5. </a:t>
            </a:r>
            <a:r>
              <a:rPr lang="zh-CN" altLang="en-US" sz="2800">
                <a:sym typeface="+mn-ea"/>
              </a:rPr>
              <a:t>宽阔干净的街道 </a:t>
            </a:r>
            <a:r>
              <a:rPr lang="en-US" altLang="zh-CN" sz="2800">
                <a:sym typeface="+mn-ea"/>
              </a:rPr>
              <a:t>wide and clean streets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6. 在道路的一边 on one side of the road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7. 在道路的另一边 on the other side of the road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8. 在道路两边 on both sides of the road = on each/either side of the road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9. </a:t>
            </a:r>
            <a:r>
              <a:rPr lang="zh-CN" altLang="en-US" sz="2800">
                <a:sym typeface="+mn-ea"/>
              </a:rPr>
              <a:t>政府在一些大块的空地上建起了商店和高大的建筑物。</a:t>
            </a:r>
            <a:endParaRPr lang="zh-CN" altLang="en-US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The government has built shops and tall buildings in some large open space.</a:t>
            </a:r>
            <a:endParaRPr lang="en-US" altLang="zh-CN" sz="2800"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en-US" altLang="zh-CN" sz="2800"/>
              <a:t>10.</a:t>
            </a:r>
            <a:r>
              <a:rPr lang="zh-CN" altLang="en-US" sz="2800"/>
              <a:t>另外，现在手机使沟通更容易。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Moreover, mobile phones make communication easier now.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11. </a:t>
            </a:r>
            <a:r>
              <a:rPr lang="zh-CN" altLang="en-US" sz="2800"/>
              <a:t>许多家庭甚至有私家车。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2800">
                <a:solidFill>
                  <a:srgbClr val="FF0000"/>
                </a:solidFill>
              </a:rPr>
              <a:t>Many families even have their own cars.</a:t>
            </a:r>
            <a:endParaRPr lang="en-US" altLang="zh-CN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800">
                <a:solidFill>
                  <a:srgbClr val="FF0000"/>
                </a:solidFill>
              </a:rPr>
              <a:t>= Many families even have cars of their own.</a:t>
            </a:r>
            <a:endParaRPr lang="en-US" altLang="zh-CN" sz="28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800"/>
              <a:t>12. 现在人们享受着舒适的生活。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 Now people are enjoying a comfortable life.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13. 搬到某地 move to sp.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14. </a:t>
            </a:r>
            <a:r>
              <a:rPr lang="zh-CN" altLang="en-US" sz="2800"/>
              <a:t>搬出某地move out of sp.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15. </a:t>
            </a:r>
            <a:r>
              <a:rPr lang="en-US" altLang="zh-CN" sz="2800">
                <a:sym typeface="+mn-ea"/>
              </a:rPr>
              <a:t>搬走 move away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16. 变化很大 change a lot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17. 噪音污染 noise pollution</a:t>
            </a:r>
            <a:endParaRPr lang="en-US" altLang="zh-CN" sz="2800"/>
          </a:p>
          <a:p>
            <a:pPr marL="0" indent="0">
              <a:buNone/>
            </a:pPr>
            <a:endParaRPr lang="en-US" altLang="zh-CN" sz="2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en-US" altLang="zh-CN" sz="2800">
                <a:sym typeface="+mn-ea"/>
              </a:rPr>
              <a:t>18. 收到……的来信 hear from/get(receive) a letter from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19. 投入使用 be in use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20. 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不再 no more/longer; not...any more/longer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  I am </a:t>
            </a:r>
            <a:r>
              <a:rPr lang="en-US" altLang="zh-CN" sz="2800">
                <a:solidFill>
                  <a:srgbClr val="FF0000"/>
                </a:solidFill>
              </a:rPr>
              <a:t>not</a:t>
            </a:r>
            <a:r>
              <a:rPr lang="en-US" altLang="zh-CN" sz="2800"/>
              <a:t> a child </a:t>
            </a:r>
            <a:r>
              <a:rPr lang="en-US" altLang="zh-CN" sz="2800">
                <a:solidFill>
                  <a:srgbClr val="FF0000"/>
                </a:solidFill>
              </a:rPr>
              <a:t>any</a:t>
            </a:r>
            <a:r>
              <a:rPr lang="en-US" altLang="zh-CN" sz="2800"/>
              <a:t> more.= I am </a:t>
            </a:r>
            <a:r>
              <a:rPr lang="en-US" altLang="zh-CN" sz="2800">
                <a:solidFill>
                  <a:srgbClr val="FF0000"/>
                </a:solidFill>
              </a:rPr>
              <a:t>no more</a:t>
            </a:r>
            <a:r>
              <a:rPr lang="en-US" altLang="zh-CN" sz="2800"/>
              <a:t> a child.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=I am </a:t>
            </a:r>
            <a:r>
              <a:rPr lang="en-US" altLang="zh-CN" sz="2800">
                <a:solidFill>
                  <a:srgbClr val="FF0000"/>
                </a:solidFill>
              </a:rPr>
              <a:t>not</a:t>
            </a:r>
            <a:r>
              <a:rPr lang="en-US" altLang="zh-CN" sz="2800"/>
              <a:t> a child </a:t>
            </a:r>
            <a:r>
              <a:rPr lang="en-US" altLang="zh-CN" sz="2800">
                <a:solidFill>
                  <a:srgbClr val="FF0000"/>
                </a:solidFill>
              </a:rPr>
              <a:t>any</a:t>
            </a:r>
            <a:r>
              <a:rPr lang="en-US" altLang="zh-CN" sz="2800"/>
              <a:t> longer.=I am </a:t>
            </a:r>
            <a:r>
              <a:rPr lang="en-US" altLang="zh-CN" sz="2800">
                <a:solidFill>
                  <a:srgbClr val="FF0000"/>
                </a:solidFill>
              </a:rPr>
              <a:t>no longer </a:t>
            </a:r>
            <a:r>
              <a:rPr lang="en-US" altLang="zh-CN" sz="2800"/>
              <a:t>a child.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Amy</a:t>
            </a:r>
            <a:r>
              <a:rPr lang="zh-CN" altLang="en-US" sz="2800"/>
              <a:t>再也不玩电脑游戏了。</a:t>
            </a:r>
            <a:endParaRPr lang="zh-CN" altLang="en-US" sz="2800"/>
          </a:p>
          <a:p>
            <a:pPr marL="0" indent="0">
              <a:buNone/>
            </a:pPr>
            <a:r>
              <a:rPr lang="en-US" altLang="zh-CN" sz="2800"/>
              <a:t>Amy </a:t>
            </a:r>
            <a:r>
              <a:rPr lang="en-US" altLang="zh-CN" sz="2800">
                <a:solidFill>
                  <a:srgbClr val="FF0000"/>
                </a:solidFill>
              </a:rPr>
              <a:t>will </a:t>
            </a:r>
            <a:r>
              <a:rPr lang="en-US" altLang="zh-CN" sz="2800"/>
              <a:t>not </a:t>
            </a:r>
            <a:r>
              <a:rPr lang="en-US" altLang="zh-CN" sz="2800">
                <a:solidFill>
                  <a:srgbClr val="FF0000"/>
                </a:solidFill>
              </a:rPr>
              <a:t>play</a:t>
            </a:r>
            <a:r>
              <a:rPr lang="en-US" altLang="zh-CN" sz="2800"/>
              <a:t> computer games any more/longer.</a:t>
            </a:r>
            <a:endParaRPr lang="en-US" altLang="zh-CN" sz="2800"/>
          </a:p>
          <a:p>
            <a:pPr marL="0" indent="0">
              <a:buNone/>
            </a:pPr>
            <a:r>
              <a:rPr lang="en-US" altLang="zh-CN" sz="2800"/>
              <a:t>=Amy will no more/longer 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play</a:t>
            </a:r>
            <a:r>
              <a:rPr lang="en-US" altLang="zh-CN" sz="2800">
                <a:sym typeface="+mn-ea"/>
              </a:rPr>
              <a:t> computer games.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r>
              <a:rPr lang="en-US" altLang="zh-CN" sz="2800">
                <a:sym typeface="+mn-ea"/>
              </a:rPr>
              <a:t>21. 一条河流经市中心。 A river runs through the centre of the city.</a:t>
            </a:r>
            <a:endParaRPr lang="en-US" altLang="zh-CN" sz="2800">
              <a:sym typeface="+mn-ea"/>
            </a:endParaRPr>
          </a:p>
          <a:p>
            <a:pPr marL="0" indent="0">
              <a:buNone/>
            </a:pPr>
            <a:endParaRPr lang="zh-CN" altLang="en-US" sz="2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1438275" y="-50"/>
            <a:ext cx="9182100" cy="97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4000" b="1" dirty="0" smtClean="0">
                <a:latin typeface="Times New Roman" panose="02020603050405020304" pitchFamily="18" charset="0"/>
              </a:rPr>
              <a:t>Unit 1  </a:t>
            </a:r>
            <a:r>
              <a:rPr lang="en-US" altLang="zh-CN" sz="4400" b="1" dirty="0" smtClean="0">
                <a:latin typeface="Minion Pro Cond" pitchFamily="18" charset="0"/>
              </a:rPr>
              <a:t>Past and Present</a:t>
            </a:r>
            <a:endParaRPr lang="en-US" altLang="zh-CN" sz="4400" b="1" dirty="0" smtClean="0">
              <a:latin typeface="Minion Pro Cond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525" y="857250"/>
            <a:ext cx="1205547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短语翻译</a:t>
            </a:r>
            <a:r>
              <a:rPr lang="en-US" altLang="zh-CN" sz="2400"/>
              <a:t>:</a:t>
            </a:r>
            <a:r>
              <a:rPr lang="zh-CN" altLang="en-US" sz="2400">
                <a:sym typeface="+mn-ea"/>
              </a:rPr>
              <a:t>短语翻译</a:t>
            </a:r>
            <a:r>
              <a:rPr lang="en-US" altLang="zh-CN" sz="2400">
                <a:sym typeface="+mn-ea"/>
              </a:rPr>
              <a:t>:p6-7</a:t>
            </a:r>
            <a:endParaRPr lang="en-US" altLang="zh-CN" sz="2400"/>
          </a:p>
          <a:p>
            <a:r>
              <a:rPr sz="2400"/>
              <a:t>1. 过去和现在 </a:t>
            </a:r>
            <a:r>
              <a:rPr lang="en-US" sz="2400"/>
              <a:t>		</a:t>
            </a:r>
            <a:r>
              <a:rPr sz="2400"/>
              <a:t>past and present			</a:t>
            </a:r>
            <a:endParaRPr sz="2400"/>
          </a:p>
          <a:p>
            <a:r>
              <a:rPr sz="2400"/>
              <a:t>2. 一小时前 </a:t>
            </a:r>
            <a:r>
              <a:rPr lang="en-US" sz="2400"/>
              <a:t>			</a:t>
            </a:r>
            <a:r>
              <a:rPr sz="2400"/>
              <a:t>an hour ago</a:t>
            </a:r>
            <a:endParaRPr sz="2400"/>
          </a:p>
          <a:p>
            <a:r>
              <a:rPr sz="2400"/>
              <a:t>3. 你看见我的食物了吗？ </a:t>
            </a:r>
            <a:r>
              <a:rPr lang="en-US" sz="2400"/>
              <a:t>	</a:t>
            </a:r>
            <a:r>
              <a:rPr sz="2400"/>
              <a:t>Have you seen my food?</a:t>
            </a:r>
            <a:endParaRPr sz="2400"/>
          </a:p>
          <a:p>
            <a:r>
              <a:rPr sz="2400"/>
              <a:t>4. 我刚刚吃了它。 </a:t>
            </a:r>
            <a:r>
              <a:rPr lang="en-US" sz="2400"/>
              <a:t>		</a:t>
            </a:r>
            <a:r>
              <a:rPr sz="2400"/>
              <a:t>I’ve just eaten it.</a:t>
            </a:r>
            <a:endParaRPr sz="2400"/>
          </a:p>
          <a:p>
            <a:r>
              <a:rPr sz="2400"/>
              <a:t>5. 你吃了我的食物？ </a:t>
            </a:r>
            <a:r>
              <a:rPr lang="en-US" sz="2400"/>
              <a:t>	</a:t>
            </a:r>
            <a:r>
              <a:rPr sz="2400"/>
              <a:t>You’ve eaten my food?</a:t>
            </a:r>
            <a:endParaRPr sz="2400"/>
          </a:p>
          <a:p>
            <a:r>
              <a:rPr sz="2400"/>
              <a:t>6. 你过去常常和我分享食物的。 You used to share food with me.</a:t>
            </a:r>
            <a:endParaRPr sz="2400"/>
          </a:p>
          <a:p>
            <a:r>
              <a:rPr sz="2400"/>
              <a:t>7. 过去常常做某事 </a:t>
            </a:r>
            <a:r>
              <a:rPr lang="en-US" sz="2400"/>
              <a:t>		</a:t>
            </a:r>
            <a:r>
              <a:rPr sz="2400"/>
              <a:t>used to do sth.		</a:t>
            </a:r>
            <a:endParaRPr sz="2400"/>
          </a:p>
          <a:p>
            <a:r>
              <a:rPr sz="2400"/>
              <a:t>8. 和某人分享某物 </a:t>
            </a:r>
            <a:r>
              <a:rPr lang="en-US" sz="2400"/>
              <a:t>		</a:t>
            </a:r>
            <a:r>
              <a:rPr sz="2400"/>
              <a:t>share sth. with me</a:t>
            </a:r>
            <a:endParaRPr sz="2400"/>
          </a:p>
          <a:p>
            <a:r>
              <a:rPr sz="2400"/>
              <a:t>9. 你过去对我很友好。 </a:t>
            </a:r>
            <a:r>
              <a:rPr lang="en-US" sz="2400"/>
              <a:t>	</a:t>
            </a:r>
            <a:r>
              <a:rPr sz="2400"/>
              <a:t>You used to be kind to me.</a:t>
            </a:r>
            <a:endParaRPr sz="2400"/>
          </a:p>
          <a:p>
            <a:r>
              <a:rPr sz="2400"/>
              <a:t>10. 对某人友好 </a:t>
            </a:r>
            <a:r>
              <a:rPr lang="en-US" sz="2400"/>
              <a:t>		</a:t>
            </a:r>
            <a:r>
              <a:rPr sz="2400"/>
              <a:t>be kind</a:t>
            </a:r>
            <a:r>
              <a:rPr lang="en-US" sz="2400"/>
              <a:t>/nice/friendly</a:t>
            </a:r>
            <a:r>
              <a:rPr sz="2400"/>
              <a:t> to sb.		</a:t>
            </a:r>
            <a:endParaRPr sz="2400"/>
          </a:p>
          <a:p>
            <a:r>
              <a:rPr sz="2400"/>
              <a:t>11. 骑自行车去上学 </a:t>
            </a:r>
            <a:r>
              <a:rPr lang="en-US" sz="2400"/>
              <a:t>		</a:t>
            </a:r>
            <a:r>
              <a:rPr sz="2400"/>
              <a:t>go to school by bike</a:t>
            </a:r>
            <a:endParaRPr sz="2400"/>
          </a:p>
          <a:p>
            <a:r>
              <a:rPr sz="2400"/>
              <a:t>12. 乘公共汽车</a:t>
            </a:r>
            <a:r>
              <a:rPr lang="en-US" sz="2400"/>
              <a:t>	</a:t>
            </a:r>
            <a:r>
              <a:rPr sz="2400"/>
              <a:t> </a:t>
            </a:r>
            <a:r>
              <a:rPr lang="en-US" sz="2400"/>
              <a:t>	</a:t>
            </a:r>
            <a:r>
              <a:rPr sz="2400"/>
              <a:t>take a bus			</a:t>
            </a:r>
            <a:endParaRPr sz="2400"/>
          </a:p>
          <a:p>
            <a:r>
              <a:rPr sz="2400"/>
              <a:t>13. 太多的人 </a:t>
            </a:r>
            <a:r>
              <a:rPr lang="en-US" sz="2400"/>
              <a:t>			</a:t>
            </a:r>
            <a:r>
              <a:rPr sz="2400"/>
              <a:t>too many people</a:t>
            </a:r>
            <a:endParaRPr sz="2400"/>
          </a:p>
          <a:p>
            <a:r>
              <a:rPr sz="2400"/>
              <a:t>14. 等下一班车花了很长时间。 It took a long time to wait for the next one.</a:t>
            </a:r>
            <a:endParaRPr sz="2400"/>
          </a:p>
          <a:p>
            <a:r>
              <a:rPr lang="en-US" sz="2400"/>
              <a:t>15. </a:t>
            </a:r>
            <a:r>
              <a:rPr lang="zh-CN" altLang="en-US" sz="2400"/>
              <a:t>方便快捷           </a:t>
            </a:r>
            <a:r>
              <a:rPr lang="en-US" altLang="zh-CN" sz="2400"/>
              <a:t>		easy and fast</a:t>
            </a:r>
            <a:endParaRPr lang="en-US" altLang="zh-CN" sz="240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732155" y="0"/>
            <a:ext cx="10576560" cy="97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4000" b="1" dirty="0" smtClean="0">
                <a:latin typeface="Times New Roman" panose="02020603050405020304" pitchFamily="18" charset="0"/>
              </a:rPr>
              <a:t>Unit 1  </a:t>
            </a:r>
            <a:r>
              <a:rPr lang="en-US" altLang="zh-CN" sz="4400" b="1" dirty="0" smtClean="0">
                <a:latin typeface="+mj-lt"/>
                <a:cs typeface="+mj-lt"/>
              </a:rPr>
              <a:t>Past and Present </a:t>
            </a:r>
            <a:r>
              <a:rPr lang="zh-CN" altLang="en-US" sz="4400" b="1" dirty="0" smtClean="0">
                <a:latin typeface="Minion Pro Cond" pitchFamily="18" charset="0"/>
              </a:rPr>
              <a:t>（</a:t>
            </a:r>
            <a:r>
              <a:rPr lang="en-US" altLang="zh-CN" sz="4400" b="1" dirty="0" smtClean="0">
                <a:latin typeface="Minion Pro Cond" pitchFamily="18" charset="0"/>
              </a:rPr>
              <a:t>reading</a:t>
            </a:r>
            <a:r>
              <a:rPr lang="zh-CN" altLang="en-US" sz="4400" b="1" dirty="0" smtClean="0">
                <a:latin typeface="Minion Pro Cond" pitchFamily="18" charset="0"/>
              </a:rPr>
              <a:t>）</a:t>
            </a:r>
            <a:endParaRPr lang="zh-CN" altLang="en-US" sz="4400" b="1" dirty="0" smtClean="0">
              <a:latin typeface="Minion Pro Cond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810" y="970915"/>
            <a:ext cx="110350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词汇预习：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p8-10</a:t>
            </a:r>
            <a:endParaRPr lang="zh-CN" altLang="en-US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自...以来 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since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	形势，情况		situation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曾经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ever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	在某种程度上	in some ways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北方的，北部的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northern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然而			however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已婚的，结婚的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married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不可能的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impossible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妻子    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wife  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 复数：</a:t>
            </a:r>
            <a:r>
              <a:rPr lang="en-US" altLang="zh-CN" sz="2400" b="1">
                <a:solidFill>
                  <a:srgbClr val="FF0000"/>
                </a:solidFill>
                <a:sym typeface="+mn-ea"/>
              </a:rPr>
              <a:t>wives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以前，过去，已经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before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街区 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block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	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孤独的,寂寞的	lonely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在...期间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over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	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不时，有时，偶尔	from time to time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把…变成… 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turn…into…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尽管，即使这样	anyway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污染;污染物 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pollution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丈夫			husband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工厂 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factory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endParaRPr lang="zh-CN" altLang="en-US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废料;废品 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waste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	</a:t>
            </a:r>
            <a:endParaRPr lang="zh-CN" altLang="en-US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solidFill>
                  <a:srgbClr val="FF0000"/>
                </a:solidFill>
                <a:sym typeface="+mn-ea"/>
              </a:rPr>
              <a:t>意识到;实现  </a:t>
            </a:r>
            <a:r>
              <a:rPr lang="en-US" altLang="zh-CN" sz="2400" b="1">
                <a:solidFill>
                  <a:srgbClr val="FF0000"/>
                </a:solidFill>
                <a:sym typeface="+mn-ea"/>
              </a:rPr>
              <a:t>		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realize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	</a:t>
            </a:r>
            <a:endParaRPr lang="zh-CN" altLang="en-US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  <a:p>
            <a:pPr algn="l"/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改进,改善  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r>
              <a:rPr lang="zh-CN" altLang="en-US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improve</a:t>
            </a:r>
            <a:r>
              <a:rPr lang="en-US" altLang="zh-CN" sz="24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sym typeface="+mn-ea"/>
              </a:rPr>
              <a:t>		</a:t>
            </a:r>
            <a:endParaRPr lang="en-US" altLang="zh-CN" sz="2400" b="1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sym typeface="+mn-ea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1438275" y="-50"/>
            <a:ext cx="9182100" cy="97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sz="4000" b="1" dirty="0" smtClean="0">
                <a:latin typeface="Times New Roman" panose="02020603050405020304" pitchFamily="18" charset="0"/>
              </a:rPr>
              <a:t>Unit 1  </a:t>
            </a:r>
            <a:r>
              <a:rPr lang="en-US" altLang="zh-CN" sz="4400" b="1" dirty="0" smtClean="0">
                <a:latin typeface="Minion Pro Cond" pitchFamily="18" charset="0"/>
              </a:rPr>
              <a:t>Past and Present</a:t>
            </a:r>
            <a:endParaRPr lang="en-US" altLang="zh-CN" sz="4400" b="1" dirty="0" smtClean="0">
              <a:latin typeface="Minion Pro Cond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6165" y="857250"/>
            <a:ext cx="1002919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短语翻译：</a:t>
            </a:r>
            <a:r>
              <a:rPr lang="en-US" altLang="zh-CN" sz="2400"/>
              <a:t>p8-11</a:t>
            </a:r>
            <a:endParaRPr lang="en-US" altLang="zh-CN" sz="2400"/>
          </a:p>
          <a:p>
            <a:r>
              <a:rPr lang="en-US" sz="2400"/>
              <a:t>1. </a:t>
            </a:r>
            <a:r>
              <a:rPr lang="zh-CN" altLang="en-US" sz="2400"/>
              <a:t>非常了解</a:t>
            </a:r>
            <a:r>
              <a:rPr lang="en-US" altLang="zh-CN" sz="2400"/>
              <a:t>.... 			know a lot about....=know .....very well</a:t>
            </a:r>
            <a:endParaRPr lang="en-US" altLang="zh-CN" sz="2400"/>
          </a:p>
          <a:p>
            <a:r>
              <a:rPr lang="en-US" altLang="zh-CN" sz="2400"/>
              <a:t>2. 自从我出生我就住这儿了。 	I’ve lived here since I was born.</a:t>
            </a:r>
            <a:endParaRPr lang="en-US" altLang="zh-CN" sz="2400"/>
          </a:p>
          <a:p>
            <a:r>
              <a:rPr lang="en-US" altLang="zh-CN" sz="2400"/>
              <a:t>3. 在城镇的北部 	         in the northern part of town/in the north of town</a:t>
            </a:r>
            <a:endParaRPr lang="en-US" altLang="zh-CN" sz="2400"/>
          </a:p>
          <a:p>
            <a:r>
              <a:rPr lang="en-US" altLang="zh-CN" sz="2400"/>
              <a:t>4. 结婚 				get married</a:t>
            </a:r>
            <a:endParaRPr lang="en-US" altLang="zh-CN" sz="2400"/>
          </a:p>
          <a:p>
            <a:r>
              <a:rPr lang="en-US" altLang="zh-CN" sz="2400"/>
              <a:t>5. 搬到两个街区以外 		move two blocks away</a:t>
            </a:r>
            <a:endParaRPr lang="en-US" altLang="zh-CN" sz="2400"/>
          </a:p>
          <a:p>
            <a:r>
              <a:rPr lang="en-US" altLang="zh-CN" sz="2400"/>
              <a:t>6. 自从那时 				since then</a:t>
            </a:r>
            <a:endParaRPr lang="en-US" altLang="zh-CN" sz="2400"/>
          </a:p>
          <a:p>
            <a:r>
              <a:rPr lang="en-US" altLang="zh-CN" sz="2400"/>
              <a:t>7. 改变许多 				change a lot</a:t>
            </a:r>
            <a:endParaRPr lang="en-US" altLang="zh-CN" sz="2400"/>
          </a:p>
          <a:p>
            <a:r>
              <a:rPr lang="en-US" altLang="zh-CN" sz="2400"/>
              <a:t>8. 近几年/在这些年间 		over the years</a:t>
            </a:r>
            <a:endParaRPr lang="en-US" altLang="zh-CN" sz="2400"/>
          </a:p>
          <a:p>
            <a:r>
              <a:rPr lang="en-US" altLang="zh-CN" sz="2400"/>
              <a:t>9. 在镇中心 				in the town centre</a:t>
            </a:r>
            <a:endParaRPr lang="en-US" altLang="zh-CN" sz="2400"/>
          </a:p>
          <a:p>
            <a:r>
              <a:rPr lang="en-US" altLang="zh-CN" sz="2400"/>
              <a:t>10. 把镇中心的一部分变成一个新公园</a:t>
            </a:r>
            <a:r>
              <a:rPr lang="en-US" altLang="zh-CN" sz="2400" u="sng"/>
              <a:t> </a:t>
            </a:r>
            <a:endParaRPr lang="en-US" altLang="zh-CN" sz="2400" u="sng"/>
          </a:p>
          <a:p>
            <a:r>
              <a:rPr lang="en-US" altLang="zh-CN" sz="2400">
                <a:solidFill>
                  <a:srgbClr val="FF0000"/>
                </a:solidFill>
              </a:rPr>
              <a:t>      </a:t>
            </a:r>
            <a:r>
              <a:rPr lang="en-US" altLang="zh-CN" sz="2400" u="sng">
                <a:solidFill>
                  <a:srgbClr val="FF0000"/>
                </a:solidFill>
              </a:rPr>
              <a:t>turn</a:t>
            </a:r>
            <a:r>
              <a:rPr lang="en-US" altLang="zh-CN" sz="2400" u="sng"/>
              <a:t> </a:t>
            </a:r>
            <a:r>
              <a:rPr lang="en-US" altLang="zh-CN" sz="2400"/>
              <a:t>part of the town centre </a:t>
            </a:r>
            <a:r>
              <a:rPr lang="en-US" altLang="zh-CN" sz="2400" u="sng">
                <a:solidFill>
                  <a:srgbClr val="FF0000"/>
                </a:solidFill>
              </a:rPr>
              <a:t>into</a:t>
            </a:r>
            <a:r>
              <a:rPr lang="en-US" altLang="zh-CN" sz="2400"/>
              <a:t> a new park</a:t>
            </a:r>
            <a:endParaRPr lang="en-US" altLang="zh-CN" sz="2400"/>
          </a:p>
          <a:p>
            <a:r>
              <a:rPr lang="en-US" altLang="zh-CN" sz="2400"/>
              <a:t>11. 把……变成…… 			turn</a:t>
            </a:r>
            <a:r>
              <a:rPr lang="en-US" altLang="zh-CN" sz="2400"/>
              <a:t>...into</a:t>
            </a:r>
            <a:endParaRPr lang="en-US" altLang="zh-CN" sz="2400"/>
          </a:p>
          <a:p>
            <a:r>
              <a:rPr lang="en-US" altLang="zh-CN" sz="2400"/>
              <a:t>12. 污染问题 				a pollution problem</a:t>
            </a:r>
            <a:endParaRPr lang="en-US" altLang="zh-CN" sz="2400"/>
          </a:p>
          <a:p>
            <a:r>
              <a:rPr lang="en-US" altLang="zh-CN" sz="2400"/>
              <a:t>13. 一家钢铁厂 			a steel factory</a:t>
            </a:r>
            <a:endParaRPr lang="en-US" altLang="zh-CN" sz="240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7575" y="0"/>
            <a:ext cx="9668510" cy="7108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ym typeface="+mn-ea"/>
              </a:rPr>
              <a:t>14. 往河里排放废弃物 		</a:t>
            </a:r>
            <a:r>
              <a:rPr lang="en-US" altLang="zh-CN" sz="2400" u="sng">
                <a:solidFill>
                  <a:srgbClr val="FF0000"/>
                </a:solidFill>
                <a:sym typeface="+mn-ea"/>
              </a:rPr>
              <a:t>put</a:t>
            </a:r>
            <a:r>
              <a:rPr lang="en-US" altLang="zh-CN" sz="2400">
                <a:sym typeface="+mn-ea"/>
              </a:rPr>
              <a:t> the waste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into</a:t>
            </a:r>
            <a:r>
              <a:rPr lang="en-US" altLang="zh-CN" sz="2400">
                <a:sym typeface="+mn-ea"/>
              </a:rPr>
              <a:t> the river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15. 意识到这个问题 			realize the problem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16. 采取行动做某事 			take action to do sth.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17. 改善情况 				improve the situation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18. 干净的多 				much cleaner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19. 在某种程度上是这样的 		in some ways it is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20. 拥有一个美丽现代的城镇 	have a beautiful modern town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21. 我大多数老朋友 			most of my old friends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22. 搬走 				move away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23. 看到彼此 				see each other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24. 和以前一样经常 			as often as before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25. 过去经常一起打牌 		used to play cards together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26. 下中国象棋 			play Chinese chess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27. 感到有点孤单 			feel a bit(a little) lonely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28. 不时，有时，偶尔 	from time to time/at times/sometimes</a:t>
            </a:r>
            <a:endParaRPr lang="en-US" altLang="zh-CN" sz="2400"/>
          </a:p>
          <a:p>
            <a:r>
              <a:rPr lang="en-US" altLang="zh-CN" sz="2400">
                <a:sym typeface="+mn-ea"/>
              </a:rPr>
              <a:t>29. 小镇的令人惊叹的变化 	the amazing changes in the town</a:t>
            </a:r>
            <a:endParaRPr lang="en-US" altLang="zh-CN" sz="2400">
              <a:sym typeface="+mn-ea"/>
            </a:endParaRPr>
          </a:p>
          <a:p>
            <a:r>
              <a:rPr lang="en-US" altLang="zh-CN" sz="2400">
                <a:sym typeface="+mn-ea"/>
              </a:rPr>
              <a:t>30. A </a:t>
            </a:r>
            <a:r>
              <a:rPr lang="zh-CN" altLang="en-US" sz="2400">
                <a:solidFill>
                  <a:schemeClr val="tx2"/>
                </a:solidFill>
                <a:sym typeface="+mn-ea"/>
              </a:rPr>
              <a:t>marry </a:t>
            </a:r>
            <a:r>
              <a:rPr lang="en-US" altLang="zh-CN" sz="2400">
                <a:solidFill>
                  <a:schemeClr val="tx2"/>
                </a:solidFill>
                <a:sym typeface="+mn-ea"/>
              </a:rPr>
              <a:t>B</a:t>
            </a:r>
            <a:r>
              <a:rPr lang="zh-CN" altLang="en-US" sz="2400">
                <a:solidFill>
                  <a:schemeClr val="tx2"/>
                </a:solidFill>
                <a:sym typeface="+mn-ea"/>
              </a:rPr>
              <a:t> = </a:t>
            </a:r>
            <a:r>
              <a:rPr lang="en-US" altLang="zh-CN" sz="2400">
                <a:solidFill>
                  <a:schemeClr val="tx2"/>
                </a:solidFill>
                <a:sym typeface="+mn-ea"/>
              </a:rPr>
              <a:t>A </a:t>
            </a:r>
            <a:r>
              <a:rPr lang="zh-CN" altLang="en-US" sz="2400">
                <a:solidFill>
                  <a:schemeClr val="tx2"/>
                </a:solidFill>
                <a:sym typeface="+mn-ea"/>
              </a:rPr>
              <a:t>get married to </a:t>
            </a:r>
            <a:r>
              <a:rPr lang="en-US" altLang="zh-CN" sz="2400">
                <a:solidFill>
                  <a:schemeClr val="tx2"/>
                </a:solidFill>
                <a:sym typeface="+mn-ea"/>
              </a:rPr>
              <a:t>B=</a:t>
            </a:r>
            <a:r>
              <a:rPr lang="zh-CN" altLang="en-US" sz="2400">
                <a:sym typeface="+mn-ea"/>
              </a:rPr>
              <a:t>A and B get married</a:t>
            </a:r>
            <a:r>
              <a:rPr lang="zh-CN" altLang="en-US" sz="2400">
                <a:solidFill>
                  <a:schemeClr val="tx2"/>
                </a:solidFill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A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与</a:t>
            </a:r>
            <a:r>
              <a:rPr lang="en-US" altLang="zh-CN" sz="2400">
                <a:solidFill>
                  <a:srgbClr val="FF0000"/>
                </a:solidFill>
                <a:sym typeface="+mn-ea"/>
              </a:rPr>
              <a:t>B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结婚 </a:t>
            </a:r>
            <a:r>
              <a:rPr lang="zh-CN" altLang="en-US" sz="2400">
                <a:solidFill>
                  <a:schemeClr val="tx2"/>
                </a:solidFill>
                <a:sym typeface="+mn-ea"/>
              </a:rPr>
              <a:t> </a:t>
            </a:r>
            <a:endParaRPr lang="zh-CN" altLang="en-US" sz="2400">
              <a:solidFill>
                <a:schemeClr val="tx2"/>
              </a:solidFill>
            </a:endParaRPr>
          </a:p>
          <a:p>
            <a:r>
              <a:rPr lang="en-US" altLang="zh-CN" sz="2400">
                <a:solidFill>
                  <a:schemeClr val="tx2"/>
                </a:solidFill>
                <a:sym typeface="+mn-ea"/>
              </a:rPr>
              <a:t>31. sb </a:t>
            </a:r>
            <a:r>
              <a:rPr lang="zh-CN" altLang="en-US" sz="2400">
                <a:solidFill>
                  <a:schemeClr val="tx2"/>
                </a:solidFill>
                <a:sym typeface="+mn-ea"/>
              </a:rPr>
              <a:t>marry A to B 某人</a:t>
            </a:r>
            <a:r>
              <a:rPr lang="zh-CN" altLang="en-US" sz="2400">
                <a:solidFill>
                  <a:schemeClr val="tx2"/>
                </a:solidFill>
                <a:sym typeface="+mn-ea"/>
              </a:rPr>
              <a:t>把A嫁给B </a:t>
            </a:r>
            <a:endParaRPr lang="zh-CN" altLang="en-US" sz="2400">
              <a:solidFill>
                <a:schemeClr val="tx2"/>
              </a:solidFill>
            </a:endParaRPr>
          </a:p>
          <a:p>
            <a:endParaRPr lang="en-US" altLang="zh-CN" sz="2400">
              <a:sym typeface="+mn-ea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3570" y="387350"/>
            <a:ext cx="109448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P14</a:t>
            </a:r>
            <a:endParaRPr lang="en-US" altLang="zh-CN" sz="2800"/>
          </a:p>
          <a:p>
            <a:r>
              <a:rPr lang="en-US" altLang="zh-CN" sz="2800"/>
              <a:t>1. </a:t>
            </a:r>
            <a:r>
              <a:rPr lang="zh-CN" altLang="en-US" sz="2800"/>
              <a:t>过去的一个世纪 </a:t>
            </a:r>
            <a:endParaRPr lang="zh-CN" altLang="en-US" sz="2800"/>
          </a:p>
          <a:p>
            <a:r>
              <a:rPr lang="zh-CN" altLang="en-US" sz="2800"/>
              <a:t>   </a:t>
            </a:r>
            <a:r>
              <a:rPr lang="en-US" altLang="zh-CN" sz="2800"/>
              <a:t>over the past century</a:t>
            </a:r>
            <a:endParaRPr lang="en-US" altLang="zh-CN" sz="2800"/>
          </a:p>
          <a:p>
            <a:r>
              <a:rPr lang="en-US" altLang="zh-CN" sz="2800"/>
              <a:t>2. </a:t>
            </a:r>
            <a:r>
              <a:rPr lang="zh-CN" altLang="en-US" sz="2800"/>
              <a:t>对于北京的过去与现在我了解了更多。</a:t>
            </a:r>
            <a:endParaRPr lang="zh-CN" altLang="en-US" sz="2800"/>
          </a:p>
          <a:p>
            <a:r>
              <a:rPr lang="zh-CN" altLang="en-US" sz="2800"/>
              <a:t>   </a:t>
            </a:r>
            <a:r>
              <a:rPr lang="en-US" altLang="zh-CN" sz="2800"/>
              <a:t>I have learnt more about Beijing’s past and present.</a:t>
            </a:r>
            <a:endParaRPr lang="en-US" altLang="zh-CN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</a:rPr>
              <a:t>3. realize the problem </a:t>
            </a:r>
            <a:r>
              <a:rPr lang="zh-CN" altLang="en-US" sz="2800">
                <a:solidFill>
                  <a:srgbClr val="FF0000"/>
                </a:solidFill>
              </a:rPr>
              <a:t>意识到问题</a:t>
            </a:r>
            <a:endParaRPr lang="en-US" altLang="zh-CN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</a:rPr>
              <a:t>realize one's mistake </a:t>
            </a:r>
            <a:r>
              <a:rPr lang="zh-CN" altLang="en-US" sz="2800">
                <a:solidFill>
                  <a:srgbClr val="FF0000"/>
                </a:solidFill>
              </a:rPr>
              <a:t>意识到某人的错误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</a:rPr>
              <a:t>realize one's dream=one's dream comes true</a:t>
            </a:r>
            <a:r>
              <a:rPr lang="en-US" altLang="zh-CN" sz="2800">
                <a:solidFill>
                  <a:srgbClr val="FF0000"/>
                </a:solidFill>
              </a:rPr>
              <a:t> </a:t>
            </a:r>
            <a:r>
              <a:rPr lang="zh-CN" altLang="en-US" sz="2800">
                <a:solidFill>
                  <a:srgbClr val="FF0000"/>
                </a:solidFill>
              </a:rPr>
              <a:t>实现某人的梦想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  <a:sym typeface="+mn-ea"/>
              </a:rPr>
              <a:t>4. 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现在完成时中的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there be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结构：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  <a:sym typeface="+mn-ea"/>
              </a:rPr>
              <a:t>there have +been +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可数名词复数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en-US" altLang="zh-CN" sz="2800">
                <a:solidFill>
                  <a:srgbClr val="FF0000"/>
                </a:solidFill>
                <a:sym typeface="+mn-ea"/>
              </a:rPr>
              <a:t>there has +been +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不可数名词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/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可数名词单数</a:t>
            </a:r>
            <a:endParaRPr lang="zh-CN" altLang="en-US" sz="2800">
              <a:solidFill>
                <a:srgbClr val="FF0000"/>
              </a:solidFill>
            </a:endParaRPr>
          </a:p>
          <a:p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3570" y="415290"/>
            <a:ext cx="1094486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P15-16</a:t>
            </a:r>
            <a:endParaRPr lang="en-US" altLang="zh-CN" sz="2800"/>
          </a:p>
          <a:p>
            <a:r>
              <a:rPr lang="en-US" altLang="zh-CN" sz="2800"/>
              <a:t>1. </a:t>
            </a:r>
            <a:r>
              <a:rPr lang="zh-CN" altLang="en-US" sz="2800"/>
              <a:t>环境 </a:t>
            </a:r>
            <a:r>
              <a:rPr lang="en-US" altLang="zh-CN" sz="2800"/>
              <a:t>	environment</a:t>
            </a:r>
            <a:endParaRPr lang="en-US" altLang="zh-CN" sz="2800"/>
          </a:p>
          <a:p>
            <a:r>
              <a:rPr lang="en-US" altLang="zh-CN" sz="2800"/>
              <a:t>2. </a:t>
            </a:r>
            <a:r>
              <a:rPr lang="zh-CN" altLang="en-US" sz="2800"/>
              <a:t>青山 </a:t>
            </a:r>
            <a:r>
              <a:rPr lang="en-US" altLang="zh-CN" sz="2800"/>
              <a:t>	green hills</a:t>
            </a:r>
            <a:endParaRPr lang="en-US" altLang="zh-CN" sz="2800"/>
          </a:p>
          <a:p>
            <a:r>
              <a:rPr lang="en-US" altLang="zh-CN" sz="2800"/>
              <a:t>3. </a:t>
            </a:r>
            <a:r>
              <a:rPr lang="zh-CN" altLang="en-US" sz="2800"/>
              <a:t>干净新鲜的空气 </a:t>
            </a:r>
            <a:r>
              <a:rPr lang="en-US" altLang="zh-CN" sz="2800"/>
              <a:t>	</a:t>
            </a:r>
            <a:r>
              <a:rPr lang="en-US" altLang="zh-CN" sz="2800"/>
              <a:t>clean and fresh air</a:t>
            </a:r>
            <a:endParaRPr lang="en-US" altLang="zh-CN" sz="2800"/>
          </a:p>
          <a:p>
            <a:r>
              <a:rPr lang="en-US" altLang="zh-CN" sz="2800"/>
              <a:t>4. </a:t>
            </a:r>
            <a:r>
              <a:rPr lang="zh-CN" altLang="en-US" sz="2800"/>
              <a:t>湖泊附近的野生鸟类 </a:t>
            </a:r>
            <a:r>
              <a:rPr lang="en-US" altLang="zh-CN" sz="2800"/>
              <a:t>	</a:t>
            </a:r>
            <a:r>
              <a:rPr lang="en-US" altLang="zh-CN" sz="2800"/>
              <a:t>wild birds near the lake</a:t>
            </a:r>
            <a:endParaRPr lang="en-US" altLang="zh-CN" sz="2800"/>
          </a:p>
          <a:p>
            <a:r>
              <a:rPr lang="en-US" altLang="zh-CN" sz="2800"/>
              <a:t>5. </a:t>
            </a:r>
            <a:r>
              <a:rPr lang="zh-CN" altLang="en-US" sz="2800"/>
              <a:t>生活条件 </a:t>
            </a:r>
            <a:r>
              <a:rPr lang="en-US" altLang="zh-CN" sz="2800"/>
              <a:t>	</a:t>
            </a:r>
            <a:r>
              <a:rPr lang="en-US" altLang="zh-CN" sz="2800"/>
              <a:t>living conditions</a:t>
            </a:r>
            <a:endParaRPr lang="en-US" altLang="zh-CN" sz="2800"/>
          </a:p>
          <a:p>
            <a:r>
              <a:rPr lang="en-US" altLang="zh-CN" sz="2800"/>
              <a:t>6. </a:t>
            </a:r>
            <a:r>
              <a:rPr lang="zh-CN" altLang="en-US" sz="2800"/>
              <a:t>火车站 </a:t>
            </a:r>
            <a:r>
              <a:rPr lang="en-US" altLang="zh-CN" sz="2800"/>
              <a:t>		</a:t>
            </a:r>
            <a:r>
              <a:rPr lang="en-US" altLang="zh-CN" sz="2800"/>
              <a:t>railway station</a:t>
            </a:r>
            <a:endParaRPr lang="en-US" altLang="zh-CN" sz="2800"/>
          </a:p>
          <a:p>
            <a:r>
              <a:rPr lang="en-US" altLang="zh-CN" sz="2800"/>
              <a:t>7. </a:t>
            </a:r>
            <a:r>
              <a:rPr lang="zh-CN" altLang="en-US" sz="2800"/>
              <a:t>湖泊附件有连绵的青山和野生的鸟儿。</a:t>
            </a:r>
            <a:endParaRPr lang="zh-CN" altLang="en-US" sz="2800"/>
          </a:p>
          <a:p>
            <a:r>
              <a:rPr lang="zh-CN" altLang="en-US" sz="2800"/>
              <a:t> </a:t>
            </a:r>
            <a:r>
              <a:rPr lang="en-US" altLang="zh-CN" sz="2800"/>
              <a:t>There were green hills and </a:t>
            </a:r>
            <a:r>
              <a:rPr lang="en-US" altLang="zh-CN" sz="2800">
                <a:sym typeface="+mn-ea"/>
              </a:rPr>
              <a:t>wild birds near the lake.</a:t>
            </a:r>
            <a:endParaRPr lang="zh-CN" altLang="en-US" sz="2800"/>
          </a:p>
          <a:p>
            <a:r>
              <a:rPr lang="en-US" altLang="zh-CN" sz="2800"/>
              <a:t>8. </a:t>
            </a:r>
            <a:r>
              <a:rPr lang="zh-CN" altLang="en-US" sz="2800"/>
              <a:t>那时候空气干净又新鲜。</a:t>
            </a:r>
            <a:r>
              <a:rPr lang="en-US" altLang="zh-CN" sz="2800"/>
              <a:t>The air was clean and fresh then.</a:t>
            </a:r>
            <a:endParaRPr lang="en-US" altLang="zh-CN" sz="2800"/>
          </a:p>
          <a:p>
            <a:r>
              <a:rPr lang="en-US" altLang="zh-CN" sz="2800"/>
              <a:t>9.</a:t>
            </a:r>
            <a:r>
              <a:rPr lang="zh-CN" altLang="en-US" sz="2800"/>
              <a:t>人们现在能乘公交车出租车或者火车</a:t>
            </a:r>
            <a:r>
              <a:rPr lang="zh-CN" altLang="en-US" sz="2800"/>
              <a:t>来往镇上。</a:t>
            </a:r>
            <a:endParaRPr lang="en-US" altLang="zh-CN" sz="2800"/>
          </a:p>
          <a:p>
            <a:r>
              <a:rPr lang="zh-CN" altLang="en-US" sz="2800">
                <a:solidFill>
                  <a:srgbClr val="FF0000"/>
                </a:solidFill>
              </a:rPr>
              <a:t> </a:t>
            </a:r>
            <a:r>
              <a:rPr lang="en-US" altLang="zh-CN" sz="2800">
                <a:solidFill>
                  <a:schemeClr val="tx1"/>
                </a:solidFill>
              </a:rPr>
              <a:t>People can now </a:t>
            </a:r>
            <a:r>
              <a:rPr lang="en-US" altLang="zh-CN" sz="2800">
                <a:solidFill>
                  <a:srgbClr val="FF0000"/>
                </a:solidFill>
              </a:rPr>
              <a:t>travel to and from</a:t>
            </a:r>
            <a:r>
              <a:rPr lang="en-US" altLang="zh-CN" sz="2800">
                <a:solidFill>
                  <a:schemeClr val="tx1"/>
                </a:solidFill>
              </a:rPr>
              <a:t> the town by bus, taxi or train.</a:t>
            </a:r>
            <a:endParaRPr lang="en-US" altLang="zh-CN" sz="2800">
              <a:solidFill>
                <a:schemeClr val="tx1"/>
              </a:solidFill>
            </a:endParaRPr>
          </a:p>
          <a:p>
            <a:r>
              <a:rPr lang="en-US" altLang="zh-CN" sz="2800">
                <a:solidFill>
                  <a:schemeClr val="tx1"/>
                </a:solidFill>
              </a:rPr>
              <a:t>10. </a:t>
            </a:r>
            <a:r>
              <a:rPr lang="zh-CN" altLang="en-US" sz="2800">
                <a:solidFill>
                  <a:schemeClr val="tx1"/>
                </a:solidFill>
              </a:rPr>
              <a:t>他们中的大多数已经搬进了新公寓。</a:t>
            </a:r>
            <a:endParaRPr lang="zh-CN" altLang="en-US" sz="2800">
              <a:solidFill>
                <a:schemeClr val="tx1"/>
              </a:solidFill>
            </a:endParaRPr>
          </a:p>
          <a:p>
            <a:r>
              <a:rPr lang="zh-CN" altLang="en-US" sz="2800">
                <a:solidFill>
                  <a:schemeClr val="tx1"/>
                </a:solidFill>
              </a:rPr>
              <a:t> </a:t>
            </a:r>
            <a:r>
              <a:rPr lang="en-US" altLang="zh-CN" sz="2800">
                <a:solidFill>
                  <a:schemeClr val="tx1"/>
                </a:solidFill>
              </a:rPr>
              <a:t>Most of them </a:t>
            </a:r>
            <a:r>
              <a:rPr lang="en-US" altLang="zh-CN" sz="2800">
                <a:solidFill>
                  <a:srgbClr val="FF0000"/>
                </a:solidFill>
              </a:rPr>
              <a:t>have moved into</a:t>
            </a:r>
            <a:r>
              <a:rPr lang="en-US" altLang="zh-CN" sz="2800">
                <a:solidFill>
                  <a:schemeClr val="tx1"/>
                </a:solidFill>
              </a:rPr>
              <a:t> new flats.</a:t>
            </a:r>
            <a:endParaRPr lang="en-US" altLang="zh-CN" sz="2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11. </a:t>
            </a:r>
            <a:r>
              <a:rPr lang="zh-CN" altLang="en-US"/>
              <a:t>从美国回来 </a:t>
            </a:r>
            <a:r>
              <a:rPr lang="en-US" altLang="zh-CN"/>
              <a:t>		return from the USA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12. </a:t>
            </a:r>
            <a:r>
              <a:rPr lang="zh-CN" altLang="en-US"/>
              <a:t>出国 </a:t>
            </a:r>
            <a:r>
              <a:rPr lang="en-US" altLang="zh-CN"/>
              <a:t>				go abroad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13. </a:t>
            </a:r>
            <a:r>
              <a:rPr lang="zh-CN" altLang="en-US"/>
              <a:t>我们从那时起就没有见到彼此。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</a:t>
            </a:r>
            <a:r>
              <a:rPr lang="en-US" altLang="zh-CN"/>
              <a:t>We haven't seen each other since then.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14. </a:t>
            </a:r>
            <a:r>
              <a:rPr lang="zh-CN" altLang="en-US"/>
              <a:t>在小学 </a:t>
            </a:r>
            <a:r>
              <a:rPr lang="en-US" altLang="zh-CN"/>
              <a:t>			</a:t>
            </a:r>
            <a:r>
              <a:rPr lang="en-US" altLang="zh-CN"/>
              <a:t>at primary school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15. </a:t>
            </a:r>
            <a:r>
              <a:rPr lang="zh-CN" altLang="en-US"/>
              <a:t>与彼此保持联系 </a:t>
            </a:r>
            <a:r>
              <a:rPr lang="en-US" altLang="zh-CN"/>
              <a:t>		</a:t>
            </a:r>
            <a:r>
              <a:rPr lang="en-US" altLang="zh-CN"/>
              <a:t>keep in touch with each other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16. 通过邮件联系 		communicate by email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17. 使沟通更容易得多	make communication much easier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18. </a:t>
            </a:r>
            <a:r>
              <a:rPr lang="zh-CN" altLang="en-US"/>
              <a:t>与某人交流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</a:t>
            </a:r>
            <a:r>
              <a:rPr lang="en-US" altLang="zh-CN">
                <a:solidFill>
                  <a:srgbClr val="FF0000"/>
                </a:solidFill>
              </a:rPr>
              <a:t> communicate with</a:t>
            </a:r>
            <a:r>
              <a:rPr lang="en-US" altLang="zh-CN"/>
              <a:t> sb.=</a:t>
            </a:r>
            <a:r>
              <a:rPr lang="en-US" altLang="zh-CN">
                <a:solidFill>
                  <a:srgbClr val="FF0000"/>
                </a:solidFill>
              </a:rPr>
              <a:t>make 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communication with</a:t>
            </a:r>
            <a:r>
              <a:rPr lang="en-US" altLang="zh-CN">
                <a:sym typeface="+mn-ea"/>
              </a:rPr>
              <a:t> sb.</a:t>
            </a:r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P17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我的家乡已经发生了巨大变化。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Many changes have taken place in my hometown.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=Many things have changed in my hometown.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2. used to do sth </a:t>
            </a:r>
            <a:r>
              <a:rPr lang="zh-CN" altLang="en-US"/>
              <a:t>过去常常做某事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</a:t>
            </a:r>
            <a:r>
              <a:rPr lang="en-US" altLang="zh-CN"/>
              <a:t>be/get used to doing sth </a:t>
            </a:r>
            <a:r>
              <a:rPr lang="zh-CN" altLang="en-US"/>
              <a:t>习惯于做某事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3. return </a:t>
            </a:r>
            <a:r>
              <a:rPr lang="en-US" altLang="zh-CN">
                <a:latin typeface="Calibri" panose="020F0502020204030204" charset="0"/>
              </a:rPr>
              <a:t>①</a:t>
            </a:r>
            <a:r>
              <a:rPr lang="zh-CN" altLang="en-US"/>
              <a:t>返回</a:t>
            </a:r>
            <a:r>
              <a:rPr lang="en-US" altLang="zh-CN"/>
              <a:t>= come back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	      </a:t>
            </a:r>
            <a:r>
              <a:rPr lang="en-US" altLang="zh-CN">
                <a:latin typeface="Calibri" panose="020F0502020204030204" charset="0"/>
              </a:rPr>
              <a:t>②</a:t>
            </a:r>
            <a:r>
              <a:rPr lang="zh-CN" altLang="en-US">
                <a:latin typeface="Calibri" panose="020F0502020204030204" charset="0"/>
              </a:rPr>
              <a:t>归还</a:t>
            </a:r>
            <a:r>
              <a:rPr lang="en-US" altLang="zh-CN">
                <a:latin typeface="Calibri" panose="020F0502020204030204" charset="0"/>
              </a:rPr>
              <a:t>= </a:t>
            </a:r>
            <a:r>
              <a:rPr lang="en-US" altLang="zh-CN">
                <a:cs typeface="+mn-lt"/>
              </a:rPr>
              <a:t>give back</a:t>
            </a:r>
            <a:endParaRPr lang="en-US" altLang="zh-CN">
              <a:cs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5256</Words>
  <Application>WPS 演示</Application>
  <PresentationFormat>宽屏</PresentationFormat>
  <Paragraphs>180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Minion Pro Cond</vt:lpstr>
      <vt:lpstr>Segoe Print</vt:lpstr>
      <vt:lpstr>Calibri</vt:lpstr>
      <vt:lpstr>微软雅黑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J 杰</cp:lastModifiedBy>
  <cp:revision>16</cp:revision>
  <dcterms:created xsi:type="dcterms:W3CDTF">2020-03-04T00:59:00Z</dcterms:created>
  <dcterms:modified xsi:type="dcterms:W3CDTF">2020-03-11T05:22:45Z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