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3"/>
  </p:sldMasterIdLst>
  <p:notesMasterIdLst>
    <p:notesMasterId r:id="rId5"/>
  </p:notesMasterIdLst>
  <p:sldIdLst>
    <p:sldId id="1011" r:id="rId4"/>
    <p:sldId id="970" r:id="rId6"/>
    <p:sldId id="1001" r:id="rId7"/>
    <p:sldId id="997" r:id="rId8"/>
    <p:sldId id="996" r:id="rId9"/>
    <p:sldId id="999" r:id="rId10"/>
    <p:sldId id="998" r:id="rId11"/>
    <p:sldId id="980" r:id="rId12"/>
    <p:sldId id="1002" r:id="rId13"/>
    <p:sldId id="1008" r:id="rId14"/>
    <p:sldId id="1009" r:id="rId15"/>
    <p:sldId id="1006" r:id="rId16"/>
    <p:sldId id="1005" r:id="rId17"/>
    <p:sldId id="1004" r:id="rId18"/>
    <p:sldId id="995" r:id="rId19"/>
    <p:sldId id="1003" r:id="rId20"/>
    <p:sldId id="994" r:id="rId21"/>
    <p:sldId id="993" r:id="rId22"/>
    <p:sldId id="978" r:id="rId23"/>
    <p:sldId id="981" r:id="rId24"/>
    <p:sldId id="979" r:id="rId25"/>
    <p:sldId id="982" r:id="rId26"/>
    <p:sldId id="986" r:id="rId27"/>
    <p:sldId id="974" r:id="rId28"/>
    <p:sldId id="971" r:id="rId29"/>
    <p:sldId id="973" r:id="rId30"/>
    <p:sldId id="987" r:id="rId31"/>
    <p:sldId id="972" r:id="rId32"/>
    <p:sldId id="1007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9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2" t="14167" r="-218" b="10186"/>
          <a:stretch>
            <a:fillRect/>
          </a:stretch>
        </p:blipFill>
        <p:spPr>
          <a:xfrm>
            <a:off x="7899400" y="-1"/>
            <a:ext cx="4307804" cy="68686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71" b="43834"/>
          <a:stretch>
            <a:fillRect/>
          </a:stretch>
        </p:blipFill>
        <p:spPr>
          <a:xfrm rot="16200000">
            <a:off x="8167129" y="2843769"/>
            <a:ext cx="6868641" cy="1181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7555">
            <a:off x="7415209" y="2821336"/>
            <a:ext cx="2583834" cy="342244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bg>
      <p:bgPr>
        <a:solidFill>
          <a:srgbClr val="DF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defRPr/>
            </a:pPr>
            <a:fld id="{969892E7-8E64-435E-8CEB-BC9971460E94}" type="slidenum">
              <a:rPr lang="zh-CN" altLang="en-US" strike="noStrike" noProof="1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D142C6D-B189-4F09-B6E8-03B254417BDF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 95"/>
          <p:cNvSpPr/>
          <p:nvPr userDrawn="1"/>
        </p:nvSpPr>
        <p:spPr>
          <a:xfrm>
            <a:off x="0" y="6534000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矩形 96"/>
          <p:cNvSpPr/>
          <p:nvPr userDrawn="1"/>
        </p:nvSpPr>
        <p:spPr>
          <a:xfrm>
            <a:off x="0" y="6507869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8" name="Freeform 9"/>
          <p:cNvSpPr>
            <a:spLocks noEditPoints="1"/>
          </p:cNvSpPr>
          <p:nvPr userDrawn="1"/>
        </p:nvSpPr>
        <p:spPr bwMode="auto">
          <a:xfrm>
            <a:off x="4653023" y="1882105"/>
            <a:ext cx="2885954" cy="1780916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80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0" name="Group 4"/>
          <p:cNvGrpSpPr>
            <a:grpSpLocks noChangeAspect="1"/>
          </p:cNvGrpSpPr>
          <p:nvPr userDrawn="1"/>
        </p:nvGrpSpPr>
        <p:grpSpPr>
          <a:xfrm flipH="1">
            <a:off x="7189221" y="3049523"/>
            <a:ext cx="1387297" cy="618743"/>
            <a:chOff x="3027" y="1795"/>
            <a:chExt cx="1565" cy="698"/>
          </a:xfrm>
        </p:grpSpPr>
        <p:sp>
          <p:nvSpPr>
            <p:cNvPr id="101" name="Freeform 5"/>
            <p:cNvSpPr/>
            <p:nvPr/>
          </p:nvSpPr>
          <p:spPr bwMode="auto">
            <a:xfrm>
              <a:off x="3027" y="1795"/>
              <a:ext cx="1508" cy="698"/>
            </a:xfrm>
            <a:custGeom>
              <a:avLst/>
              <a:gdLst>
                <a:gd name="T0" fmla="*/ 411 w 920"/>
                <a:gd name="T1" fmla="*/ 186 h 424"/>
                <a:gd name="T2" fmla="*/ 280 w 920"/>
                <a:gd name="T3" fmla="*/ 198 h 424"/>
                <a:gd name="T4" fmla="*/ 237 w 920"/>
                <a:gd name="T5" fmla="*/ 260 h 424"/>
                <a:gd name="T6" fmla="*/ 298 w 920"/>
                <a:gd name="T7" fmla="*/ 289 h 424"/>
                <a:gd name="T8" fmla="*/ 509 w 920"/>
                <a:gd name="T9" fmla="*/ 390 h 424"/>
                <a:gd name="T10" fmla="*/ 294 w 920"/>
                <a:gd name="T11" fmla="*/ 350 h 424"/>
                <a:gd name="T12" fmla="*/ 191 w 920"/>
                <a:gd name="T13" fmla="*/ 302 h 424"/>
                <a:gd name="T14" fmla="*/ 126 w 920"/>
                <a:gd name="T15" fmla="*/ 365 h 424"/>
                <a:gd name="T16" fmla="*/ 190 w 920"/>
                <a:gd name="T17" fmla="*/ 359 h 424"/>
                <a:gd name="T18" fmla="*/ 109 w 920"/>
                <a:gd name="T19" fmla="*/ 419 h 424"/>
                <a:gd name="T20" fmla="*/ 58 w 920"/>
                <a:gd name="T21" fmla="*/ 310 h 424"/>
                <a:gd name="T22" fmla="*/ 115 w 920"/>
                <a:gd name="T23" fmla="*/ 235 h 424"/>
                <a:gd name="T24" fmla="*/ 177 w 920"/>
                <a:gd name="T25" fmla="*/ 251 h 424"/>
                <a:gd name="T26" fmla="*/ 231 w 920"/>
                <a:gd name="T27" fmla="*/ 206 h 424"/>
                <a:gd name="T28" fmla="*/ 175 w 920"/>
                <a:gd name="T29" fmla="*/ 172 h 424"/>
                <a:gd name="T30" fmla="*/ 222 w 920"/>
                <a:gd name="T31" fmla="*/ 206 h 424"/>
                <a:gd name="T32" fmla="*/ 134 w 920"/>
                <a:gd name="T33" fmla="*/ 226 h 424"/>
                <a:gd name="T34" fmla="*/ 169 w 920"/>
                <a:gd name="T35" fmla="*/ 147 h 424"/>
                <a:gd name="T36" fmla="*/ 250 w 920"/>
                <a:gd name="T37" fmla="*/ 82 h 424"/>
                <a:gd name="T38" fmla="*/ 397 w 920"/>
                <a:gd name="T39" fmla="*/ 56 h 424"/>
                <a:gd name="T40" fmla="*/ 475 w 920"/>
                <a:gd name="T41" fmla="*/ 83 h 424"/>
                <a:gd name="T42" fmla="*/ 436 w 920"/>
                <a:gd name="T43" fmla="*/ 151 h 424"/>
                <a:gd name="T44" fmla="*/ 431 w 920"/>
                <a:gd name="T45" fmla="*/ 89 h 424"/>
                <a:gd name="T46" fmla="*/ 400 w 920"/>
                <a:gd name="T47" fmla="*/ 141 h 424"/>
                <a:gd name="T48" fmla="*/ 446 w 920"/>
                <a:gd name="T49" fmla="*/ 162 h 424"/>
                <a:gd name="T50" fmla="*/ 490 w 920"/>
                <a:gd name="T51" fmla="*/ 109 h 424"/>
                <a:gd name="T52" fmla="*/ 551 w 920"/>
                <a:gd name="T53" fmla="*/ 97 h 424"/>
                <a:gd name="T54" fmla="*/ 622 w 920"/>
                <a:gd name="T55" fmla="*/ 162 h 424"/>
                <a:gd name="T56" fmla="*/ 658 w 920"/>
                <a:gd name="T57" fmla="*/ 241 h 424"/>
                <a:gd name="T58" fmla="*/ 585 w 920"/>
                <a:gd name="T59" fmla="*/ 229 h 424"/>
                <a:gd name="T60" fmla="*/ 620 w 920"/>
                <a:gd name="T61" fmla="*/ 196 h 424"/>
                <a:gd name="T62" fmla="*/ 629 w 920"/>
                <a:gd name="T63" fmla="*/ 225 h 424"/>
                <a:gd name="T64" fmla="*/ 629 w 920"/>
                <a:gd name="T65" fmla="*/ 189 h 424"/>
                <a:gd name="T66" fmla="*/ 569 w 920"/>
                <a:gd name="T67" fmla="*/ 219 h 424"/>
                <a:gd name="T68" fmla="*/ 615 w 920"/>
                <a:gd name="T69" fmla="*/ 266 h 424"/>
                <a:gd name="T70" fmla="*/ 702 w 920"/>
                <a:gd name="T71" fmla="*/ 224 h 424"/>
                <a:gd name="T72" fmla="*/ 827 w 920"/>
                <a:gd name="T73" fmla="*/ 244 h 424"/>
                <a:gd name="T74" fmla="*/ 920 w 920"/>
                <a:gd name="T75" fmla="*/ 298 h 424"/>
                <a:gd name="T76" fmla="*/ 759 w 920"/>
                <a:gd name="T77" fmla="*/ 242 h 424"/>
                <a:gd name="T78" fmla="*/ 657 w 920"/>
                <a:gd name="T79" fmla="*/ 283 h 424"/>
                <a:gd name="T80" fmla="*/ 495 w 920"/>
                <a:gd name="T81" fmla="*/ 297 h 424"/>
                <a:gd name="T82" fmla="*/ 492 w 920"/>
                <a:gd name="T83" fmla="*/ 199 h 424"/>
                <a:gd name="T84" fmla="*/ 411 w 920"/>
                <a:gd name="T85" fmla="*/ 1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0" h="423">
                  <a:moveTo>
                    <a:pt x="411" y="186"/>
                  </a:moveTo>
                  <a:cubicBezTo>
                    <a:pt x="383" y="127"/>
                    <a:pt x="293" y="147"/>
                    <a:pt x="280" y="198"/>
                  </a:cubicBezTo>
                  <a:cubicBezTo>
                    <a:pt x="248" y="202"/>
                    <a:pt x="233" y="240"/>
                    <a:pt x="237" y="260"/>
                  </a:cubicBezTo>
                  <a:cubicBezTo>
                    <a:pt x="242" y="287"/>
                    <a:pt x="270" y="304"/>
                    <a:pt x="298" y="289"/>
                  </a:cubicBezTo>
                  <a:cubicBezTo>
                    <a:pt x="340" y="374"/>
                    <a:pt x="404" y="390"/>
                    <a:pt x="509" y="390"/>
                  </a:cubicBezTo>
                  <a:cubicBezTo>
                    <a:pt x="382" y="416"/>
                    <a:pt x="338" y="391"/>
                    <a:pt x="294" y="350"/>
                  </a:cubicBezTo>
                  <a:cubicBezTo>
                    <a:pt x="260" y="318"/>
                    <a:pt x="217" y="298"/>
                    <a:pt x="191" y="302"/>
                  </a:cubicBezTo>
                  <a:cubicBezTo>
                    <a:pt x="139" y="308"/>
                    <a:pt x="97" y="332"/>
                    <a:pt x="126" y="365"/>
                  </a:cubicBezTo>
                  <a:cubicBezTo>
                    <a:pt x="106" y="311"/>
                    <a:pt x="186" y="317"/>
                    <a:pt x="190" y="359"/>
                  </a:cubicBezTo>
                  <a:cubicBezTo>
                    <a:pt x="194" y="397"/>
                    <a:pt x="156" y="424"/>
                    <a:pt x="109" y="419"/>
                  </a:cubicBezTo>
                  <a:cubicBezTo>
                    <a:pt x="46" y="414"/>
                    <a:pt x="39" y="336"/>
                    <a:pt x="58" y="310"/>
                  </a:cubicBezTo>
                  <a:cubicBezTo>
                    <a:pt x="0" y="264"/>
                    <a:pt x="84" y="207"/>
                    <a:pt x="115" y="235"/>
                  </a:cubicBezTo>
                  <a:cubicBezTo>
                    <a:pt x="136" y="254"/>
                    <a:pt x="160" y="253"/>
                    <a:pt x="177" y="251"/>
                  </a:cubicBezTo>
                  <a:cubicBezTo>
                    <a:pt x="199" y="247"/>
                    <a:pt x="231" y="233"/>
                    <a:pt x="231" y="206"/>
                  </a:cubicBezTo>
                  <a:cubicBezTo>
                    <a:pt x="232" y="156"/>
                    <a:pt x="183" y="159"/>
                    <a:pt x="175" y="172"/>
                  </a:cubicBezTo>
                  <a:cubicBezTo>
                    <a:pt x="195" y="168"/>
                    <a:pt x="223" y="175"/>
                    <a:pt x="222" y="206"/>
                  </a:cubicBezTo>
                  <a:cubicBezTo>
                    <a:pt x="221" y="241"/>
                    <a:pt x="151" y="254"/>
                    <a:pt x="134" y="226"/>
                  </a:cubicBezTo>
                  <a:cubicBezTo>
                    <a:pt x="116" y="198"/>
                    <a:pt x="116" y="155"/>
                    <a:pt x="169" y="147"/>
                  </a:cubicBezTo>
                  <a:cubicBezTo>
                    <a:pt x="149" y="113"/>
                    <a:pt x="202" y="59"/>
                    <a:pt x="250" y="82"/>
                  </a:cubicBezTo>
                  <a:cubicBezTo>
                    <a:pt x="269" y="26"/>
                    <a:pt x="347" y="0"/>
                    <a:pt x="397" y="56"/>
                  </a:cubicBezTo>
                  <a:cubicBezTo>
                    <a:pt x="426" y="34"/>
                    <a:pt x="464" y="41"/>
                    <a:pt x="475" y="83"/>
                  </a:cubicBezTo>
                  <a:cubicBezTo>
                    <a:pt x="486" y="125"/>
                    <a:pt x="468" y="151"/>
                    <a:pt x="436" y="151"/>
                  </a:cubicBezTo>
                  <a:cubicBezTo>
                    <a:pt x="412" y="151"/>
                    <a:pt x="383" y="110"/>
                    <a:pt x="431" y="89"/>
                  </a:cubicBezTo>
                  <a:cubicBezTo>
                    <a:pt x="402" y="88"/>
                    <a:pt x="387" y="114"/>
                    <a:pt x="400" y="141"/>
                  </a:cubicBezTo>
                  <a:cubicBezTo>
                    <a:pt x="407" y="154"/>
                    <a:pt x="423" y="165"/>
                    <a:pt x="446" y="162"/>
                  </a:cubicBezTo>
                  <a:cubicBezTo>
                    <a:pt x="477" y="157"/>
                    <a:pt x="488" y="136"/>
                    <a:pt x="490" y="109"/>
                  </a:cubicBezTo>
                  <a:cubicBezTo>
                    <a:pt x="493" y="59"/>
                    <a:pt x="545" y="75"/>
                    <a:pt x="551" y="97"/>
                  </a:cubicBezTo>
                  <a:cubicBezTo>
                    <a:pt x="595" y="75"/>
                    <a:pt x="643" y="108"/>
                    <a:pt x="622" y="162"/>
                  </a:cubicBezTo>
                  <a:cubicBezTo>
                    <a:pt x="674" y="155"/>
                    <a:pt x="695" y="217"/>
                    <a:pt x="658" y="241"/>
                  </a:cubicBezTo>
                  <a:cubicBezTo>
                    <a:pt x="622" y="265"/>
                    <a:pt x="588" y="252"/>
                    <a:pt x="585" y="229"/>
                  </a:cubicBezTo>
                  <a:cubicBezTo>
                    <a:pt x="581" y="200"/>
                    <a:pt x="603" y="188"/>
                    <a:pt x="620" y="196"/>
                  </a:cubicBezTo>
                  <a:cubicBezTo>
                    <a:pt x="633" y="203"/>
                    <a:pt x="638" y="215"/>
                    <a:pt x="629" y="225"/>
                  </a:cubicBezTo>
                  <a:cubicBezTo>
                    <a:pt x="648" y="223"/>
                    <a:pt x="648" y="204"/>
                    <a:pt x="629" y="189"/>
                  </a:cubicBezTo>
                  <a:cubicBezTo>
                    <a:pt x="608" y="172"/>
                    <a:pt x="568" y="191"/>
                    <a:pt x="569" y="219"/>
                  </a:cubicBezTo>
                  <a:cubicBezTo>
                    <a:pt x="569" y="247"/>
                    <a:pt x="585" y="266"/>
                    <a:pt x="615" y="266"/>
                  </a:cubicBezTo>
                  <a:cubicBezTo>
                    <a:pt x="669" y="265"/>
                    <a:pt x="671" y="235"/>
                    <a:pt x="702" y="224"/>
                  </a:cubicBezTo>
                  <a:cubicBezTo>
                    <a:pt x="744" y="210"/>
                    <a:pt x="794" y="208"/>
                    <a:pt x="827" y="244"/>
                  </a:cubicBezTo>
                  <a:cubicBezTo>
                    <a:pt x="850" y="269"/>
                    <a:pt x="881" y="284"/>
                    <a:pt x="920" y="298"/>
                  </a:cubicBezTo>
                  <a:cubicBezTo>
                    <a:pt x="855" y="306"/>
                    <a:pt x="815" y="249"/>
                    <a:pt x="759" y="242"/>
                  </a:cubicBezTo>
                  <a:cubicBezTo>
                    <a:pt x="724" y="238"/>
                    <a:pt x="693" y="253"/>
                    <a:pt x="657" y="283"/>
                  </a:cubicBezTo>
                  <a:cubicBezTo>
                    <a:pt x="616" y="317"/>
                    <a:pt x="555" y="336"/>
                    <a:pt x="495" y="297"/>
                  </a:cubicBezTo>
                  <a:cubicBezTo>
                    <a:pt x="539" y="272"/>
                    <a:pt x="514" y="224"/>
                    <a:pt x="492" y="199"/>
                  </a:cubicBezTo>
                  <a:cubicBezTo>
                    <a:pt x="476" y="182"/>
                    <a:pt x="439" y="170"/>
                    <a:pt x="411" y="186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"/>
            <p:cNvSpPr/>
            <p:nvPr/>
          </p:nvSpPr>
          <p:spPr bwMode="auto">
            <a:xfrm>
              <a:off x="3430" y="2012"/>
              <a:ext cx="1162" cy="415"/>
            </a:xfrm>
            <a:custGeom>
              <a:avLst/>
              <a:gdLst>
                <a:gd name="T0" fmla="*/ 57 w 709"/>
                <a:gd name="T1" fmla="*/ 138 h 252"/>
                <a:gd name="T2" fmla="*/ 8 w 709"/>
                <a:gd name="T3" fmla="*/ 133 h 252"/>
                <a:gd name="T4" fmla="*/ 44 w 709"/>
                <a:gd name="T5" fmla="*/ 77 h 252"/>
                <a:gd name="T6" fmla="*/ 163 w 709"/>
                <a:gd name="T7" fmla="*/ 68 h 252"/>
                <a:gd name="T8" fmla="*/ 259 w 709"/>
                <a:gd name="T9" fmla="*/ 118 h 252"/>
                <a:gd name="T10" fmla="*/ 194 w 709"/>
                <a:gd name="T11" fmla="*/ 156 h 252"/>
                <a:gd name="T12" fmla="*/ 205 w 709"/>
                <a:gd name="T13" fmla="*/ 115 h 252"/>
                <a:gd name="T14" fmla="*/ 227 w 709"/>
                <a:gd name="T15" fmla="*/ 137 h 252"/>
                <a:gd name="T16" fmla="*/ 213 w 709"/>
                <a:gd name="T17" fmla="*/ 100 h 252"/>
                <a:gd name="T18" fmla="*/ 180 w 709"/>
                <a:gd name="T19" fmla="*/ 155 h 252"/>
                <a:gd name="T20" fmla="*/ 241 w 709"/>
                <a:gd name="T21" fmla="*/ 174 h 252"/>
                <a:gd name="T22" fmla="*/ 321 w 709"/>
                <a:gd name="T23" fmla="*/ 199 h 252"/>
                <a:gd name="T24" fmla="*/ 437 w 709"/>
                <a:gd name="T25" fmla="*/ 147 h 252"/>
                <a:gd name="T26" fmla="*/ 554 w 709"/>
                <a:gd name="T27" fmla="*/ 135 h 252"/>
                <a:gd name="T28" fmla="*/ 709 w 709"/>
                <a:gd name="T29" fmla="*/ 170 h 252"/>
                <a:gd name="T30" fmla="*/ 592 w 709"/>
                <a:gd name="T31" fmla="*/ 184 h 252"/>
                <a:gd name="T32" fmla="*/ 492 w 709"/>
                <a:gd name="T33" fmla="*/ 159 h 252"/>
                <a:gd name="T34" fmla="*/ 361 w 709"/>
                <a:gd name="T35" fmla="*/ 228 h 252"/>
                <a:gd name="T36" fmla="*/ 186 w 709"/>
                <a:gd name="T37" fmla="*/ 239 h 252"/>
                <a:gd name="T38" fmla="*/ 57 w 709"/>
                <a:gd name="T39" fmla="*/ 13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9" h="251">
                  <a:moveTo>
                    <a:pt x="57" y="138"/>
                  </a:moveTo>
                  <a:cubicBezTo>
                    <a:pt x="38" y="158"/>
                    <a:pt x="16" y="152"/>
                    <a:pt x="8" y="133"/>
                  </a:cubicBezTo>
                  <a:cubicBezTo>
                    <a:pt x="0" y="113"/>
                    <a:pt x="8" y="83"/>
                    <a:pt x="44" y="77"/>
                  </a:cubicBezTo>
                  <a:cubicBezTo>
                    <a:pt x="45" y="42"/>
                    <a:pt x="123" y="0"/>
                    <a:pt x="163" y="68"/>
                  </a:cubicBezTo>
                  <a:cubicBezTo>
                    <a:pt x="205" y="49"/>
                    <a:pt x="249" y="70"/>
                    <a:pt x="259" y="118"/>
                  </a:cubicBezTo>
                  <a:cubicBezTo>
                    <a:pt x="266" y="153"/>
                    <a:pt x="212" y="180"/>
                    <a:pt x="194" y="156"/>
                  </a:cubicBezTo>
                  <a:cubicBezTo>
                    <a:pt x="185" y="143"/>
                    <a:pt x="185" y="119"/>
                    <a:pt x="205" y="115"/>
                  </a:cubicBezTo>
                  <a:cubicBezTo>
                    <a:pt x="218" y="112"/>
                    <a:pt x="229" y="122"/>
                    <a:pt x="227" y="137"/>
                  </a:cubicBezTo>
                  <a:cubicBezTo>
                    <a:pt x="238" y="134"/>
                    <a:pt x="228" y="101"/>
                    <a:pt x="213" y="100"/>
                  </a:cubicBezTo>
                  <a:cubicBezTo>
                    <a:pt x="184" y="99"/>
                    <a:pt x="168" y="131"/>
                    <a:pt x="180" y="155"/>
                  </a:cubicBezTo>
                  <a:cubicBezTo>
                    <a:pt x="193" y="181"/>
                    <a:pt x="211" y="183"/>
                    <a:pt x="241" y="174"/>
                  </a:cubicBezTo>
                  <a:cubicBezTo>
                    <a:pt x="267" y="192"/>
                    <a:pt x="290" y="201"/>
                    <a:pt x="321" y="199"/>
                  </a:cubicBezTo>
                  <a:cubicBezTo>
                    <a:pt x="381" y="194"/>
                    <a:pt x="400" y="177"/>
                    <a:pt x="437" y="147"/>
                  </a:cubicBezTo>
                  <a:cubicBezTo>
                    <a:pt x="482" y="110"/>
                    <a:pt x="528" y="118"/>
                    <a:pt x="554" y="135"/>
                  </a:cubicBezTo>
                  <a:cubicBezTo>
                    <a:pt x="593" y="160"/>
                    <a:pt x="630" y="188"/>
                    <a:pt x="709" y="170"/>
                  </a:cubicBezTo>
                  <a:cubicBezTo>
                    <a:pt x="668" y="191"/>
                    <a:pt x="626" y="199"/>
                    <a:pt x="592" y="184"/>
                  </a:cubicBezTo>
                  <a:cubicBezTo>
                    <a:pt x="551" y="166"/>
                    <a:pt x="525" y="154"/>
                    <a:pt x="492" y="159"/>
                  </a:cubicBezTo>
                  <a:cubicBezTo>
                    <a:pt x="463" y="163"/>
                    <a:pt x="424" y="211"/>
                    <a:pt x="361" y="228"/>
                  </a:cubicBezTo>
                  <a:cubicBezTo>
                    <a:pt x="302" y="245"/>
                    <a:pt x="248" y="252"/>
                    <a:pt x="186" y="239"/>
                  </a:cubicBezTo>
                  <a:cubicBezTo>
                    <a:pt x="136" y="229"/>
                    <a:pt x="89" y="211"/>
                    <a:pt x="57" y="138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"/>
            <p:cNvSpPr/>
            <p:nvPr/>
          </p:nvSpPr>
          <p:spPr bwMode="auto">
            <a:xfrm>
              <a:off x="4197" y="1992"/>
              <a:ext cx="213" cy="208"/>
            </a:xfrm>
            <a:custGeom>
              <a:avLst/>
              <a:gdLst>
                <a:gd name="T0" fmla="*/ 27 w 130"/>
                <a:gd name="T1" fmla="*/ 55 h 126"/>
                <a:gd name="T2" fmla="*/ 35 w 130"/>
                <a:gd name="T3" fmla="*/ 18 h 126"/>
                <a:gd name="T4" fmla="*/ 2 w 130"/>
                <a:gd name="T5" fmla="*/ 49 h 126"/>
                <a:gd name="T6" fmla="*/ 29 w 130"/>
                <a:gd name="T7" fmla="*/ 82 h 126"/>
                <a:gd name="T8" fmla="*/ 130 w 130"/>
                <a:gd name="T9" fmla="*/ 126 h 126"/>
                <a:gd name="T10" fmla="*/ 80 w 130"/>
                <a:gd name="T11" fmla="*/ 73 h 126"/>
                <a:gd name="T12" fmla="*/ 51 w 130"/>
                <a:gd name="T13" fmla="*/ 47 h 126"/>
                <a:gd name="T14" fmla="*/ 71 w 130"/>
                <a:gd name="T15" fmla="*/ 23 h 126"/>
                <a:gd name="T16" fmla="*/ 89 w 130"/>
                <a:gd name="T17" fmla="*/ 44 h 126"/>
                <a:gd name="T18" fmla="*/ 75 w 130"/>
                <a:gd name="T19" fmla="*/ 32 h 126"/>
                <a:gd name="T20" fmla="*/ 61 w 130"/>
                <a:gd name="T21" fmla="*/ 55 h 126"/>
                <a:gd name="T22" fmla="*/ 99 w 130"/>
                <a:gd name="T23" fmla="*/ 60 h 126"/>
                <a:gd name="T24" fmla="*/ 108 w 130"/>
                <a:gd name="T25" fmla="*/ 27 h 126"/>
                <a:gd name="T26" fmla="*/ 65 w 130"/>
                <a:gd name="T27" fmla="*/ 4 h 126"/>
                <a:gd name="T28" fmla="*/ 27 w 130"/>
                <a:gd name="T29" fmla="*/ 5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25">
                  <a:moveTo>
                    <a:pt x="27" y="55"/>
                  </a:moveTo>
                  <a:cubicBezTo>
                    <a:pt x="12" y="40"/>
                    <a:pt x="24" y="24"/>
                    <a:pt x="35" y="18"/>
                  </a:cubicBezTo>
                  <a:cubicBezTo>
                    <a:pt x="17" y="8"/>
                    <a:pt x="0" y="31"/>
                    <a:pt x="2" y="49"/>
                  </a:cubicBezTo>
                  <a:cubicBezTo>
                    <a:pt x="3" y="65"/>
                    <a:pt x="10" y="82"/>
                    <a:pt x="29" y="82"/>
                  </a:cubicBezTo>
                  <a:cubicBezTo>
                    <a:pt x="53" y="83"/>
                    <a:pt x="103" y="90"/>
                    <a:pt x="130" y="126"/>
                  </a:cubicBezTo>
                  <a:cubicBezTo>
                    <a:pt x="121" y="98"/>
                    <a:pt x="99" y="75"/>
                    <a:pt x="80" y="73"/>
                  </a:cubicBezTo>
                  <a:cubicBezTo>
                    <a:pt x="61" y="70"/>
                    <a:pt x="51" y="61"/>
                    <a:pt x="51" y="47"/>
                  </a:cubicBezTo>
                  <a:cubicBezTo>
                    <a:pt x="51" y="35"/>
                    <a:pt x="61" y="23"/>
                    <a:pt x="71" y="23"/>
                  </a:cubicBezTo>
                  <a:cubicBezTo>
                    <a:pt x="84" y="22"/>
                    <a:pt x="89" y="30"/>
                    <a:pt x="89" y="44"/>
                  </a:cubicBezTo>
                  <a:cubicBezTo>
                    <a:pt x="84" y="39"/>
                    <a:pt x="83" y="31"/>
                    <a:pt x="75" y="32"/>
                  </a:cubicBezTo>
                  <a:cubicBezTo>
                    <a:pt x="63" y="32"/>
                    <a:pt x="55" y="43"/>
                    <a:pt x="61" y="55"/>
                  </a:cubicBezTo>
                  <a:cubicBezTo>
                    <a:pt x="67" y="66"/>
                    <a:pt x="88" y="67"/>
                    <a:pt x="99" y="60"/>
                  </a:cubicBezTo>
                  <a:cubicBezTo>
                    <a:pt x="109" y="54"/>
                    <a:pt x="111" y="40"/>
                    <a:pt x="108" y="27"/>
                  </a:cubicBezTo>
                  <a:cubicBezTo>
                    <a:pt x="105" y="13"/>
                    <a:pt x="88" y="0"/>
                    <a:pt x="65" y="4"/>
                  </a:cubicBezTo>
                  <a:cubicBezTo>
                    <a:pt x="41" y="9"/>
                    <a:pt x="20" y="40"/>
                    <a:pt x="27" y="5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5" name="文本占位符 104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0" y="2210765"/>
            <a:ext cx="914400" cy="11235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壹</a:t>
            </a:r>
            <a:endParaRPr lang="zh-CN" altLang="en-US"/>
          </a:p>
        </p:txBody>
      </p:sp>
      <p:sp>
        <p:nvSpPr>
          <p:cNvPr id="107" name="文本占位符 104"/>
          <p:cNvSpPr>
            <a:spLocks noGrp="1"/>
          </p:cNvSpPr>
          <p:nvPr>
            <p:ph type="body" sz="quarter" idx="11" hasCustomPrompt="1"/>
          </p:nvPr>
        </p:nvSpPr>
        <p:spPr>
          <a:xfrm>
            <a:off x="2710331" y="3999151"/>
            <a:ext cx="6771339" cy="11235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>
                <a:solidFill>
                  <a:srgbClr val="3D507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/>
              <a:t>请在此处添加标题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D142C6D-B189-4F09-B6E8-03B254417BDF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2" t="14167" r="-218" b="10186"/>
          <a:stretch>
            <a:fillRect/>
          </a:stretch>
        </p:blipFill>
        <p:spPr>
          <a:xfrm>
            <a:off x="7899400" y="-1"/>
            <a:ext cx="4307804" cy="686864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7555">
            <a:off x="2260245" y="3863855"/>
            <a:ext cx="2583834" cy="342244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0" t="7778" r="31649" b="2029"/>
          <a:stretch>
            <a:fillRect/>
          </a:stretch>
        </p:blipFill>
        <p:spPr>
          <a:xfrm rot="5400000">
            <a:off x="4723726" y="744414"/>
            <a:ext cx="2744550" cy="948262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2" t="14167" r="-218" b="10186"/>
          <a:stretch>
            <a:fillRect/>
          </a:stretch>
        </p:blipFill>
        <p:spPr>
          <a:xfrm>
            <a:off x="7899400" y="-1"/>
            <a:ext cx="4307804" cy="68686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722" r="17370"/>
          <a:stretch>
            <a:fillRect/>
          </a:stretch>
        </p:blipFill>
        <p:spPr>
          <a:xfrm flipH="1">
            <a:off x="-2" y="-10641"/>
            <a:ext cx="2311401" cy="1012277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520700"/>
            <a:ext cx="12192000" cy="608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370"/>
          <a:stretch>
            <a:fillRect/>
          </a:stretch>
        </p:blipFill>
        <p:spPr>
          <a:xfrm flipH="1">
            <a:off x="-1" y="563627"/>
            <a:ext cx="2667000" cy="17106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>
            <a:fillRect/>
          </a:stretch>
        </p:blipFill>
        <p:spPr>
          <a:xfrm>
            <a:off x="10272437" y="4377542"/>
            <a:ext cx="1919563" cy="171066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bg>
      <p:bgPr>
        <a:solidFill>
          <a:srgbClr val="DF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2" t="14167" r="-218" b="10186"/>
          <a:stretch>
            <a:fillRect/>
          </a:stretch>
        </p:blipFill>
        <p:spPr>
          <a:xfrm>
            <a:off x="7899400" y="-1"/>
            <a:ext cx="4307804" cy="68686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722" r="17370"/>
          <a:stretch>
            <a:fillRect/>
          </a:stretch>
        </p:blipFill>
        <p:spPr>
          <a:xfrm flipH="1">
            <a:off x="-2" y="-10641"/>
            <a:ext cx="2311401" cy="1012277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520700"/>
            <a:ext cx="12192000" cy="608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71" b="43834"/>
          <a:stretch>
            <a:fillRect/>
          </a:stretch>
        </p:blipFill>
        <p:spPr>
          <a:xfrm rot="5400000" flipH="1">
            <a:off x="-2843770" y="2843769"/>
            <a:ext cx="6868641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94976" flipH="1">
            <a:off x="861091" y="3729584"/>
            <a:ext cx="2244390" cy="29728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2" t="14167" r="-218" b="10186"/>
          <a:stretch>
            <a:fillRect/>
          </a:stretch>
        </p:blipFill>
        <p:spPr>
          <a:xfrm>
            <a:off x="7899400" y="-1"/>
            <a:ext cx="4307804" cy="686864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隶书" panose="02010509060101010101" charset="-122"/>
                <a:ea typeface="隶书" panose="02010509060101010101" charset="-122"/>
              </a:defRPr>
            </a:lvl1pPr>
            <a:lvl2pPr>
              <a:defRPr>
                <a:latin typeface="隶书" panose="02010509060101010101" charset="-122"/>
                <a:ea typeface="隶书" panose="02010509060101010101" charset="-122"/>
              </a:defRPr>
            </a:lvl2pPr>
            <a:lvl3pPr>
              <a:defRPr>
                <a:latin typeface="隶书" panose="02010509060101010101" charset="-122"/>
                <a:ea typeface="隶书" panose="02010509060101010101" charset="-122"/>
              </a:defRPr>
            </a:lvl3pPr>
            <a:lvl4pPr>
              <a:defRPr>
                <a:latin typeface="隶书" panose="02010509060101010101" charset="-122"/>
                <a:ea typeface="隶书" panose="02010509060101010101" charset="-122"/>
              </a:defRPr>
            </a:lvl4pPr>
            <a:lvl5pPr>
              <a:defRPr>
                <a:latin typeface="隶书" panose="02010509060101010101" charset="-122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隶书" panose="02010509060101010101" charset="-122"/>
                <a:ea typeface="隶书" panose="02010509060101010101" charset="-122"/>
              </a:defRPr>
            </a:lvl1pPr>
            <a:lvl2pPr>
              <a:defRPr>
                <a:latin typeface="隶书" panose="02010509060101010101" charset="-122"/>
                <a:ea typeface="隶书" panose="02010509060101010101" charset="-122"/>
              </a:defRPr>
            </a:lvl2pPr>
            <a:lvl3pPr>
              <a:defRPr>
                <a:latin typeface="隶书" panose="02010509060101010101" charset="-122"/>
                <a:ea typeface="隶书" panose="02010509060101010101" charset="-122"/>
              </a:defRPr>
            </a:lvl3pPr>
            <a:lvl4pPr>
              <a:defRPr>
                <a:latin typeface="隶书" panose="02010509060101010101" charset="-122"/>
                <a:ea typeface="隶书" panose="02010509060101010101" charset="-122"/>
              </a:defRPr>
            </a:lvl4pPr>
            <a:lvl5pPr>
              <a:defRPr>
                <a:latin typeface="隶书" panose="02010509060101010101" charset="-122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2AC3-F442-485E-9586-3FE32B6EB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394EA-E9DC-4E3B-AFEA-5E6F25F90A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4" Type="http://schemas.openxmlformats.org/officeDocument/2006/relationships/image" Target="../media/image7.png"/><Relationship Id="rId13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62AC3-F442-485E-9586-3FE32B6EBD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394EA-E9DC-4E3B-AFEA-5E6F25F90A7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B791B-25F4-438D-B7EF-22A9F67725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B3184-5E41-4022-8762-29FA0C5A8A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slide" Target="slide22.xml"/><Relationship Id="rId2" Type="http://schemas.openxmlformats.org/officeDocument/2006/relationships/image" Target="../media/image21.pn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slide" Target="slide1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slide" Target="slide22.xml"/><Relationship Id="rId2" Type="http://schemas.openxmlformats.org/officeDocument/2006/relationships/image" Target="../media/image21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slide" Target="slide2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slide" Target="slide12.xml"/><Relationship Id="rId3" Type="http://schemas.openxmlformats.org/officeDocument/2006/relationships/slide" Target="slide23.xml"/><Relationship Id="rId2" Type="http://schemas.openxmlformats.org/officeDocument/2006/relationships/image" Target="../media/image8.jpe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image" Target="../media/image33.jpeg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1.png"/><Relationship Id="rId2" Type="http://schemas.openxmlformats.org/officeDocument/2006/relationships/slide" Target="slide23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slide" Target="slide23.xml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slide" Target="slide2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Relationship Id="rId3" Type="http://schemas.openxmlformats.org/officeDocument/2006/relationships/image" Target="../media/image21.png"/><Relationship Id="rId2" Type="http://schemas.openxmlformats.org/officeDocument/2006/relationships/image" Target="../media/image8.jpeg"/><Relationship Id="rId1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image" Target="../media/image43.jpeg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slide" Target="slide23.xml"/><Relationship Id="rId2" Type="http://schemas.openxmlformats.org/officeDocument/2006/relationships/image" Target="../media/image8.jpe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46.pn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51.jpeg"/><Relationship Id="rId3" Type="http://schemas.openxmlformats.org/officeDocument/2006/relationships/image" Target="../media/image50.jpeg"/><Relationship Id="rId2" Type="http://schemas.openxmlformats.org/officeDocument/2006/relationships/image" Target="../media/image8.jpeg"/><Relationship Id="rId1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49.png"/><Relationship Id="rId3" Type="http://schemas.openxmlformats.org/officeDocument/2006/relationships/image" Target="../media/image5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53.jpeg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54.jpeg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8.jpeg"/><Relationship Id="rId1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60.jpeg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0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hyperlink" Target="&#27915;&#21153;&#36816;&#21160;.MPG" TargetMode="Externa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audio1.wav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8.jpe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99210" y="1702435"/>
            <a:ext cx="988187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altLang="zh-CN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4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中国近代史（</a:t>
            </a:r>
            <a:r>
              <a:rPr lang="en-US" altLang="zh-CN" sz="44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44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4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44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近代化的早期探索与民族危机的加剧</a:t>
            </a:r>
            <a:endParaRPr lang="zh-CN" altLang="en-US" sz="4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1210" y="3913826"/>
            <a:ext cx="3265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3200" b="1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200" b="1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   洋务运动</a:t>
            </a:r>
            <a:endParaRPr lang="zh-CN" altLang="en-US" sz="3200" b="1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2" name="Rectangle 131"/>
          <p:cNvSpPr>
            <a:spLocks noChangeArrowheads="1"/>
          </p:cNvSpPr>
          <p:nvPr/>
        </p:nvSpPr>
        <p:spPr bwMode="auto">
          <a:xfrm>
            <a:off x="5564777" y="1641978"/>
            <a:ext cx="6858000" cy="4773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 lIns="106985" tIns="53492" rIns="106985" bIns="53492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前期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洋务派以“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自强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”为口号发展近代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军事工业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1"/>
          <p:cNvSpPr txBox="1">
            <a:spLocks noChangeArrowheads="1"/>
          </p:cNvSpPr>
          <p:nvPr/>
        </p:nvSpPr>
        <p:spPr bwMode="auto">
          <a:xfrm>
            <a:off x="370511" y="971020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5199" y="1610226"/>
            <a:ext cx="512426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5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主要内容：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创办军事和民用企业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>
            <a:lum bright="12000" contrast="18000"/>
          </a:blip>
          <a:srcRect t="43480"/>
          <a:stretch>
            <a:fillRect/>
          </a:stretch>
        </p:blipFill>
        <p:spPr bwMode="auto">
          <a:xfrm>
            <a:off x="235834" y="4585121"/>
            <a:ext cx="5786143" cy="21161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28" name="Group 190"/>
          <p:cNvGraphicFramePr>
            <a:graphicFrameLocks noGrp="1"/>
          </p:cNvGraphicFramePr>
          <p:nvPr/>
        </p:nvGraphicFramePr>
        <p:xfrm>
          <a:off x="497290" y="2463592"/>
          <a:ext cx="5667881" cy="1899403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502111"/>
                <a:gridCol w="1514508"/>
                <a:gridCol w="2651262"/>
              </a:tblGrid>
              <a:tr h="436070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时间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举办者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企业名称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436070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1861</a:t>
                      </a: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曾国藩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91193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1865</a:t>
                      </a: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李鸿章、曾国藩</a:t>
                      </a: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6070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1866</a:t>
                      </a: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左宗棠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9" name="Rectangle 1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0180" y="4708387"/>
            <a:ext cx="1937124" cy="425988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安庆内军械所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74229" y="5159828"/>
            <a:ext cx="5961017" cy="1486488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华文新魏" pitchFamily="2" charset="-122"/>
                <a:ea typeface="华文新魏" pitchFamily="2" charset="-122"/>
              </a:rPr>
              <a:t> 曾国藩在安庆创设，也是洋务派创办的仿制西式武器的第一个军事工业，是洋务派仿造西式船炮的开端。主要制造子弹、火药、炸弹等，供湘军自用。“内”，表示这个军械所属于安庆军内的设置。科学家华蘅芳曾在此主持制造中国第一艘轮船。</a:t>
            </a:r>
            <a:r>
              <a:rPr lang="en-US" altLang="zh-CN" sz="1800">
                <a:latin typeface="华文新魏" pitchFamily="2" charset="-122"/>
                <a:ea typeface="华文新魏" pitchFamily="2" charset="-122"/>
              </a:rPr>
              <a:t>1864</a:t>
            </a:r>
            <a:r>
              <a:rPr lang="zh-CN" altLang="en-US" sz="1800">
                <a:latin typeface="华文新魏" pitchFamily="2" charset="-122"/>
                <a:ea typeface="华文新魏" pitchFamily="2" charset="-122"/>
              </a:rPr>
              <a:t>年迁南京，改建为金陵内军械所。</a:t>
            </a:r>
            <a:endParaRPr lang="zh-CN" altLang="en-US" sz="180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1" name="图片 30" descr="131122lz2ld9shh970sd0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986" y="3931921"/>
            <a:ext cx="2930875" cy="1220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图片 31" descr="01000000000000119081449253541_s.jpg"/>
          <p:cNvPicPr>
            <a:picLocks noChangeAspect="1"/>
          </p:cNvPicPr>
          <p:nvPr/>
        </p:nvPicPr>
        <p:blipFill>
          <a:blip r:embed="rId5"/>
          <a:srcRect t="14589" b="17329"/>
          <a:stretch>
            <a:fillRect/>
          </a:stretch>
        </p:blipFill>
        <p:spPr>
          <a:xfrm>
            <a:off x="6631179" y="2220686"/>
            <a:ext cx="4851072" cy="1672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图片 32" descr="QQ截图2017081521334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5092" y="3944982"/>
            <a:ext cx="1864096" cy="1181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" name="AutoShape 31"/>
          <p:cNvSpPr>
            <a:spLocks noChangeArrowheads="1"/>
          </p:cNvSpPr>
          <p:nvPr/>
        </p:nvSpPr>
        <p:spPr bwMode="auto">
          <a:xfrm>
            <a:off x="2643313" y="4849720"/>
            <a:ext cx="192035" cy="160020"/>
          </a:xfrm>
          <a:prstGeom prst="flowChartConnector">
            <a:avLst/>
          </a:prstGeom>
          <a:solidFill>
            <a:srgbClr val="C62606"/>
          </a:solidFill>
          <a:ln w="9525">
            <a:solidFill>
              <a:schemeClr val="tx1"/>
            </a:solidFill>
            <a:round/>
          </a:ln>
        </p:spPr>
        <p:txBody>
          <a:bodyPr wrap="none" lIns="106985" tIns="53492" rIns="106985" bIns="53492" anchor="ctr"/>
          <a:lstStyle/>
          <a:p>
            <a:endParaRPr lang="zh-CN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5" name="Rectangle 1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681138" y="2916227"/>
            <a:ext cx="1970904" cy="4311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安庆内军械所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2" name="Rectangle 131"/>
          <p:cNvSpPr>
            <a:spLocks noChangeArrowheads="1"/>
          </p:cNvSpPr>
          <p:nvPr/>
        </p:nvSpPr>
        <p:spPr bwMode="auto">
          <a:xfrm>
            <a:off x="5564777" y="1641978"/>
            <a:ext cx="6884126" cy="4773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 lIns="106985" tIns="53492" rIns="106985" bIns="53492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前期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洋务派以“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自强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”为口号发展近代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军事工业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1"/>
          <p:cNvSpPr txBox="1">
            <a:spLocks noChangeArrowheads="1"/>
          </p:cNvSpPr>
          <p:nvPr/>
        </p:nvSpPr>
        <p:spPr bwMode="auto">
          <a:xfrm>
            <a:off x="370511" y="971020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5199" y="1610226"/>
            <a:ext cx="512426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5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主要内容：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创办军事和民用企业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>
            <a:lum bright="12000" contrast="18000"/>
          </a:blip>
          <a:srcRect t="43480"/>
          <a:stretch>
            <a:fillRect/>
          </a:stretch>
        </p:blipFill>
        <p:spPr bwMode="auto">
          <a:xfrm>
            <a:off x="233789" y="4228590"/>
            <a:ext cx="5670622" cy="23041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28" name="Group 190"/>
          <p:cNvGraphicFramePr>
            <a:graphicFrameLocks noGrp="1"/>
          </p:cNvGraphicFramePr>
          <p:nvPr/>
        </p:nvGraphicFramePr>
        <p:xfrm>
          <a:off x="400745" y="2399115"/>
          <a:ext cx="5594607" cy="1542288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482692"/>
                <a:gridCol w="1485942"/>
                <a:gridCol w="2625973"/>
              </a:tblGrid>
              <a:tr h="354302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时间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举办者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企业名称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354302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1861</a:t>
                      </a: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曾国藩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54302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1865</a:t>
                      </a: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李鸿章、曾国藩</a:t>
                      </a: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54302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1866</a:t>
                      </a: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左宗棠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9" name="AutoShape 31"/>
          <p:cNvSpPr>
            <a:spLocks noChangeArrowheads="1"/>
          </p:cNvSpPr>
          <p:nvPr/>
        </p:nvSpPr>
        <p:spPr bwMode="auto">
          <a:xfrm>
            <a:off x="2605792" y="4608551"/>
            <a:ext cx="202722" cy="159391"/>
          </a:xfrm>
          <a:prstGeom prst="flowChartConnector">
            <a:avLst/>
          </a:prstGeom>
          <a:solidFill>
            <a:srgbClr val="C62606"/>
          </a:solidFill>
          <a:ln w="9525">
            <a:solidFill>
              <a:schemeClr val="tx1"/>
            </a:solidFill>
            <a:round/>
          </a:ln>
        </p:spPr>
        <p:txBody>
          <a:bodyPr wrap="none" lIns="106985" tIns="53492" rIns="106985" bIns="53492" anchor="ctr"/>
          <a:lstStyle/>
          <a:p>
            <a:endParaRPr lang="zh-CN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0" name="Rectangle 1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39095" y="4388995"/>
            <a:ext cx="1912081" cy="425988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安庆内军械所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65520" y="5168988"/>
            <a:ext cx="595666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800" b="1">
                <a:latin typeface="华文新魏" pitchFamily="2" charset="-122"/>
                <a:ea typeface="华文新魏" pitchFamily="2" charset="-122"/>
              </a:rPr>
              <a:t>   江南制造总局</a:t>
            </a:r>
            <a:r>
              <a:rPr lang="zh-CN" altLang="en-US" sz="1800">
                <a:latin typeface="华文新魏" pitchFamily="2" charset="-122"/>
                <a:ea typeface="华文新魏" pitchFamily="2" charset="-122"/>
              </a:rPr>
              <a:t>由曾国藩规划，后由李鸿章实际负责，经过不断扩充成为清政府</a:t>
            </a:r>
            <a:r>
              <a:rPr lang="zh-CN" altLang="en-US" sz="1800" b="1">
                <a:latin typeface="华文新魏" pitchFamily="2" charset="-122"/>
                <a:ea typeface="华文新魏" pitchFamily="2" charset="-122"/>
              </a:rPr>
              <a:t>最大的近代军事工业</a:t>
            </a:r>
            <a:r>
              <a:rPr lang="zh-CN" altLang="en-US" sz="1800">
                <a:latin typeface="华文新魏" pitchFamily="2" charset="-122"/>
                <a:ea typeface="华文新魏" pitchFamily="2" charset="-122"/>
              </a:rPr>
              <a:t>。该厂技术和机械设备主要依靠外国，除制造枪炮弹药外，也制造机器和修造轮船。它用自炼钢材仿制的毛瑟枪，赶上德国新毛瑟枪的水平，它研制的无烟火药达到世界先进水平。</a:t>
            </a:r>
            <a:endParaRPr lang="zh-CN" altLang="en-US" sz="180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2" name="图片 31" descr="t01042438f6c1e5c1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7370" y="2422820"/>
            <a:ext cx="2620259" cy="1195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图片 32" descr="20130625155049-131198787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0434" y="3762308"/>
            <a:ext cx="2620259" cy="1225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图片 33" descr="t0141dfe09f6145671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6486" y="2461161"/>
            <a:ext cx="1938171" cy="2526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" name="AutoShape 32"/>
          <p:cNvSpPr>
            <a:spLocks noChangeArrowheads="1"/>
          </p:cNvSpPr>
          <p:nvPr/>
        </p:nvSpPr>
        <p:spPr bwMode="auto">
          <a:xfrm>
            <a:off x="4112154" y="4527674"/>
            <a:ext cx="192035" cy="160020"/>
          </a:xfrm>
          <a:prstGeom prst="flowChartConnector">
            <a:avLst/>
          </a:prstGeom>
          <a:solidFill>
            <a:srgbClr val="C62606"/>
          </a:solidFill>
          <a:ln w="9525">
            <a:solidFill>
              <a:schemeClr val="tx1"/>
            </a:solidFill>
            <a:round/>
          </a:ln>
        </p:spPr>
        <p:txBody>
          <a:bodyPr wrap="none" lIns="106985" tIns="53492" rIns="106985" bIns="53492" anchor="ctr"/>
          <a:lstStyle/>
          <a:p>
            <a:endParaRPr lang="zh-CN" altLang="zh-CN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6" name="Rectangle 1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814196" y="4039279"/>
            <a:ext cx="1928826" cy="47706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江南制造总局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Rectangle 1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524383" y="2824787"/>
            <a:ext cx="1970904" cy="4311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安庆内军械所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8" name="Rectangle 134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534384" y="3197172"/>
            <a:ext cx="2318093" cy="4311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江南制造总局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5" grpId="0"/>
      <p:bldP spid="36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">
            <a:lum bright="12000" contrast="18000"/>
          </a:blip>
          <a:srcRect t="43480"/>
          <a:stretch>
            <a:fillRect/>
          </a:stretch>
        </p:blipFill>
        <p:spPr bwMode="auto">
          <a:xfrm>
            <a:off x="404949" y="4073958"/>
            <a:ext cx="5159827" cy="25880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graphicFrame>
        <p:nvGraphicFramePr>
          <p:cNvPr id="11" name="Group 190"/>
          <p:cNvGraphicFramePr>
            <a:graphicFrameLocks noGrp="1"/>
          </p:cNvGraphicFramePr>
          <p:nvPr/>
        </p:nvGraphicFramePr>
        <p:xfrm>
          <a:off x="495443" y="2416628"/>
          <a:ext cx="5643602" cy="156766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495677"/>
                <a:gridCol w="1498955"/>
                <a:gridCol w="2648970"/>
              </a:tblGrid>
              <a:tr h="218924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时间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举办者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企业名称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38404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1861</a:t>
                      </a: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曾国藩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094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1865</a:t>
                      </a: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李鸿章、曾国藩</a:t>
                      </a:r>
                      <a:endParaRPr kumimoji="0" lang="zh-CN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404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1866</a:t>
                      </a: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b="1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左宗棠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131"/>
          <p:cNvSpPr>
            <a:spLocks noChangeArrowheads="1"/>
          </p:cNvSpPr>
          <p:nvPr/>
        </p:nvSpPr>
        <p:spPr bwMode="auto">
          <a:xfrm>
            <a:off x="5564777" y="1641978"/>
            <a:ext cx="6858000" cy="4773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 lIns="106985" tIns="53492" rIns="106985" bIns="53492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前期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洋务派以“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自强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”为口号发展近代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军事工业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1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42394" y="2759472"/>
            <a:ext cx="1970904" cy="4311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安庆内军械所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Rectangle 13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808704" y="3157983"/>
            <a:ext cx="2318093" cy="4311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江南制造总局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Rectangle 1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3344" y="4159843"/>
            <a:ext cx="1928826" cy="47706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安庆内军械所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" name="Rectangle 13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93019" y="4026217"/>
            <a:ext cx="1928826" cy="47706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江南制造总局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08765" y="5657671"/>
            <a:ext cx="6283235" cy="1200329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zh-CN" altLang="en-US" sz="1800" b="1">
                <a:latin typeface="华文新魏" pitchFamily="2" charset="-122"/>
                <a:ea typeface="华文新魏" pitchFamily="2" charset="-122"/>
              </a:rPr>
              <a:t>    福州船政局是晚清政府经营的制造兵船、炮舰的新式造船企业，是远东第一大船厂。船政局主要由铁厂、船厂和船政学堂三部分组成。船局共造成各种船舶</a:t>
            </a:r>
            <a:r>
              <a:rPr lang="en-US" altLang="zh-CN" sz="1800" b="1">
                <a:latin typeface="华文新魏" pitchFamily="2" charset="-122"/>
                <a:ea typeface="华文新魏" pitchFamily="2" charset="-122"/>
              </a:rPr>
              <a:t>40</a:t>
            </a:r>
            <a:r>
              <a:rPr lang="zh-CN" altLang="en-US" sz="1800" b="1">
                <a:latin typeface="华文新魏" pitchFamily="2" charset="-122"/>
                <a:ea typeface="华文新魏" pitchFamily="2" charset="-122"/>
              </a:rPr>
              <a:t>艘，装备了福建水师全部，北洋水师的五分之二，南洋水师的三分之一。</a:t>
            </a:r>
            <a:endParaRPr lang="zh-CN" altLang="en-US" sz="1800" b="1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0" name="图片 19" descr="t01570ce10586f6cadf.jpg"/>
          <p:cNvPicPr>
            <a:picLocks noChangeAspect="1"/>
          </p:cNvPicPr>
          <p:nvPr/>
        </p:nvPicPr>
        <p:blipFill>
          <a:blip r:embed="rId5"/>
          <a:srcRect t="29418"/>
          <a:stretch>
            <a:fillRect/>
          </a:stretch>
        </p:blipFill>
        <p:spPr>
          <a:xfrm>
            <a:off x="6466115" y="2142309"/>
            <a:ext cx="5447212" cy="1752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图片 20" descr="51ec9abftx6BV5f742F8d&amp;690.jpg"/>
          <p:cNvPicPr>
            <a:picLocks noChangeAspect="1"/>
          </p:cNvPicPr>
          <p:nvPr/>
        </p:nvPicPr>
        <p:blipFill>
          <a:blip r:embed="rId6"/>
          <a:srcRect l="50285" r="636" b="48295"/>
          <a:stretch>
            <a:fillRect/>
          </a:stretch>
        </p:blipFill>
        <p:spPr>
          <a:xfrm>
            <a:off x="9271700" y="3998459"/>
            <a:ext cx="2641626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图片 21" descr="51ec9abftx6BV5f742F8d&amp;690.jpg"/>
          <p:cNvPicPr>
            <a:picLocks noChangeAspect="1"/>
          </p:cNvPicPr>
          <p:nvPr/>
        </p:nvPicPr>
        <p:blipFill>
          <a:blip r:embed="rId6"/>
          <a:srcRect r="49715" b="48295"/>
          <a:stretch>
            <a:fillRect/>
          </a:stretch>
        </p:blipFill>
        <p:spPr>
          <a:xfrm>
            <a:off x="6466115" y="3998459"/>
            <a:ext cx="2734148" cy="1574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1"/>
          <p:cNvSpPr txBox="1">
            <a:spLocks noChangeArrowheads="1"/>
          </p:cNvSpPr>
          <p:nvPr/>
        </p:nvSpPr>
        <p:spPr bwMode="auto">
          <a:xfrm>
            <a:off x="370511" y="971020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5199" y="1610226"/>
            <a:ext cx="512426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5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主要内容：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创办军事和民用企业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AutoShape 33"/>
          <p:cNvSpPr>
            <a:spLocks noChangeArrowheads="1"/>
          </p:cNvSpPr>
          <p:nvPr/>
        </p:nvSpPr>
        <p:spPr bwMode="auto">
          <a:xfrm flipV="1">
            <a:off x="3336015" y="5653086"/>
            <a:ext cx="192035" cy="160020"/>
          </a:xfrm>
          <a:prstGeom prst="flowChartConnector">
            <a:avLst/>
          </a:prstGeom>
          <a:solidFill>
            <a:srgbClr val="C62606"/>
          </a:solidFill>
          <a:ln w="9525">
            <a:solidFill>
              <a:schemeClr val="tx1"/>
            </a:solidFill>
            <a:round/>
          </a:ln>
        </p:spPr>
        <p:txBody>
          <a:bodyPr rot="10800000" wrap="none" lIns="106985" tIns="53492" rIns="106985" bIns="53492" anchor="ctr"/>
          <a:lstStyle/>
          <a:p>
            <a:pPr algn="ctr"/>
            <a:endParaRPr kumimoji="1" lang="zh-CN" altLang="zh-CN" sz="47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" name="Rectangle 132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112064" y="5146776"/>
            <a:ext cx="1643074" cy="47706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福州船政局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" name="AutoShape 33"/>
          <p:cNvSpPr>
            <a:spLocks noChangeArrowheads="1"/>
          </p:cNvSpPr>
          <p:nvPr/>
        </p:nvSpPr>
        <p:spPr bwMode="auto">
          <a:xfrm flipV="1">
            <a:off x="2521763" y="4473074"/>
            <a:ext cx="192035" cy="160020"/>
          </a:xfrm>
          <a:prstGeom prst="flowChartConnector">
            <a:avLst/>
          </a:prstGeom>
          <a:solidFill>
            <a:srgbClr val="C62606"/>
          </a:solidFill>
          <a:ln w="9525">
            <a:solidFill>
              <a:schemeClr val="tx1"/>
            </a:solidFill>
            <a:round/>
          </a:ln>
        </p:spPr>
        <p:txBody>
          <a:bodyPr rot="10800000" wrap="none" lIns="106985" tIns="53492" rIns="106985" bIns="53492" anchor="ctr"/>
          <a:lstStyle/>
          <a:p>
            <a:pPr algn="ctr"/>
            <a:endParaRPr kumimoji="1" lang="zh-CN" altLang="zh-CN" sz="47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" name="AutoShape 33"/>
          <p:cNvSpPr>
            <a:spLocks noChangeArrowheads="1"/>
          </p:cNvSpPr>
          <p:nvPr/>
        </p:nvSpPr>
        <p:spPr bwMode="auto">
          <a:xfrm flipV="1">
            <a:off x="3867238" y="4329383"/>
            <a:ext cx="192035" cy="160020"/>
          </a:xfrm>
          <a:prstGeom prst="flowChartConnector">
            <a:avLst/>
          </a:prstGeom>
          <a:solidFill>
            <a:srgbClr val="C62606"/>
          </a:solidFill>
          <a:ln w="9525">
            <a:solidFill>
              <a:schemeClr val="tx1"/>
            </a:solidFill>
            <a:round/>
          </a:ln>
        </p:spPr>
        <p:txBody>
          <a:bodyPr rot="10800000" wrap="none" lIns="106985" tIns="53492" rIns="106985" bIns="53492" anchor="ctr"/>
          <a:lstStyle/>
          <a:p>
            <a:pPr algn="ctr"/>
            <a:endParaRPr kumimoji="1" lang="zh-CN" altLang="zh-CN" sz="47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" name="Rectangle 13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692775" y="3560919"/>
            <a:ext cx="1738013" cy="4311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福州船政局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995852" y="4920794"/>
            <a:ext cx="59174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轮船招商局，总局设在上海，自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1872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年创立，到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1949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年终结，是自强运动中开办的第一家民用企业，其官督商办，打破了晚清洋务企业纯粹官办的格局。在国内各大港口和日本的长崎、横滨等处设立分局，从事客运和漕运等项运输业务，为中国第一家近代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</a:rPr>
              <a:t>轮船航运公司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，资本共计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420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余万两，是民用企业中最有成绩的企业之一。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2" name="Group 190"/>
          <p:cNvGraphicFramePr>
            <a:graphicFrameLocks noGrp="1"/>
          </p:cNvGraphicFramePr>
          <p:nvPr/>
        </p:nvGraphicFramePr>
        <p:xfrm>
          <a:off x="403186" y="2188831"/>
          <a:ext cx="5501224" cy="2130933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495677"/>
                <a:gridCol w="1498955"/>
                <a:gridCol w="2506592"/>
              </a:tblGrid>
              <a:tr h="466725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时间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举办者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企业名称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38404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1872</a:t>
                      </a:r>
                      <a:endParaRPr kumimoji="0" lang="en-US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李鸿章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094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1876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李鸿章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404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1893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 rowSpan="2"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张之洞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8404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1893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 vMerge="1">
                  <a:tcPr marL="115221" marR="115221" marT="48006" marB="48006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Rectangle 125"/>
          <p:cNvSpPr>
            <a:spLocks noChangeArrowheads="1"/>
          </p:cNvSpPr>
          <p:nvPr/>
        </p:nvSpPr>
        <p:spPr bwMode="auto">
          <a:xfrm>
            <a:off x="4323807" y="994960"/>
            <a:ext cx="7654834" cy="47736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106985" tIns="53492" rIns="106985" bIns="53492" anchor="ctr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后期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洋务运动提出“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求富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”的主张，开办近代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民用工业</a:t>
            </a:r>
            <a:endParaRPr lang="zh-CN" altLang="en-US" sz="2400">
              <a:solidFill>
                <a:srgbClr val="76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2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14212" y="2669281"/>
            <a:ext cx="2360425" cy="4619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06985" tIns="53492" rIns="106985" bIns="53492">
            <a:spAutoFit/>
          </a:bodyPr>
          <a:lstStyle/>
          <a:p>
            <a:r>
              <a:rPr lang="zh-CN" altLang="en-US" sz="2300" b="1">
                <a:latin typeface="华文新魏" pitchFamily="2" charset="-122"/>
                <a:ea typeface="华文新魏" pitchFamily="2" charset="-122"/>
              </a:rPr>
              <a:t>轮船招商局</a:t>
            </a:r>
            <a:endParaRPr lang="zh-CN" altLang="en-US" sz="2300" b="1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3">
            <a:lum bright="12000" contrast="18000"/>
          </a:blip>
          <a:srcRect t="40279"/>
          <a:stretch>
            <a:fillRect/>
          </a:stretch>
        </p:blipFill>
        <p:spPr bwMode="auto">
          <a:xfrm>
            <a:off x="418011" y="4415246"/>
            <a:ext cx="5304653" cy="2272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3451594" y="4489291"/>
            <a:ext cx="2152688" cy="596247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</a:ln>
          <a:effectLst>
            <a:outerShdw dist="17961" dir="2700000" algn="ctr" rotWithShape="0">
              <a:schemeClr val="tx1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06985" tIns="53492" rIns="106985" bIns="53492">
            <a:spAutoFit/>
          </a:bodyPr>
          <a:lstStyle/>
          <a:p>
            <a:pPr>
              <a:defRPr/>
            </a:pPr>
            <a:r>
              <a:rPr kumimoji="1" lang="zh-CN" altLang="en-US" sz="2800" b="1">
                <a:latin typeface="华文行楷" pitchFamily="2" charset="-122"/>
                <a:ea typeface="华文行楷" pitchFamily="2" charset="-122"/>
              </a:rPr>
              <a:t>轮船招商局</a:t>
            </a:r>
            <a:endParaRPr kumimoji="1" lang="zh-CN" altLang="en-US" sz="2800" b="1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8" name="图片 17" descr="t0194f08017e4f5d7c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0109" y="1535687"/>
            <a:ext cx="2428892" cy="1678143"/>
          </a:xfrm>
          <a:prstGeom prst="rect">
            <a:avLst/>
          </a:prstGeom>
        </p:spPr>
      </p:pic>
      <p:pic>
        <p:nvPicPr>
          <p:cNvPr id="19" name="图片 18" descr="t017b84f0cca5a68d0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0108" y="3227098"/>
            <a:ext cx="2428892" cy="1600861"/>
          </a:xfrm>
          <a:prstGeom prst="rect">
            <a:avLst/>
          </a:prstGeom>
        </p:spPr>
      </p:pic>
      <p:pic>
        <p:nvPicPr>
          <p:cNvPr id="20" name="图片 19" descr="t019813c96f8a8078f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7638" y="3165674"/>
            <a:ext cx="2071702" cy="1583326"/>
          </a:xfrm>
          <a:prstGeom prst="rect">
            <a:avLst/>
          </a:prstGeom>
        </p:spPr>
      </p:pic>
      <p:pic>
        <p:nvPicPr>
          <p:cNvPr id="21" name="图片 20" descr="t016c05d41501fb6d9b.jpg"/>
          <p:cNvPicPr>
            <a:picLocks noChangeAspect="1"/>
          </p:cNvPicPr>
          <p:nvPr/>
        </p:nvPicPr>
        <p:blipFill>
          <a:blip r:embed="rId7"/>
          <a:srcRect l="12588" r="15034"/>
          <a:stretch>
            <a:fillRect/>
          </a:stretch>
        </p:blipFill>
        <p:spPr>
          <a:xfrm>
            <a:off x="9381510" y="1418121"/>
            <a:ext cx="2105925" cy="1643074"/>
          </a:xfrm>
          <a:prstGeom prst="rect">
            <a:avLst/>
          </a:prstGeom>
        </p:spPr>
      </p:pic>
      <p:sp>
        <p:nvSpPr>
          <p:cNvPr id="23" name="TextBox 1"/>
          <p:cNvSpPr txBox="1">
            <a:spLocks noChangeArrowheads="1"/>
          </p:cNvSpPr>
          <p:nvPr/>
        </p:nvSpPr>
        <p:spPr bwMode="auto">
          <a:xfrm>
            <a:off x="370511" y="971020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5199" y="1557975"/>
            <a:ext cx="529408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、主要内容：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创办军事和民用企业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72228" y="4814896"/>
            <a:ext cx="57888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李鸿章委派唐廷枢在河北唐山的开平镇开设煤矿，为洋务派创建的轮船招商局、天津机器局供应燃料，并在市场上销售。煤矿一度与英商合办。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1912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年与新创办的滦州煤矿联合成立开滦矿务局。它是中国最早使用机器采掘的煤矿，是中国近代工业的标志，如今的开滦矿务局已经有了一百多年的历史，仍进行着正常的生产。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9" name="Group 190"/>
          <p:cNvGraphicFramePr>
            <a:graphicFrameLocks noGrp="1"/>
          </p:cNvGraphicFramePr>
          <p:nvPr/>
        </p:nvGraphicFramePr>
        <p:xfrm>
          <a:off x="324810" y="2103123"/>
          <a:ext cx="5605726" cy="2216642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475053"/>
                <a:gridCol w="1478286"/>
                <a:gridCol w="2652387"/>
              </a:tblGrid>
              <a:tr h="48549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时间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举办者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企业名称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432786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1872</a:t>
                      </a:r>
                      <a:endParaRPr kumimoji="0" lang="en-US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李鸿章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32786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1876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李鸿章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2786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1893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 rowSpan="2"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张之洞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32786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1893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 vMerge="1">
                  <a:tcPr marL="115221" marR="115221" marT="48006" marB="48006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" name="Rectangle 125"/>
          <p:cNvSpPr>
            <a:spLocks noChangeArrowheads="1"/>
          </p:cNvSpPr>
          <p:nvPr/>
        </p:nvSpPr>
        <p:spPr bwMode="auto">
          <a:xfrm>
            <a:off x="5426956" y="1595851"/>
            <a:ext cx="6947924" cy="47736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106985" tIns="53492" rIns="106985" bIns="53492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洋务运动提出“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求富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”的主张，开办近代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民用工业</a:t>
            </a:r>
            <a:endParaRPr lang="zh-CN" altLang="en-US" sz="2400">
              <a:solidFill>
                <a:srgbClr val="76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2" name="图片 21" descr="t012f6c896fb499749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6226" y="2142308"/>
            <a:ext cx="5118277" cy="2412961"/>
          </a:xfrm>
          <a:prstGeom prst="rect">
            <a:avLst/>
          </a:prstGeom>
        </p:spPr>
      </p:pic>
      <p:pic>
        <p:nvPicPr>
          <p:cNvPr id="23" name="图片 22" descr="QQ截图201709040953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94" y="4251369"/>
            <a:ext cx="5525091" cy="2423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 Box 19"/>
          <p:cNvSpPr txBox="1">
            <a:spLocks noChangeArrowheads="1"/>
          </p:cNvSpPr>
          <p:nvPr/>
        </p:nvSpPr>
        <p:spPr bwMode="auto">
          <a:xfrm>
            <a:off x="3703213" y="4200526"/>
            <a:ext cx="1857388" cy="596247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</a:ln>
          <a:effectLst>
            <a:outerShdw dist="17961" dir="2700000" algn="ctr" rotWithShape="0">
              <a:schemeClr val="tx1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06985" tIns="53492" rIns="106985" bIns="53492">
            <a:spAutoFit/>
          </a:bodyPr>
          <a:lstStyle/>
          <a:p>
            <a:pPr>
              <a:defRPr/>
            </a:pPr>
            <a:r>
              <a:rPr kumimoji="1" lang="zh-CN" altLang="en-US" sz="2800" b="1">
                <a:latin typeface="华文行楷" pitchFamily="2" charset="-122"/>
                <a:ea typeface="华文行楷" pitchFamily="2" charset="-122"/>
              </a:rPr>
              <a:t>开平煤矿</a:t>
            </a:r>
            <a:endParaRPr kumimoji="1" lang="zh-CN" altLang="en-US" sz="28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5" name="TextBox 1"/>
          <p:cNvSpPr txBox="1">
            <a:spLocks noChangeArrowheads="1"/>
          </p:cNvSpPr>
          <p:nvPr/>
        </p:nvSpPr>
        <p:spPr bwMode="auto">
          <a:xfrm>
            <a:off x="370511" y="971020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2947" y="1544912"/>
            <a:ext cx="515039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主要内容：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创办军事和民用企业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98331" y="300689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开平煤矿</a:t>
            </a:r>
            <a:endParaRPr lang="zh-CN" altLang="zh-CN" sz="2400" b="1">
              <a:solidFill>
                <a:prstClr val="black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" name="Rectangle 12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501150" y="2590903"/>
            <a:ext cx="2360425" cy="4619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06985" tIns="53492" rIns="106985" bIns="53492">
            <a:spAutoFit/>
          </a:bodyPr>
          <a:lstStyle/>
          <a:p>
            <a:r>
              <a:rPr lang="zh-CN" altLang="en-US" sz="2300" b="1">
                <a:latin typeface="华文新魏" pitchFamily="2" charset="-122"/>
                <a:ea typeface="华文新魏" pitchFamily="2" charset="-122"/>
              </a:rPr>
              <a:t>轮船招商局</a:t>
            </a:r>
            <a:endParaRPr lang="zh-CN" altLang="en-US" sz="23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2.jpg"/>
          <p:cNvPicPr>
            <a:picLocks noChangeAspect="1"/>
          </p:cNvPicPr>
          <p:nvPr/>
        </p:nvPicPr>
        <p:blipFill>
          <a:blip r:embed="rId1"/>
          <a:srcRect l="9561"/>
          <a:stretch>
            <a:fillRect/>
          </a:stretch>
        </p:blipFill>
        <p:spPr>
          <a:xfrm>
            <a:off x="8937375" y="3680458"/>
            <a:ext cx="2027140" cy="1500198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248040" y="5381320"/>
            <a:ext cx="56783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    汉阳铁厂是中国近代最早的官办钢铁企业。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1890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年诞生的汉阳铁厂，是当时中国第一家，也是最大的钢铁联合企业，从此，中国钢铁工业蹒跚起步，被西方视为中国觉醒的标志。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125"/>
          <p:cNvSpPr>
            <a:spLocks noChangeArrowheads="1"/>
          </p:cNvSpPr>
          <p:nvPr/>
        </p:nvSpPr>
        <p:spPr bwMode="auto">
          <a:xfrm>
            <a:off x="5387768" y="1582788"/>
            <a:ext cx="7026301" cy="47736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106985" tIns="53492" rIns="106985" bIns="53492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洋务运动提出“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求富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”的主张，开办近代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民用工业</a:t>
            </a:r>
            <a:endParaRPr lang="zh-CN" altLang="en-US" sz="2400">
              <a:solidFill>
                <a:srgbClr val="76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3">
            <a:lum bright="12000" contrast="18000"/>
          </a:blip>
          <a:srcRect t="40279"/>
          <a:stretch>
            <a:fillRect/>
          </a:stretch>
        </p:blipFill>
        <p:spPr bwMode="auto">
          <a:xfrm>
            <a:off x="506874" y="4454433"/>
            <a:ext cx="4975219" cy="22337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1193176" y="4331721"/>
            <a:ext cx="1904343" cy="596247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</a:ln>
          <a:effectLst>
            <a:outerShdw dist="17961" dir="2700000" algn="ctr" rotWithShape="0">
              <a:schemeClr val="tx1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106985" tIns="53492" rIns="106985" bIns="53492">
            <a:spAutoFit/>
          </a:bodyPr>
          <a:lstStyle/>
          <a:p>
            <a:pPr>
              <a:defRPr/>
            </a:pPr>
            <a:r>
              <a:rPr kumimoji="1" lang="zh-CN" altLang="en-US" sz="2800">
                <a:latin typeface="华文行楷" pitchFamily="2" charset="-122"/>
                <a:ea typeface="华文行楷" pitchFamily="2" charset="-122"/>
              </a:rPr>
              <a:t>汉阳铁厂 </a:t>
            </a:r>
            <a:endParaRPr kumimoji="1" lang="zh-CN" altLang="en-US" sz="280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6" name="图片 15" descr="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93" y="2095759"/>
            <a:ext cx="2483772" cy="1500198"/>
          </a:xfrm>
          <a:prstGeom prst="rect">
            <a:avLst/>
          </a:prstGeom>
        </p:spPr>
      </p:pic>
      <p:pic>
        <p:nvPicPr>
          <p:cNvPr id="17" name="图片 16" descr="4bd1997ah722879a0d6a7&amp;69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7374" y="2180260"/>
            <a:ext cx="2000265" cy="1428760"/>
          </a:xfrm>
          <a:prstGeom prst="rect">
            <a:avLst/>
          </a:prstGeom>
        </p:spPr>
      </p:pic>
      <p:pic>
        <p:nvPicPr>
          <p:cNvPr id="18" name="图片 17" descr="4bd1997ah7594bdfd8048&amp;690.jpg"/>
          <p:cNvPicPr>
            <a:picLocks noChangeAspect="1"/>
          </p:cNvPicPr>
          <p:nvPr/>
        </p:nvPicPr>
        <p:blipFill>
          <a:blip r:embed="rId6"/>
          <a:srcRect b="19231"/>
          <a:stretch>
            <a:fillRect/>
          </a:stretch>
        </p:blipFill>
        <p:spPr>
          <a:xfrm>
            <a:off x="6287229" y="3667395"/>
            <a:ext cx="2479891" cy="150019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7118359" y="2743194"/>
            <a:ext cx="3143272" cy="1123712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zh-CN" altLang="en-US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 提起中国民族工业，重工业不能忘记张之洞。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              ——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毛泽东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0" name="Group 190"/>
          <p:cNvGraphicFramePr>
            <a:graphicFrameLocks noGrp="1"/>
          </p:cNvGraphicFramePr>
          <p:nvPr/>
        </p:nvGraphicFramePr>
        <p:xfrm>
          <a:off x="332564" y="2278598"/>
          <a:ext cx="5643602" cy="2130933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495677"/>
                <a:gridCol w="1498955"/>
                <a:gridCol w="2648970"/>
              </a:tblGrid>
              <a:tr h="466725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时间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举办者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企业名称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38404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1872</a:t>
                      </a:r>
                      <a:endParaRPr kumimoji="0" lang="en-US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李鸿章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094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1876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李鸿章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404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1893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 rowSpan="2"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张之洞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8404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1893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 vMerge="1">
                  <a:tcPr marL="115221" marR="115221" marT="48006" marB="48006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TextBox 1"/>
          <p:cNvSpPr txBox="1">
            <a:spLocks noChangeArrowheads="1"/>
          </p:cNvSpPr>
          <p:nvPr/>
        </p:nvSpPr>
        <p:spPr bwMode="auto">
          <a:xfrm>
            <a:off x="370511" y="971020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0695" y="1557974"/>
            <a:ext cx="513732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5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主要内容：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创办军事和民用企业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45274" y="317504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开平煤矿</a:t>
            </a:r>
            <a:endParaRPr lang="zh-CN" altLang="zh-CN" sz="2400" b="1">
              <a:solidFill>
                <a:prstClr val="black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" name="Rectangle 12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590956" y="2746416"/>
            <a:ext cx="2360425" cy="4619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06985" tIns="53492" rIns="106985" bIns="53492">
            <a:spAutoFit/>
          </a:bodyPr>
          <a:lstStyle/>
          <a:p>
            <a:r>
              <a:rPr lang="zh-CN" altLang="en-US" sz="2300" b="1">
                <a:latin typeface="华文新魏" pitchFamily="2" charset="-122"/>
                <a:ea typeface="华文新魏" pitchFamily="2" charset="-122"/>
              </a:rPr>
              <a:t>轮船招商局</a:t>
            </a:r>
            <a:endParaRPr lang="zh-CN" altLang="en-US" sz="23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58337" y="3615947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汉阳铁厂</a:t>
            </a:r>
            <a:endParaRPr lang="zh-CN" altLang="zh-CN" sz="2400" b="1">
              <a:solidFill>
                <a:prstClr val="black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9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4"/>
          <p:cNvPicPr>
            <a:picLocks noChangeAspect="1" noChangeArrowheads="1"/>
          </p:cNvPicPr>
          <p:nvPr/>
        </p:nvPicPr>
        <p:blipFill>
          <a:blip r:embed="rId1">
            <a:lum bright="12000" contrast="18000"/>
          </a:blip>
          <a:srcRect t="40279"/>
          <a:stretch>
            <a:fillRect/>
          </a:stretch>
        </p:blipFill>
        <p:spPr bwMode="auto">
          <a:xfrm>
            <a:off x="509450" y="4389120"/>
            <a:ext cx="4978897" cy="22598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graphicFrame>
        <p:nvGraphicFramePr>
          <p:cNvPr id="11" name="Group 190"/>
          <p:cNvGraphicFramePr>
            <a:graphicFrameLocks noGrp="1"/>
          </p:cNvGraphicFramePr>
          <p:nvPr/>
        </p:nvGraphicFramePr>
        <p:xfrm>
          <a:off x="358690" y="2194098"/>
          <a:ext cx="5643602" cy="2130933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495677"/>
                <a:gridCol w="1498955"/>
                <a:gridCol w="2648970"/>
              </a:tblGrid>
              <a:tr h="466725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时间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举办者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9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企业名称</a:t>
                      </a:r>
                      <a:endParaRPr kumimoji="0" lang="zh-CN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38404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1872</a:t>
                      </a:r>
                      <a:endParaRPr kumimoji="0" lang="en-US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李鸿章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094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1876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李鸿章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404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1893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 rowSpan="2"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张之洞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84048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1893</a:t>
                      </a:r>
                      <a:r>
                        <a:rPr kumimoji="0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迷你简超粗圆" pitchFamily="2" charset="-122"/>
                          <a:ea typeface="迷你简超粗圆" pitchFamily="2" charset="-122"/>
                        </a:rPr>
                        <a:t>年</a:t>
                      </a: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25000"/>
                      </a:schemeClr>
                    </a:solidFill>
                  </a:tcPr>
                </a:tc>
                <a:tc vMerge="1">
                  <a:tcPr marL="115221" marR="115221" marT="48006" marB="48006" anchor="ctr"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迷你简超粗圆" pitchFamily="2" charset="-122"/>
                        <a:ea typeface="迷你简超粗圆" pitchFamily="2" charset="-122"/>
                      </a:endParaRPr>
                    </a:p>
                  </a:txBody>
                  <a:tcPr marL="115221" marR="115221" marT="48006" marB="48006" vert="horz" anchor="ctr" horzOverflow="overflow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3727708" y="302522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开平煤矿</a:t>
            </a:r>
            <a:endParaRPr lang="zh-CN" altLang="zh-CN" sz="2400" b="1">
              <a:solidFill>
                <a:prstClr val="black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Rectangle 12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99516" y="2688039"/>
            <a:ext cx="2360425" cy="4619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06985" tIns="53492" rIns="106985" bIns="53492">
            <a:spAutoFit/>
          </a:bodyPr>
          <a:lstStyle/>
          <a:p>
            <a:r>
              <a:rPr lang="zh-CN" altLang="en-US" sz="2300" b="1">
                <a:latin typeface="华文新魏" pitchFamily="2" charset="-122"/>
                <a:ea typeface="华文新魏" pitchFamily="2" charset="-122"/>
              </a:rPr>
              <a:t>轮船招商局</a:t>
            </a:r>
            <a:endParaRPr lang="zh-CN" altLang="en-US" sz="23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6897" y="3479194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汉阳铁厂</a:t>
            </a:r>
            <a:endParaRPr lang="zh-CN" altLang="zh-CN" sz="2400" b="1">
              <a:solidFill>
                <a:prstClr val="black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89665" y="5029210"/>
            <a:ext cx="5775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      湖北织布局是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1888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年两广总督张之洞在广州筹设官办织布局。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1889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年张调任湖广总督，机器等设备运到武昌。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1892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年建成开工。有布机一千张，纱锭三万枚，雇用工人约二千五百名，产品在市场上销售很快，获利甚厚。能织原色布，斜纹布，花布等，畅销湖北、湖南、四川等省，还远销海外。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800" b="1">
              <a:latin typeface="华文新魏" pitchFamily="2" charset="-122"/>
              <a:ea typeface="华文新魏" pitchFamily="2" charset="-122"/>
            </a:endParaRPr>
          </a:p>
          <a:p>
            <a:endParaRPr lang="zh-CN" altLang="en-US" sz="1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Rectangle 125"/>
          <p:cNvSpPr>
            <a:spLocks noChangeArrowheads="1"/>
          </p:cNvSpPr>
          <p:nvPr/>
        </p:nvSpPr>
        <p:spPr bwMode="auto">
          <a:xfrm>
            <a:off x="4867482" y="981898"/>
            <a:ext cx="6993592" cy="47736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106985" tIns="53492" rIns="106985" bIns="53492" anchor="ctr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洋务运动提出“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求富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”的主张，开办近代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民用工业</a:t>
            </a:r>
            <a:endParaRPr lang="zh-CN" altLang="en-US" sz="2400">
              <a:solidFill>
                <a:srgbClr val="76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3467267" y="3895308"/>
            <a:ext cx="2540458" cy="4619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06985" tIns="53492" rIns="106985" bIns="53492">
            <a:spAutoFit/>
          </a:bodyPr>
          <a:lstStyle/>
          <a:p>
            <a:r>
              <a:rPr lang="zh-CN" altLang="en-US" sz="23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湖北织布局</a:t>
            </a:r>
            <a:endParaRPr lang="zh-CN" altLang="en-US" sz="23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1369439" y="5108403"/>
            <a:ext cx="2101050" cy="528144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</a:ln>
          <a:effectLst>
            <a:outerShdw dist="17961" dir="2700000" algn="ctr" rotWithShape="0">
              <a:schemeClr val="tx1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06985" tIns="53492" rIns="106985" bIns="53492">
            <a:spAutoFit/>
          </a:bodyPr>
          <a:lstStyle/>
          <a:p>
            <a:pPr>
              <a:defRPr/>
            </a:pPr>
            <a:r>
              <a:rPr kumimoji="1" lang="zh-CN" altLang="en-US" sz="2400">
                <a:latin typeface="华文行楷" pitchFamily="2" charset="-122"/>
                <a:ea typeface="华文行楷" pitchFamily="2" charset="-122"/>
              </a:rPr>
              <a:t>湖北织布局 </a:t>
            </a:r>
            <a:endParaRPr kumimoji="1" lang="zh-CN" altLang="en-US" sz="240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9" name="图片 18" descr="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6232" y="1528354"/>
            <a:ext cx="2435206" cy="1602905"/>
          </a:xfrm>
          <a:prstGeom prst="rect">
            <a:avLst/>
          </a:prstGeom>
        </p:spPr>
      </p:pic>
      <p:pic>
        <p:nvPicPr>
          <p:cNvPr id="20" name="图片 19" descr="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1693" y="1567543"/>
            <a:ext cx="2286016" cy="1611218"/>
          </a:xfrm>
          <a:prstGeom prst="rect">
            <a:avLst/>
          </a:prstGeom>
        </p:spPr>
      </p:pic>
      <p:pic>
        <p:nvPicPr>
          <p:cNvPr id="21" name="图片 20" descr="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2358" y="3197948"/>
            <a:ext cx="2428892" cy="1793643"/>
          </a:xfrm>
          <a:prstGeom prst="rect">
            <a:avLst/>
          </a:prstGeom>
        </p:spPr>
      </p:pic>
      <p:pic>
        <p:nvPicPr>
          <p:cNvPr id="22" name="图片 21" descr="4.jpg"/>
          <p:cNvPicPr>
            <a:picLocks noChangeAspect="1"/>
          </p:cNvPicPr>
          <p:nvPr/>
        </p:nvPicPr>
        <p:blipFill>
          <a:blip r:embed="rId7"/>
          <a:srcRect r="18729"/>
          <a:stretch>
            <a:fillRect/>
          </a:stretch>
        </p:blipFill>
        <p:spPr>
          <a:xfrm>
            <a:off x="9211694" y="3237137"/>
            <a:ext cx="2284998" cy="1785950"/>
          </a:xfrm>
          <a:prstGeom prst="rect">
            <a:avLst/>
          </a:prstGeom>
        </p:spPr>
      </p:pic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370511" y="971020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2947" y="1544912"/>
            <a:ext cx="526795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5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主要内容：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创办军事和民用企业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graphicFrame>
        <p:nvGraphicFramePr>
          <p:cNvPr id="11" name="Group 52"/>
          <p:cNvGraphicFramePr/>
          <p:nvPr/>
        </p:nvGraphicFramePr>
        <p:xfrm>
          <a:off x="4023359" y="2529840"/>
          <a:ext cx="7354389" cy="4145280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1874764"/>
                <a:gridCol w="3677195"/>
                <a:gridCol w="1802430"/>
              </a:tblGrid>
              <a:tr h="45447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创办时间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学堂名称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类别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45447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１８６２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rgbClr val="76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京师同文馆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76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 rowSpan="2"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外语</a:t>
                      </a:r>
                      <a:endParaRPr kumimoji="0" lang="zh-CN" altLang="en-US" sz="28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</a:tr>
              <a:tr h="45447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１８６３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上海广方言馆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cPr/>
                </a:tc>
              </a:tr>
              <a:tr h="45447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１８６６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福州船政学堂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 rowSpan="3"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军事</a:t>
                      </a:r>
                      <a:endParaRPr kumimoji="0" lang="zh-CN" altLang="en-US" sz="2800" b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</a:tr>
              <a:tr h="45447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１８８０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天津水师学堂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cPr/>
                </a:tc>
              </a:tr>
              <a:tr h="45447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１８８５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天津武备学堂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cPr/>
                </a:tc>
              </a:tr>
              <a:tr h="45447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１８７６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福州电气学塾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 rowSpan="2"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科技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</a:tr>
              <a:tr h="454479"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>
                          <a:ln>
                            <a:noFill/>
                          </a:ln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１８８０</a:t>
                      </a: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天津电报学堂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3427248" y="1820633"/>
            <a:ext cx="8229600" cy="62212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10699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j-cs"/>
              </a:rPr>
              <a:t>１９世纪６０－９０年代洋务派创办的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76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j-cs"/>
              </a:rPr>
              <a:t>著名新学堂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760000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194" y="2736764"/>
            <a:ext cx="3108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760000"/>
                </a:solidFill>
                <a:latin typeface="华文新魏" pitchFamily="2" charset="-122"/>
                <a:ea typeface="华文新魏" pitchFamily="2" charset="-122"/>
              </a:rPr>
              <a:t>兴办新式学校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，培养翻译和军事人才</a:t>
            </a:r>
            <a:endParaRPr lang="zh-CN" altLang="en-US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357448" y="1049398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6011" y="1819233"/>
            <a:ext cx="257700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5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、主要内容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pic>
        <p:nvPicPr>
          <p:cNvPr id="11" name="Picture 75" descr="jingshitongwengua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92777" y="1600186"/>
            <a:ext cx="3500846" cy="2494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403451" y="814368"/>
            <a:ext cx="6572296" cy="538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pPr algn="ctr" eaLnBrk="0" hangingPunct="0">
              <a:spcBef>
                <a:spcPct val="30000"/>
              </a:spcBef>
            </a:pPr>
            <a:r>
              <a:rPr kumimoji="1"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第一所新式学堂</a:t>
            </a:r>
            <a:r>
              <a:rPr kumimoji="1" lang="zh-CN" altLang="en-US" sz="2800" b="1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：京师同文馆</a:t>
            </a:r>
            <a:endParaRPr kumimoji="1" lang="zh-CN" altLang="en-US" sz="2800" b="1">
              <a:solidFill>
                <a:srgbClr val="7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4911634" y="1704110"/>
            <a:ext cx="6709766" cy="201624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algn="ctr">
            <a:noFill/>
            <a:miter lim="800000"/>
          </a:ln>
          <a:effectLst/>
        </p:spPr>
        <p:txBody>
          <a:bodyPr wrap="square" lIns="106985" tIns="53492" rIns="106985" bIns="53492" anchor="ctr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1862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年成立京师同文馆。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学员学习汉文外，主要学习外文。聘有外籍教师任教。陆续开设英文馆、俄文馆、德文馆和东文（日文）馆。只招收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岁以下八旗子弟，后又招收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15—25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岁的满汉学员。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1867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年时增设算学、化学、万国公法、医学生理、天文、物理、外国史地等。毕业生大多任清政府译员、外交官员和其他洋务机构官员。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 descr="京师同文馆1879年列出的课程计划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5571" y="3782581"/>
            <a:ext cx="4387246" cy="242227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056175" y="6247401"/>
            <a:ext cx="4230645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 京师同文馆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1879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年列出的课程计划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5" descr="QQ截图2017082910103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691" y="4349932"/>
            <a:ext cx="3581406" cy="231212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pic>
        <p:nvPicPr>
          <p:cNvPr id="11" name="图片 10" descr="6535848959231866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514" y="2100252"/>
            <a:ext cx="4399136" cy="3281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259495" y="5603447"/>
            <a:ext cx="10144196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   1872-1875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年清政府向美国派遣了四期共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120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名幼童赴美留学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;1877-1897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年先后派出四批福建船政学堂的学生赴欧留学。 </a:t>
            </a:r>
            <a:endParaRPr lang="zh-CN" altLang="en-US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88599" y="1107875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派遣留学生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出国深造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07534" y="2077339"/>
            <a:ext cx="3857652" cy="30469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这批留美幼童后来分散到政界、军界、知识界等各个领域。其中有铁路工程师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詹天佑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、开滦煤矿矿冶工程师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吴仰曾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、北洋大学校长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蔡绍基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、清华大学校长</a:t>
            </a:r>
            <a:r>
              <a:rPr lang="zh-CN" altLang="en-US" sz="24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唐国安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、民初国务总理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唐绍仪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等，成为中国近代历史上的知名人物。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 descr="t019cbba594c5c80b1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2567" y="2220686"/>
            <a:ext cx="1980313" cy="2730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10010575" y="5183313"/>
            <a:ext cx="1571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幼童典型代表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--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詹天佑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6805930" y="109855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419703" y="1319348"/>
            <a:ext cx="2050868" cy="15283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71599" y="1384663"/>
            <a:ext cx="2024743" cy="1463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87376" y="1668872"/>
            <a:ext cx="155829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just" eaLnBrk="1" hangingPunct="1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课程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266700" algn="just" eaLnBrk="1" hangingPunct="1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标准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87830" y="3742530"/>
            <a:ext cx="4689564" cy="224676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●</a:t>
            </a:r>
            <a:r>
              <a:rPr kumimoji="0" lang="zh-CN" altLang="en-US" sz="2800" b="0" i="0" u="none" strike="noStrike" cap="none" normalizeH="0" baseline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了解洋务派为“自强”“求富”而创办的主要军事工业和民用工业；</a:t>
            </a:r>
            <a:endParaRPr kumimoji="0" lang="en-US" altLang="zh-CN" sz="2800" b="0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●</a:t>
            </a:r>
            <a:r>
              <a:rPr kumimoji="0" lang="zh-CN" altLang="en-US" sz="2800" b="0" i="0" u="none" strike="noStrike" cap="none" normalizeH="0" baseline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初步认识洋务运动的作用和局限性。</a:t>
            </a:r>
            <a:endParaRPr kumimoji="0" lang="zh-CN" altLang="en-US" sz="2800" b="0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69130" y="3279568"/>
            <a:ext cx="6383384" cy="26776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、通过阅读教材，了解洋务运动的时间、背景、主张、代表人物、口号，培养学生自主梳理知识的能力；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通过阅读材料，归纳掌握洋务运动的内容；分析洋务运动的性质与地位；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、通过对洋务运动作用的客观分析，提高运用辩证发展的观点看待历史事件的能力。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4663441" y="1933302"/>
            <a:ext cx="2063931" cy="287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4"/>
          <p:cNvSpPr>
            <a:spLocks noChangeArrowheads="1"/>
          </p:cNvSpPr>
          <p:nvPr/>
        </p:nvSpPr>
        <p:spPr bwMode="auto">
          <a:xfrm>
            <a:off x="5734393" y="3345879"/>
            <a:ext cx="235333" cy="337847"/>
          </a:xfrm>
          <a:prstGeom prst="rtTriangle">
            <a:avLst/>
          </a:prstGeom>
          <a:solidFill>
            <a:srgbClr val="02B3C5"/>
          </a:solidFill>
          <a:ln w="28575">
            <a:solidFill>
              <a:schemeClr val="bg1"/>
            </a:solidFill>
            <a:miter lim="800000"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/>
              <a:buNone/>
              <a:defRPr/>
            </a:pPr>
            <a:endParaRPr lang="zh-CN" altLang="en-US" sz="31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8" name="直角三角形 9"/>
          <p:cNvSpPr>
            <a:spLocks noChangeArrowheads="1"/>
          </p:cNvSpPr>
          <p:nvPr/>
        </p:nvSpPr>
        <p:spPr bwMode="auto">
          <a:xfrm>
            <a:off x="5785061" y="4361302"/>
            <a:ext cx="236915" cy="380515"/>
          </a:xfrm>
          <a:prstGeom prst="rtTriangle">
            <a:avLst/>
          </a:prstGeom>
          <a:solidFill>
            <a:srgbClr val="FFBF53"/>
          </a:solidFill>
          <a:ln w="28575">
            <a:solidFill>
              <a:schemeClr val="bg1"/>
            </a:solidFill>
            <a:miter lim="800000"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/>
              <a:buNone/>
              <a:defRPr/>
            </a:pPr>
            <a:endParaRPr lang="zh-CN" altLang="en-US" sz="31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9" name="直角三角形 14"/>
          <p:cNvSpPr>
            <a:spLocks noChangeArrowheads="1"/>
          </p:cNvSpPr>
          <p:nvPr/>
        </p:nvSpPr>
        <p:spPr bwMode="auto">
          <a:xfrm>
            <a:off x="5714996" y="5149737"/>
            <a:ext cx="280855" cy="375852"/>
          </a:xfrm>
          <a:prstGeom prst="rtTriangle">
            <a:avLst/>
          </a:prstGeom>
          <a:solidFill>
            <a:srgbClr val="F07474"/>
          </a:solidFill>
          <a:ln w="28575">
            <a:solidFill>
              <a:schemeClr val="bg1"/>
            </a:solidFill>
            <a:miter lim="800000"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/>
              <a:buNone/>
              <a:defRPr/>
            </a:pPr>
            <a:endParaRPr lang="zh-CN" altLang="en-US" sz="31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E:\水墨图表素材\24252 (9)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1302" y="1600186"/>
            <a:ext cx="2416629" cy="96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5826" y="1871486"/>
            <a:ext cx="528102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6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、主要内容：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建立新式海陆军</a:t>
            </a:r>
            <a:endParaRPr lang="zh-CN" altLang="en-US" sz="28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1701" y="5497346"/>
            <a:ext cx="11168743" cy="1015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0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 19</a:t>
            </a:r>
            <a:r>
              <a:rPr lang="zh-CN" altLang="en-US" sz="20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世纪</a:t>
            </a:r>
            <a:r>
              <a:rPr lang="en-US" altLang="zh-CN" sz="20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60</a:t>
            </a:r>
            <a:r>
              <a:rPr lang="zh-CN" altLang="en-US" sz="20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年代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起，洋务派开始组建</a:t>
            </a:r>
            <a:r>
              <a:rPr lang="zh-CN" altLang="en-US" sz="20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新式洋枪队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，淘汰传统兵器，采用</a:t>
            </a:r>
            <a:r>
              <a:rPr lang="zh-CN" altLang="en-US" sz="20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西式兵操练兵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 19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世纪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年代，筹建新式海军。 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1875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年，左宗棠督办新疆军务。他率领装备了新式武器和进行新式训练的清军进军新疆，成功收复新疆。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1884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年，清政府建立行省。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 descr="10292100475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453" y="2599508"/>
            <a:ext cx="4286250" cy="2481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 descr="10292200475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1739" y="2599507"/>
            <a:ext cx="4286250" cy="2455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9091749" y="1782250"/>
            <a:ext cx="1815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陆军与塞防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501139" y="1075524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graphicFrame>
        <p:nvGraphicFramePr>
          <p:cNvPr id="34" name="Object 9"/>
          <p:cNvGraphicFramePr>
            <a:graphicFrameLocks noChangeAspect="1"/>
          </p:cNvGraphicFramePr>
          <p:nvPr/>
        </p:nvGraphicFramePr>
        <p:xfrm>
          <a:off x="952171" y="2764962"/>
          <a:ext cx="2352732" cy="2057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剪辑" r:id="rId2" imgW="17421225" imgH="18288000" progId="">
                  <p:embed/>
                </p:oleObj>
              </mc:Choice>
              <mc:Fallback>
                <p:oleObj name="剪辑" r:id="rId2" imgW="17421225" imgH="1828800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2171" y="2764962"/>
                        <a:ext cx="2352732" cy="20579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矩形 36"/>
          <p:cNvSpPr/>
          <p:nvPr/>
        </p:nvSpPr>
        <p:spPr>
          <a:xfrm>
            <a:off x="627019" y="5451579"/>
            <a:ext cx="11090364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）到</a:t>
            </a:r>
            <a:r>
              <a:rPr 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80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年代中期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，初步建成了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福建、广东、南洋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北洋等海军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，其中以</a:t>
            </a:r>
            <a:r>
              <a:rPr lang="zh-CN" altLang="en-US" sz="2400">
                <a:solidFill>
                  <a:srgbClr val="760000"/>
                </a:solidFill>
                <a:latin typeface="微软雅黑" panose="020B0503020204020204" charset="-122"/>
                <a:ea typeface="微软雅黑" panose="020B0503020204020204" charset="-122"/>
              </a:rPr>
              <a:t>北洋舰队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规模最大。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1885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年，清政府成立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海军衙门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统一协调指挥，同年建立台湾行省。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6123810" y="2329931"/>
            <a:ext cx="4638728" cy="477361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r>
              <a:rPr kumimoji="1" lang="zh-CN" altLang="en-US" sz="2400" b="1">
                <a:latin typeface="华文行楷" pitchFamily="2" charset="-122"/>
                <a:ea typeface="华文行楷" pitchFamily="2" charset="-122"/>
              </a:rPr>
              <a:t>三支海军舰队的规模和布防情况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5055325" y="2952203"/>
          <a:ext cx="6387737" cy="18549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1171"/>
                <a:gridCol w="1231838"/>
                <a:gridCol w="3664728"/>
              </a:tblGrid>
              <a:tr h="437606"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7606"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37606"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542110"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  <a:solidFill>
                      <a:schemeClr val="bg2"/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/>
                    </a:p>
                  </a:txBody>
                  <a:tcPr vert="horz">
                    <a:cell3D prstMaterial="dkEdge">
                      <a:bevel prst="cross"/>
                      <a:lightRig rig="flood" dir="t"/>
                    </a:cell3D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40" name="矩形 39"/>
          <p:cNvSpPr/>
          <p:nvPr/>
        </p:nvSpPr>
        <p:spPr>
          <a:xfrm>
            <a:off x="5051990" y="304242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zh-CN" altLang="en-US" sz="18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舰队名称</a:t>
            </a:r>
            <a:endParaRPr kumimoji="1" lang="zh-CN" altLang="en-US" sz="1800" b="1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980552" y="3471053"/>
            <a:ext cx="1357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18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北洋舰队</a:t>
            </a:r>
            <a:endParaRPr kumimoji="1" lang="en-US" altLang="zh-CN" sz="1800" b="1">
              <a:solidFill>
                <a:prstClr val="white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51990" y="389968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zh-CN" altLang="en-US" sz="18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南洋舰队</a:t>
            </a:r>
            <a:endParaRPr kumimoji="1" lang="zh-CN" altLang="en-US" sz="1800" b="1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51990" y="425687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zh-CN" altLang="en-US" sz="18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福建水师</a:t>
            </a:r>
            <a:endParaRPr kumimoji="1" lang="zh-CN" altLang="en-US" sz="1800" b="1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623626" y="304242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zh-CN" altLang="en-US" sz="20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总吨位</a:t>
            </a:r>
            <a:endParaRPr kumimoji="1" lang="zh-CN" altLang="en-US" sz="2000" b="1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695064" y="3471053"/>
            <a:ext cx="8803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20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41200</a:t>
            </a:r>
            <a:endParaRPr kumimoji="1" lang="en-US" altLang="zh-CN" sz="2000" b="1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695064" y="3828243"/>
            <a:ext cx="8851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20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19000</a:t>
            </a:r>
            <a:endParaRPr kumimoji="1" lang="en-US" altLang="zh-CN" sz="2000" b="1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766502" y="4256871"/>
            <a:ext cx="7777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20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9700</a:t>
            </a:r>
            <a:endParaRPr kumimoji="1" lang="en-US" altLang="zh-CN" sz="2000" b="1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38072" y="3458911"/>
            <a:ext cx="3643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1" lang="zh-CN" altLang="en-US" sz="18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大沽、旅顺、威海、营口、烟台</a:t>
            </a:r>
            <a:endParaRPr kumimoji="1" lang="zh-CN" altLang="en-US" sz="1800" b="1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766634" y="3856761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1" lang="zh-CN" altLang="en-US" sz="20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江苏、浙江海面及长江口</a:t>
            </a:r>
            <a:endParaRPr kumimoji="1" lang="zh-CN" altLang="en-US" sz="2000" b="1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838204" y="4256871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zh-CN" altLang="en-US" sz="20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厦门、马尾</a:t>
            </a:r>
            <a:endParaRPr kumimoji="1" lang="zh-CN" altLang="en-US" sz="2000" b="1">
              <a:solidFill>
                <a:prstClr val="black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8" name="TextBox 1"/>
          <p:cNvSpPr txBox="1">
            <a:spLocks noChangeArrowheads="1"/>
          </p:cNvSpPr>
          <p:nvPr/>
        </p:nvSpPr>
        <p:spPr bwMode="auto">
          <a:xfrm>
            <a:off x="357448" y="1049398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36010" y="1819233"/>
            <a:ext cx="5163453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6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、主要内容</a:t>
            </a: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建立新式海陆军</a:t>
            </a:r>
            <a:endParaRPr lang="zh-CN" altLang="en-US" sz="28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0" name="Picture 2" descr="E:\水墨图表素材\24252 (9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61565" y="1325866"/>
            <a:ext cx="2442754" cy="96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9690906" y="1540180"/>
            <a:ext cx="1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海军与海防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772074" y="296404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zh-CN" altLang="en-US" sz="2000" b="1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布防基地</a:t>
            </a:r>
            <a:endParaRPr kumimoji="1" lang="zh-CN" altLang="en-US" sz="2000" b="1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0" grpId="0"/>
      <p:bldP spid="41" grpId="0"/>
      <p:bldP spid="42" grpId="0"/>
      <p:bldP spid="43" grpId="0"/>
      <p:bldP spid="45" grpId="0"/>
      <p:bldP spid="48" grpId="0"/>
      <p:bldP spid="51" grpId="0"/>
      <p:bldP spid="52" grpId="0"/>
      <p:bldP spid="53" grpId="0"/>
      <p:bldP spid="54" grpId="0"/>
      <p:bldP spid="55" grpId="0"/>
      <p:bldP spid="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357448" y="1049398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二、洋务运动的结果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5027" y="1959428"/>
            <a:ext cx="9810205" cy="95410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indent="266700" algn="just" eaLnBrk="1" hangingPunct="1"/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1895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年甲午中日战争中（威海卫战役）北洋舰队全军覆没，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266700" algn="just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洋务运动随之破产。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379220" y="3108975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三、洋务运动的性质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2960" y="3984172"/>
            <a:ext cx="855617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indent="266700" algn="just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一次失败的晚清封建统治者的自救运动。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9091" y="5558659"/>
            <a:ext cx="73482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洋务运动是中国历史上</a:t>
            </a:r>
            <a:r>
              <a:rPr lang="zh-CN" altLang="en-US" sz="2800" b="1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第一次</a:t>
            </a:r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近代化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运动。</a:t>
            </a:r>
            <a:endParaRPr lang="en-US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2800" b="1">
                <a:solidFill>
                  <a:srgbClr val="A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（中国近代化的开端）</a:t>
            </a:r>
            <a:endParaRPr lang="zh-CN" altLang="en-US" sz="2800" b="1">
              <a:solidFill>
                <a:srgbClr val="A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5" descr="1048_20111030114939823200_1.jpg"/>
          <p:cNvPicPr>
            <a:picLocks noChangeAspect="1"/>
          </p:cNvPicPr>
          <p:nvPr/>
        </p:nvPicPr>
        <p:blipFill>
          <a:blip r:embed="rId2"/>
          <a:srcRect t="6926" b="6925"/>
          <a:stretch>
            <a:fillRect/>
          </a:stretch>
        </p:blipFill>
        <p:spPr>
          <a:xfrm>
            <a:off x="7949122" y="4049486"/>
            <a:ext cx="4016218" cy="256035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326967" y="4820208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四、洋务运动的地位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pic>
        <p:nvPicPr>
          <p:cNvPr id="11" name="图片 10" descr="W0201008276244501467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7458" y="1174004"/>
            <a:ext cx="2611182" cy="2689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396241" y="5114577"/>
            <a:ext cx="11556274" cy="15696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）使中国近代化的军事工业、民用工业、交通运输业等逐渐发展起来，在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客观上促进了中国民族资本主义的产生。（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）对外国资本的入侵起到了一定的抵制作用。（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）冲击传统守旧思想观念，促进思想解放。（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）带来了中国社会生活的近代化。（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）推动了中国的近代化进程。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449313" y="2120496"/>
            <a:ext cx="8616309" cy="80055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9525" algn="ctr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lIns="106985" tIns="53492" rIns="106985" bIns="53492">
            <a:spAutoFit/>
          </a:bodyPr>
          <a:lstStyle/>
          <a:p>
            <a:r>
              <a:rPr kumimoji="1"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材料</a:t>
            </a:r>
            <a:r>
              <a:rPr kumimoji="1" lang="en-US" alt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1:</a:t>
            </a:r>
            <a:r>
              <a:rPr kumimoji="1"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上海轮船招商局创办后三年内，外轮就损失了</a:t>
            </a:r>
            <a:r>
              <a:rPr kumimoji="1" lang="en-US" alt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1300</a:t>
            </a:r>
            <a:r>
              <a:rPr kumimoji="1"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万两。</a:t>
            </a:r>
            <a:endParaRPr kumimoji="1" lang="zh-CN" altLang="en-US" sz="200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kumimoji="1"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</a:t>
            </a:r>
            <a:r>
              <a:rPr kumimoji="1" lang="en-US" alt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----《</a:t>
            </a:r>
            <a:r>
              <a:rPr kumimoji="1"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中国近代教学参考资料</a:t>
            </a:r>
            <a:r>
              <a:rPr kumimoji="1" lang="en-US" alt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kumimoji="1" lang="en-US" altLang="zh-CN" sz="200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00445" y="4312971"/>
            <a:ext cx="11639006" cy="783193"/>
          </a:xfrm>
          <a:prstGeom prst="round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</a:rPr>
              <a:t>材料</a:t>
            </a:r>
            <a:r>
              <a:rPr lang="en-US" altLang="zh-CN" sz="20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</a:rPr>
              <a:t>：洋务派创办的民用企业创办之初巨大的赢利，促使一些与洋务官员有着千丝万缕联系的的官僚、地主、商人纷纷投资近代机器生产，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这些商办企业成为近代中国民族资本主义工商业的发端</a:t>
            </a:r>
            <a:r>
              <a:rPr lang="zh-CN" altLang="en-US" sz="2000">
                <a:solidFill>
                  <a:srgbClr val="00101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000">
              <a:solidFill>
                <a:srgbClr val="00101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18012" y="3025567"/>
            <a:ext cx="8660675" cy="1141077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lIns="106985" tIns="53492" rIns="106985" bIns="53492">
            <a:spAutoFit/>
          </a:bodyPr>
          <a:lstStyle/>
          <a:p>
            <a:r>
              <a:rPr kumimoji="1"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材料</a:t>
            </a:r>
            <a:r>
              <a:rPr kumimoji="1" lang="en-US" alt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kumimoji="1"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kumimoji="1" lang="en-US" alt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1890</a:t>
            </a:r>
            <a:r>
              <a:rPr kumimoji="1"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年张之洞在武昌创办湖北官办织布局，开局后，江汉关进口洋布每年减少</a:t>
            </a:r>
            <a:r>
              <a:rPr kumimoji="1" lang="en-US" alt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kumimoji="1"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多万匹。</a:t>
            </a:r>
            <a:endParaRPr kumimoji="1" lang="zh-CN" altLang="en-US" sz="200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kumimoji="1"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</a:t>
            </a:r>
            <a:r>
              <a:rPr kumimoji="1" lang="en-US" alt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----《</a:t>
            </a:r>
            <a:r>
              <a:rPr kumimoji="1"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中国近代教学参考资料</a:t>
            </a:r>
            <a:r>
              <a:rPr kumimoji="1" lang="en-US" alt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kumimoji="1" lang="en-US" altLang="zh-CN" sz="200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8890" y="1557978"/>
            <a:ext cx="385716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洋务运动：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进步性</a:t>
            </a:r>
            <a:endParaRPr lang="zh-CN" altLang="en-US" sz="28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522910" y="966664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五、洋务运动的评价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t01896cb7356431aad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770728">
            <a:off x="435607" y="4463856"/>
            <a:ext cx="1500198" cy="2247488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2162196" y="3670662"/>
            <a:ext cx="5113816" cy="2573383"/>
          </a:xfrm>
          <a:prstGeom prst="wedgeRoundRectCallout">
            <a:avLst>
              <a:gd name="adj1" fmla="val -57824"/>
              <a:gd name="adj2" fmla="val 51833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" name="TextBox 11"/>
          <p:cNvSpPr txBox="1"/>
          <p:nvPr/>
        </p:nvSpPr>
        <p:spPr>
          <a:xfrm>
            <a:off x="509451" y="2273332"/>
            <a:ext cx="112209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但</a:t>
            </a:r>
            <a:r>
              <a:rPr lang="zh-CN" altLang="en-US" sz="28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由于洋务运动的根本目的是维护和巩固清政府的统治，再加上其内部的腐败和外国势力的挤压，又缺乏广泛的群众基础，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最终它</a:t>
            </a:r>
            <a:r>
              <a:rPr lang="zh-CN" altLang="en-US" sz="2800" b="1">
                <a:solidFill>
                  <a:srgbClr val="A20000"/>
                </a:solidFill>
                <a:latin typeface="微软雅黑" panose="020B0503020204020204" charset="-122"/>
                <a:ea typeface="微软雅黑" panose="020B0503020204020204" charset="-122"/>
              </a:rPr>
              <a:t>没有使中国走上富强的道路。</a:t>
            </a:r>
            <a:endParaRPr lang="zh-CN" altLang="en-US" sz="2800" b="1">
              <a:solidFill>
                <a:srgbClr val="A2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77442" y="3868673"/>
            <a:ext cx="47156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李鸿章晚年这样评价自己的洋务事业：“我办了一辈子的事，练兵也，海军也，都是纸糊的老虎，何尝能实在放手办理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?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不过勉强涂饰，虚有其表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    ——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吴永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庚子西狩丛谈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2765" y="1701669"/>
            <a:ext cx="389635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洋务运动：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局限性</a:t>
            </a:r>
            <a:endParaRPr lang="zh-CN" altLang="en-US" sz="28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53926" y="3586971"/>
            <a:ext cx="3643338" cy="15696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军事工业全是官居办性质，不但不能自主经营，在管理方式上存在官僚衙门的恶习。生产不计成本。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89520" y="5320062"/>
            <a:ext cx="3670663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官员中饱私囊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02583" y="6045140"/>
            <a:ext cx="3683726" cy="461665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660033"/>
                </a:solidFill>
                <a:latin typeface="微软雅黑" panose="020B0503020204020204" charset="-122"/>
                <a:ea typeface="微软雅黑" panose="020B0503020204020204" charset="-122"/>
              </a:rPr>
              <a:t>“宰相合肥天下瘦”</a:t>
            </a:r>
            <a:endParaRPr lang="zh-CN" altLang="en-US" sz="2400">
              <a:solidFill>
                <a:srgbClr val="6600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522910" y="1045042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五、洋务运动的评价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6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pic>
        <p:nvPicPr>
          <p:cNvPr id="11" name="Picture 2" descr="WDU78DO[NJ}EZL(L}$AU5AK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26407" y="1384663"/>
            <a:ext cx="5357850" cy="2887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63639" y="4617437"/>
            <a:ext cx="3643338" cy="538916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r>
              <a:rPr lang="zh-CN" altLang="en-US" sz="28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洋务运动破产原因</a:t>
            </a:r>
            <a:r>
              <a:rPr lang="en-US" altLang="zh-CN" sz="28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endParaRPr lang="zh-CN" altLang="en-US" sz="280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090626" y="5876380"/>
            <a:ext cx="1571636" cy="5389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r>
              <a:rPr kumimoji="1" lang="zh-CN" altLang="en-US" sz="28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教训：</a:t>
            </a:r>
            <a:endParaRPr kumimoji="1" lang="zh-CN" altLang="en-US" sz="2800" b="1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10297" y="4565186"/>
            <a:ext cx="76156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洋务派只学习西方技术，而不改变政治制度，没有从根本上触动封建制度（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根本原因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 descr="534467ea090f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3596" y="1279853"/>
            <a:ext cx="2394818" cy="307183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905964" y="5886908"/>
            <a:ext cx="7391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1" lang="zh-CN" altLang="en-US" sz="2800">
                <a:latin typeface="微软雅黑" panose="020B0503020204020204" charset="-122"/>
                <a:ea typeface="微软雅黑" panose="020B0503020204020204" charset="-122"/>
              </a:rPr>
              <a:t>改革要改根本，不能只改皮毛。</a:t>
            </a:r>
            <a:endParaRPr kumimoji="1"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783773" y="1791653"/>
            <a:ext cx="10633164" cy="31085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</a:rPr>
              <a:t>洋务运动是中国历史上第一次近代化运动。经过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</a:rPr>
              <a:t>多年建设，中国近代化的军事工业、民用工业、交通运输业等逐渐发展起来；在客观上促进了中国民族资本主义的产生；对外国资本的入侵起到了一定抵制作用。洋务运动的结果是它没有使中国走上富强的道路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，其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</a:rPr>
              <a:t>原因主要有内外两个方面，即清政府内部的腐败和外国势力的挤压。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然而只学习西方技术，不改变政治制度，没有从根本上触动封建制度是洋务运动破产的根本原因所在。</a:t>
            </a:r>
            <a:endParaRPr lang="zh-CN" altLang="zh-CN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332510" y="1031587"/>
            <a:ext cx="1995054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课堂小结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Picture 2" descr="未标题-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063665" y="4885509"/>
            <a:ext cx="3432175" cy="1972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 descr="23a"/>
          <p:cNvPicPr>
            <a:picLocks noChangeAspect="1" noChangeArrowheads="1"/>
          </p:cNvPicPr>
          <p:nvPr/>
        </p:nvPicPr>
        <p:blipFill>
          <a:blip r:embed="rId3">
            <a:lum bright="18000"/>
          </a:blip>
          <a:stretch>
            <a:fillRect/>
          </a:stretch>
        </p:blipFill>
        <p:spPr bwMode="auto">
          <a:xfrm>
            <a:off x="7863839" y="4950824"/>
            <a:ext cx="3422470" cy="1672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4" descr="21a"/>
          <p:cNvPicPr>
            <a:picLocks noChangeAspect="1" noChangeArrowheads="1"/>
          </p:cNvPicPr>
          <p:nvPr/>
        </p:nvPicPr>
        <p:blipFill>
          <a:blip r:embed="rId4">
            <a:lum bright="24000"/>
          </a:blip>
          <a:stretch>
            <a:fillRect/>
          </a:stretch>
        </p:blipFill>
        <p:spPr bwMode="auto">
          <a:xfrm>
            <a:off x="659678" y="4872446"/>
            <a:ext cx="3193865" cy="1985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332510" y="1031587"/>
            <a:ext cx="1995054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思维导图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左大括号 263172"/>
          <p:cNvSpPr/>
          <p:nvPr/>
        </p:nvSpPr>
        <p:spPr bwMode="auto">
          <a:xfrm>
            <a:off x="2562180" y="2098312"/>
            <a:ext cx="358775" cy="4464050"/>
          </a:xfrm>
          <a:prstGeom prst="leftBrace">
            <a:avLst>
              <a:gd name="adj1" fmla="val 103515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Arial" panose="020B0604020202020204"/>
            </a:endParaRPr>
          </a:p>
        </p:txBody>
      </p:sp>
      <p:sp>
        <p:nvSpPr>
          <p:cNvPr id="13" name="文本框 263173"/>
          <p:cNvSpPr txBox="1">
            <a:spLocks noChangeArrowheads="1"/>
          </p:cNvSpPr>
          <p:nvPr/>
        </p:nvSpPr>
        <p:spPr bwMode="auto">
          <a:xfrm>
            <a:off x="3163797" y="2124710"/>
            <a:ext cx="795269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latin typeface="文鼎中楷简" charset="0"/>
              </a:rPr>
              <a:t>洋务派的兴起----</a:t>
            </a:r>
            <a:r>
              <a:rPr lang="zh-CN" altLang="en-US" sz="2800" b="1">
                <a:latin typeface="文鼎中楷简" charset="0"/>
              </a:rPr>
              <a:t>时间、背景、目的、口号、代表</a:t>
            </a:r>
            <a:endParaRPr lang="en-US" altLang="zh-CN" sz="2800" b="1">
              <a:latin typeface="文鼎中楷简" charset="0"/>
            </a:endParaRPr>
          </a:p>
        </p:txBody>
      </p:sp>
      <p:sp>
        <p:nvSpPr>
          <p:cNvPr id="14" name="文本框 263174"/>
          <p:cNvSpPr txBox="1">
            <a:spLocks noChangeArrowheads="1"/>
          </p:cNvSpPr>
          <p:nvPr/>
        </p:nvSpPr>
        <p:spPr bwMode="auto">
          <a:xfrm>
            <a:off x="3255236" y="3042104"/>
            <a:ext cx="780900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latin typeface="文鼎中楷简" charset="0"/>
              </a:rPr>
              <a:t>洋务运动的主要内容----</a:t>
            </a:r>
            <a:r>
              <a:rPr lang="zh-CN" altLang="en-US" sz="2800" b="1">
                <a:latin typeface="文鼎中楷简" charset="0"/>
              </a:rPr>
              <a:t>军事、民用、教育、海军</a:t>
            </a:r>
            <a:endParaRPr lang="zh-CN" altLang="en-US" sz="2800" b="1">
              <a:latin typeface="文鼎中楷简" charset="0"/>
            </a:endParaRPr>
          </a:p>
        </p:txBody>
      </p:sp>
      <p:sp>
        <p:nvSpPr>
          <p:cNvPr id="15" name="文本框 263175"/>
          <p:cNvSpPr txBox="1">
            <a:spLocks noChangeArrowheads="1"/>
          </p:cNvSpPr>
          <p:nvPr/>
        </p:nvSpPr>
        <p:spPr bwMode="auto">
          <a:xfrm>
            <a:off x="3281364" y="4077834"/>
            <a:ext cx="52562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latin typeface="文鼎中楷简" charset="0"/>
              </a:rPr>
              <a:t>洋务运动的结果----</a:t>
            </a:r>
            <a:r>
              <a:rPr lang="zh-CN" altLang="en-US" sz="2800" b="1">
                <a:latin typeface="文鼎中楷简" charset="0"/>
              </a:rPr>
              <a:t>破产、失败</a:t>
            </a:r>
            <a:endParaRPr lang="zh-CN" altLang="en-US" sz="2800" b="1">
              <a:latin typeface="文鼎中楷简" charset="0"/>
            </a:endParaRPr>
          </a:p>
        </p:txBody>
      </p:sp>
      <p:sp>
        <p:nvSpPr>
          <p:cNvPr id="16" name="文本框 263176"/>
          <p:cNvSpPr txBox="1">
            <a:spLocks noChangeArrowheads="1"/>
          </p:cNvSpPr>
          <p:nvPr/>
        </p:nvSpPr>
        <p:spPr bwMode="auto">
          <a:xfrm>
            <a:off x="3275239" y="5869623"/>
            <a:ext cx="576425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latin typeface="文鼎中楷简" charset="0"/>
              </a:rPr>
              <a:t>洋务运动的评价----</a:t>
            </a:r>
            <a:r>
              <a:rPr lang="zh-CN" altLang="en-US" sz="2800" b="1">
                <a:latin typeface="文鼎中楷简" charset="0"/>
              </a:rPr>
              <a:t>进步性、局限性</a:t>
            </a:r>
            <a:endParaRPr lang="zh-CN" altLang="en-US" sz="2800" b="1">
              <a:latin typeface="文鼎中楷简" charset="0"/>
            </a:endParaRPr>
          </a:p>
        </p:txBody>
      </p:sp>
      <p:sp>
        <p:nvSpPr>
          <p:cNvPr id="17" name="文本框 263177"/>
          <p:cNvSpPr txBox="1">
            <a:spLocks noChangeArrowheads="1"/>
          </p:cNvSpPr>
          <p:nvPr/>
        </p:nvSpPr>
        <p:spPr bwMode="auto">
          <a:xfrm>
            <a:off x="1687122" y="2963772"/>
            <a:ext cx="800219" cy="2663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洋务运动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263175"/>
          <p:cNvSpPr txBox="1">
            <a:spLocks noChangeArrowheads="1"/>
          </p:cNvSpPr>
          <p:nvPr/>
        </p:nvSpPr>
        <p:spPr bwMode="auto">
          <a:xfrm>
            <a:off x="3303134" y="4987879"/>
            <a:ext cx="591924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latin typeface="文鼎中楷简" charset="0"/>
              </a:rPr>
              <a:t>洋务运动的地位----</a:t>
            </a:r>
            <a:r>
              <a:rPr lang="zh-CN" altLang="en-US" sz="2800" b="1">
                <a:latin typeface="文鼎中楷简" charset="0"/>
              </a:rPr>
              <a:t>近代化的开端</a:t>
            </a:r>
            <a:endParaRPr lang="zh-CN" altLang="en-US" sz="2800" b="1">
              <a:latin typeface="文鼎中楷简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223940" y="156754"/>
            <a:ext cx="301733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332510" y="1031587"/>
            <a:ext cx="1995054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随堂测试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56321"/>
          <p:cNvSpPr txBox="1">
            <a:spLocks noChangeArrowheads="1"/>
          </p:cNvSpPr>
          <p:nvPr/>
        </p:nvSpPr>
        <p:spPr bwMode="auto">
          <a:xfrm>
            <a:off x="469356" y="1832973"/>
            <a:ext cx="8632825" cy="13111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.洋务派倡导洋务运动的根本目的是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)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A.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维护封建经济       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B.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发展资本主义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C.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维护封建统治       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D.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抵抗外国侵略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249988" y="1719490"/>
            <a:ext cx="76517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 noProof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en-US" altLang="en-US" sz="6000" b="1" noProof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en-US" altLang="en-US" sz="6000" b="1" noProof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8011" y="3409406"/>
            <a:ext cx="11273246" cy="2677656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just" eaLnBrk="1" hangingPunct="1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下列关于洋务运动的评价，正确的是（     ）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①引进西方先进的科学技术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②出现了中国人民创办的近代企业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③客观上促进了中国民族资本主义的产生和发展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④是一次成功的封建统治者的自救运动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A.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① ② ③    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B.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② ③ ④  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C.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① ② ④  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D.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① ② ③ ④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768148" y="3099799"/>
            <a:ext cx="76517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en-US" sz="6000" b="1" noProof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A   </a:t>
            </a:r>
            <a:endParaRPr lang="en-US" altLang="en-US" sz="6000" b="1" noProof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332510" y="1031587"/>
            <a:ext cx="1995054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随堂测试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8232" y="1870055"/>
            <a:ext cx="22621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zh-CN" altLang="en-US" sz="5400" b="1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想一想</a:t>
            </a:r>
            <a:endParaRPr lang="zh-CN" altLang="en-US" sz="5400" b="1">
              <a:ln w="18000">
                <a:solidFill>
                  <a:srgbClr val="FF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0708" y="2770117"/>
            <a:ext cx="10737669" cy="95410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indent="266700" algn="just" eaLnBrk="1" hangingPunct="1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洋务运动给中国近代化探索留下那些有益的启示？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266700" algn="just" eaLnBrk="1" hangingPunct="1"/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8457" y="3471430"/>
            <a:ext cx="11077303" cy="26776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indent="266700" algn="just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）洋务运动在中国已经落后于世界潮流的背景下，大胆迈出了图强求富的第一步，这是中国在近代化道路上的第一步，也是长期封闭的中国主动走向近代世界的第一步。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266700" algn="just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）洋务派注意世界形势的变化，努力推动中国社会的缓慢进步，改变了一个民族故步自封、盲目自大等落后的思想认识。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266700" algn="just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）它的失败使我们认识到地主阶级不能挽救民族危亡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31521" y="2549887"/>
            <a:ext cx="5917473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</a:rPr>
              <a:t>步入近代的清王朝，遭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受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</a:rPr>
              <a:t>两次鸦片战争的失败，又受到太平天国运动的沉重的冲击，统治已是风雨飘摇，面对残酷的现实，统治集团内部出现了分化，一部分有识之士为了富国强兵进行了近代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化</a:t>
            </a:r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</a:rPr>
              <a:t>的探索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Picture 6" descr="http://imgbbs.ph.126.net/pbEfg3ouv7IlanCw-isgMg==/4883309371053197689.jpg"/>
          <p:cNvPicPr>
            <a:picLocks noChangeAspect="1" noChangeArrowheads="1"/>
          </p:cNvPicPr>
          <p:nvPr/>
        </p:nvPicPr>
        <p:blipFill>
          <a:blip r:embed="rId2"/>
          <a:srcRect b="14278"/>
          <a:stretch>
            <a:fillRect/>
          </a:stretch>
        </p:blipFill>
        <p:spPr bwMode="auto">
          <a:xfrm>
            <a:off x="7281545" y="2181497"/>
            <a:ext cx="4297363" cy="3161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276011" y="5605281"/>
            <a:ext cx="4362995" cy="46166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1881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年，第一条铁路建成通车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540328" y="1114713"/>
            <a:ext cx="1967741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导入新课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34307" y="2655832"/>
            <a:ext cx="10165064" cy="301651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4200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</a:t>
            </a:r>
            <a:r>
              <a:rPr kumimoji="1"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1"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所谓近代化，也叫资本主义化，其内容包括政治上的民主化、法制化；经济上的工业化；思想上文化上的科学化、大众化。对中国而言，近代化就是中国人民向西方学习，探索寻求</a:t>
            </a:r>
            <a:r>
              <a:rPr kumimoji="1"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救亡图强</a:t>
            </a:r>
            <a:r>
              <a:rPr kumimoji="1"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新出路的过程。 </a:t>
            </a:r>
            <a:endParaRPr kumimoji="1" lang="zh-CN" altLang="en-US" sz="280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WordArt 3" descr="北洋水師之炮艦鎮東號　　　　　"/>
          <p:cNvSpPr>
            <a:spLocks noChangeArrowheads="1" noChangeShapeType="1" noTextEdit="1"/>
          </p:cNvSpPr>
          <p:nvPr/>
        </p:nvSpPr>
        <p:spPr bwMode="auto">
          <a:xfrm>
            <a:off x="4156336" y="1325226"/>
            <a:ext cx="2714644" cy="868913"/>
          </a:xfrm>
          <a:prstGeom prst="rect">
            <a:avLst/>
          </a:prstGeom>
        </p:spPr>
        <p:txBody>
          <a:bodyPr wrap="none" lIns="106985" tIns="53492" rIns="106985" bIns="53492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200" b="1" kern="10">
                <a:ln w="9525">
                  <a:solidFill>
                    <a:srgbClr val="808080"/>
                  </a:solidFill>
                  <a:round/>
                </a:ln>
                <a:blipFill dpi="0" rotWithShape="0">
                  <a:blip r:embed="rId2"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近代化</a:t>
            </a:r>
            <a:endParaRPr lang="zh-CN" altLang="en-US" sz="4200" b="1" kern="10">
              <a:ln w="9525">
                <a:solidFill>
                  <a:srgbClr val="808080"/>
                </a:solidFill>
                <a:round/>
              </a:ln>
              <a:blipFill dpi="0" rotWithShape="0">
                <a:blip r:embed="rId2"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pic>
        <p:nvPicPr>
          <p:cNvPr id="11" name="Picture 4" descr="ywyd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236823" y="1165434"/>
            <a:ext cx="4579904" cy="2748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04808" y="4658957"/>
            <a:ext cx="6715172" cy="202855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pPr>
              <a:lnSpc>
                <a:spcPct val="130000"/>
              </a:lnSpc>
              <a:spcBef>
                <a:spcPct val="10000"/>
              </a:spcBef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 清朝统治集团内一些主张利用西方先进生产技术，强兵富国，摆脱困境，维护清朝统治的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开明官员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。</a:t>
            </a:r>
            <a:endParaRPr kumimoji="1"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Rectangle 32" descr="23"/>
          <p:cNvSpPr>
            <a:spLocks noChangeArrowheads="1"/>
          </p:cNvSpPr>
          <p:nvPr/>
        </p:nvSpPr>
        <p:spPr bwMode="auto">
          <a:xfrm>
            <a:off x="559940" y="2221158"/>
            <a:ext cx="5788607" cy="121602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106985" tIns="53492" rIns="106985" bIns="53492" anchor="ctr">
            <a:spAutoFit/>
          </a:bodyPr>
          <a:lstStyle/>
          <a:p>
            <a:r>
              <a:rPr lang="en-US" altLang="zh-CN">
                <a:solidFill>
                  <a:srgbClr val="333300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2400">
                <a:solidFill>
                  <a:srgbClr val="333300"/>
                </a:solidFill>
                <a:latin typeface="微软雅黑" panose="020B0503020204020204" charset="-122"/>
                <a:ea typeface="微软雅黑" panose="020B0503020204020204" charset="-122"/>
              </a:rPr>
              <a:t>指涉及外洋的一切事务，它包括军事、民用工业的创办、训练新军、派遣留学生等，后又扩展到修路、开矿、办厂等。</a:t>
            </a:r>
            <a:endParaRPr lang="zh-CN" altLang="en-US" sz="2400">
              <a:solidFill>
                <a:srgbClr val="33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8939" y="3814764"/>
            <a:ext cx="1569660" cy="646331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洋务派</a:t>
            </a:r>
            <a:endParaRPr lang="zh-CN" altLang="en-US" sz="36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43191" y="1217684"/>
            <a:ext cx="6009860" cy="2505229"/>
            <a:chOff x="3413272" y="1947431"/>
            <a:chExt cx="5254625" cy="1838325"/>
          </a:xfrm>
          <a:solidFill>
            <a:schemeClr val="accent2"/>
          </a:solidFill>
        </p:grpSpPr>
        <p:sp>
          <p:nvSpPr>
            <p:cNvPr id="16" name="Freeform 1274"/>
            <p:cNvSpPr>
              <a:spLocks noEditPoints="1"/>
            </p:cNvSpPr>
            <p:nvPr/>
          </p:nvSpPr>
          <p:spPr bwMode="auto">
            <a:xfrm>
              <a:off x="3413272" y="1947431"/>
              <a:ext cx="5254625" cy="1838325"/>
            </a:xfrm>
            <a:custGeom>
              <a:avLst/>
              <a:gdLst>
                <a:gd name="T0" fmla="*/ 1593 w 1656"/>
                <a:gd name="T1" fmla="*/ 0 h 579"/>
                <a:gd name="T2" fmla="*/ 63 w 1656"/>
                <a:gd name="T3" fmla="*/ 0 h 579"/>
                <a:gd name="T4" fmla="*/ 0 w 1656"/>
                <a:gd name="T5" fmla="*/ 63 h 579"/>
                <a:gd name="T6" fmla="*/ 0 w 1656"/>
                <a:gd name="T7" fmla="*/ 516 h 579"/>
                <a:gd name="T8" fmla="*/ 63 w 1656"/>
                <a:gd name="T9" fmla="*/ 579 h 579"/>
                <a:gd name="T10" fmla="*/ 1593 w 1656"/>
                <a:gd name="T11" fmla="*/ 579 h 579"/>
                <a:gd name="T12" fmla="*/ 1656 w 1656"/>
                <a:gd name="T13" fmla="*/ 516 h 579"/>
                <a:gd name="T14" fmla="*/ 1656 w 1656"/>
                <a:gd name="T15" fmla="*/ 63 h 579"/>
                <a:gd name="T16" fmla="*/ 1593 w 1656"/>
                <a:gd name="T17" fmla="*/ 0 h 579"/>
                <a:gd name="T18" fmla="*/ 1593 w 1656"/>
                <a:gd name="T19" fmla="*/ 567 h 579"/>
                <a:gd name="T20" fmla="*/ 63 w 1656"/>
                <a:gd name="T21" fmla="*/ 567 h 579"/>
                <a:gd name="T22" fmla="*/ 12 w 1656"/>
                <a:gd name="T23" fmla="*/ 516 h 579"/>
                <a:gd name="T24" fmla="*/ 12 w 1656"/>
                <a:gd name="T25" fmla="*/ 142 h 579"/>
                <a:gd name="T26" fmla="*/ 1644 w 1656"/>
                <a:gd name="T27" fmla="*/ 142 h 579"/>
                <a:gd name="T28" fmla="*/ 1644 w 1656"/>
                <a:gd name="T29" fmla="*/ 516 h 579"/>
                <a:gd name="T30" fmla="*/ 1593 w 1656"/>
                <a:gd name="T31" fmla="*/ 56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5" h="579">
                  <a:moveTo>
                    <a:pt x="159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551"/>
                    <a:pt x="28" y="579"/>
                    <a:pt x="63" y="579"/>
                  </a:cubicBezTo>
                  <a:cubicBezTo>
                    <a:pt x="1593" y="579"/>
                    <a:pt x="1593" y="579"/>
                    <a:pt x="1593" y="579"/>
                  </a:cubicBezTo>
                  <a:cubicBezTo>
                    <a:pt x="1628" y="579"/>
                    <a:pt x="1656" y="551"/>
                    <a:pt x="1656" y="516"/>
                  </a:cubicBezTo>
                  <a:cubicBezTo>
                    <a:pt x="1656" y="63"/>
                    <a:pt x="1656" y="63"/>
                    <a:pt x="1656" y="63"/>
                  </a:cubicBezTo>
                  <a:cubicBezTo>
                    <a:pt x="1656" y="28"/>
                    <a:pt x="1628" y="0"/>
                    <a:pt x="1593" y="0"/>
                  </a:cubicBezTo>
                  <a:close/>
                  <a:moveTo>
                    <a:pt x="1593" y="567"/>
                  </a:moveTo>
                  <a:cubicBezTo>
                    <a:pt x="63" y="567"/>
                    <a:pt x="63" y="567"/>
                    <a:pt x="63" y="567"/>
                  </a:cubicBezTo>
                  <a:cubicBezTo>
                    <a:pt x="35" y="567"/>
                    <a:pt x="12" y="544"/>
                    <a:pt x="12" y="516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644" y="142"/>
                    <a:pt x="1644" y="142"/>
                    <a:pt x="1644" y="142"/>
                  </a:cubicBezTo>
                  <a:cubicBezTo>
                    <a:pt x="1644" y="516"/>
                    <a:pt x="1644" y="516"/>
                    <a:pt x="1644" y="516"/>
                  </a:cubicBezTo>
                  <a:cubicBezTo>
                    <a:pt x="1644" y="544"/>
                    <a:pt x="1621" y="567"/>
                    <a:pt x="1593" y="5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文本框 25"/>
            <p:cNvSpPr txBox="1"/>
            <p:nvPr/>
          </p:nvSpPr>
          <p:spPr>
            <a:xfrm>
              <a:off x="5218409" y="1961659"/>
              <a:ext cx="2084225" cy="38393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洋           务</a:t>
              </a:r>
              <a:endPara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8" name="图片 17" descr="t012d6f5cb45064108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2137" y="4061328"/>
            <a:ext cx="4519749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矩形 18"/>
          <p:cNvSpPr/>
          <p:nvPr/>
        </p:nvSpPr>
        <p:spPr>
          <a:xfrm>
            <a:off x="8080117" y="6128994"/>
            <a:ext cx="240001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总理各国事务衙门 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2135" y="1701669"/>
            <a:ext cx="176711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1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、时间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318259" y="997147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左大括号 15"/>
          <p:cNvSpPr/>
          <p:nvPr/>
        </p:nvSpPr>
        <p:spPr>
          <a:xfrm rot="16200000">
            <a:off x="5723051" y="1752260"/>
            <a:ext cx="388937" cy="694372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左大括号 16"/>
          <p:cNvSpPr/>
          <p:nvPr/>
        </p:nvSpPr>
        <p:spPr>
          <a:xfrm rot="5400000">
            <a:off x="7430861" y="1820455"/>
            <a:ext cx="333375" cy="355917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左大括号 17"/>
          <p:cNvSpPr/>
          <p:nvPr/>
        </p:nvSpPr>
        <p:spPr>
          <a:xfrm rot="5400000">
            <a:off x="3768498" y="2241143"/>
            <a:ext cx="333375" cy="271780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圆角矩形 18"/>
          <p:cNvSpPr/>
          <p:nvPr/>
        </p:nvSpPr>
        <p:spPr>
          <a:xfrm>
            <a:off x="3223623" y="5620340"/>
            <a:ext cx="5648325" cy="8588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8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洋务运动</a:t>
            </a:r>
            <a:r>
              <a:rPr lang="en-US" altLang="zh-CN" sz="28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sz="28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世纪</a:t>
            </a:r>
            <a:r>
              <a:rPr lang="en-US" altLang="zh-CN" sz="28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60—90</a:t>
            </a:r>
            <a:r>
              <a:rPr lang="zh-CN" altLang="en-US" sz="28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年代中期</a:t>
            </a:r>
            <a:endParaRPr lang="zh-CN" altLang="en-US" sz="2800" b="1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747714" y="4106001"/>
            <a:ext cx="1882775" cy="6746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8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8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年代</a:t>
            </a:r>
            <a:endParaRPr lang="zh-CN" altLang="en-US" sz="2800" b="1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829074" y="2299880"/>
            <a:ext cx="3521075" cy="10795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800" b="1" noProof="1">
                <a:latin typeface="宋体" panose="02010600030101010101" pitchFamily="2" charset="-122"/>
              </a:rPr>
              <a:t>19</a:t>
            </a:r>
            <a:r>
              <a:rPr lang="zh-CN" altLang="en-US" sz="2800" b="1" noProof="1">
                <a:latin typeface="宋体" panose="02010600030101010101" pitchFamily="2" charset="-122"/>
              </a:rPr>
              <a:t>世纪</a:t>
            </a:r>
            <a:r>
              <a:rPr lang="en-US" altLang="zh-CN" sz="2800" b="1" noProof="1">
                <a:latin typeface="宋体" panose="02010600030101010101" pitchFamily="2" charset="-122"/>
              </a:rPr>
              <a:t>70</a:t>
            </a:r>
            <a:r>
              <a:rPr lang="en-US" altLang="zh-CN" sz="2800" b="1" noProof="1">
                <a:latin typeface="宋体" panose="02010600030101010101" pitchFamily="2" charset="-122"/>
                <a:sym typeface="+mn-ea"/>
              </a:rPr>
              <a:t>—</a:t>
            </a:r>
            <a:r>
              <a:rPr lang="en-US" altLang="zh-CN" sz="2800" b="1" noProof="1">
                <a:latin typeface="宋体" panose="02010600030101010101" pitchFamily="2" charset="-122"/>
              </a:rPr>
              <a:t>90</a:t>
            </a:r>
            <a:r>
              <a:rPr lang="zh-CN" altLang="en-US" sz="2800" b="1" noProof="1">
                <a:latin typeface="宋体" panose="02010600030101010101" pitchFamily="2" charset="-122"/>
              </a:rPr>
              <a:t>年代（后期）</a:t>
            </a:r>
            <a:endParaRPr lang="zh-CN" altLang="en-US" sz="2800" b="1" noProof="1">
              <a:latin typeface="宋体" panose="02010600030101010101" pitchFamily="2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403249" y="2288767"/>
            <a:ext cx="3300412" cy="11223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800" b="1" noProof="1">
                <a:latin typeface="宋体" panose="02010600030101010101" pitchFamily="2" charset="-122"/>
              </a:rPr>
              <a:t>19</a:t>
            </a:r>
            <a:r>
              <a:rPr lang="zh-CN" altLang="en-US" sz="2800" b="1" noProof="1">
                <a:latin typeface="宋体" panose="02010600030101010101" pitchFamily="2" charset="-122"/>
              </a:rPr>
              <a:t>世纪</a:t>
            </a:r>
            <a:r>
              <a:rPr lang="en-US" altLang="zh-CN" sz="2800" b="1" noProof="1">
                <a:latin typeface="宋体" panose="02010600030101010101" pitchFamily="2" charset="-122"/>
              </a:rPr>
              <a:t>60—70</a:t>
            </a:r>
            <a:r>
              <a:rPr lang="zh-CN" altLang="en-US" sz="2800" b="1" noProof="1">
                <a:latin typeface="宋体" panose="02010600030101010101" pitchFamily="2" charset="-122"/>
              </a:rPr>
              <a:t>年代（前期）</a:t>
            </a:r>
            <a:endParaRPr lang="zh-CN" altLang="en-US" sz="2800" b="1" noProof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7093" y="2167870"/>
            <a:ext cx="10707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kumimoji="1"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世纪</a:t>
            </a:r>
            <a:r>
              <a:rPr kumimoji="1"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50---60</a:t>
            </a:r>
            <a:r>
              <a:rPr kumimoji="1"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年代初的清朝政府面临怎样的内外局面？</a:t>
            </a:r>
            <a:endParaRPr kumimoji="1"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620864" y="4174656"/>
            <a:ext cx="1143944" cy="102809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764807" y="4174656"/>
            <a:ext cx="1068354" cy="102809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1"/>
            </a:solidFill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8249360" y="4174656"/>
            <a:ext cx="1066673" cy="102809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9316034" y="3697507"/>
            <a:ext cx="1187619" cy="1987564"/>
          </a:xfrm>
          <a:prstGeom prst="rightArrow">
            <a:avLst/>
          </a:prstGeom>
          <a:solidFill>
            <a:srgbClr val="800000"/>
          </a:solidFill>
          <a:ln w="9525">
            <a:solidFill>
              <a:schemeClr val="tx1"/>
            </a:solidFill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3372896" y="5204263"/>
            <a:ext cx="121953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2400">
                <a:latin typeface="宋体" panose="02010600030101010101" pitchFamily="2" charset="-122"/>
              </a:rPr>
              <a:t>18</a:t>
            </a:r>
            <a:r>
              <a:rPr kumimoji="1" lang="en-US" altLang="zh-CN" sz="2400">
                <a:latin typeface="宋体" panose="02010600030101010101" pitchFamily="2" charset="-122"/>
              </a:rPr>
              <a:t>51</a:t>
            </a:r>
            <a:endParaRPr kumimoji="1" lang="en-US" altLang="zh-TW" sz="2400">
              <a:latin typeface="宋体" panose="02010600030101010101" pitchFamily="2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4288389" y="5204263"/>
            <a:ext cx="121953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2400">
                <a:latin typeface="宋体" panose="02010600030101010101" pitchFamily="2" charset="-122"/>
              </a:rPr>
              <a:t>18</a:t>
            </a:r>
            <a:r>
              <a:rPr kumimoji="1" lang="en-US" altLang="zh-CN" sz="2400">
                <a:latin typeface="宋体" panose="02010600030101010101" pitchFamily="2" charset="-122"/>
              </a:rPr>
              <a:t>56</a:t>
            </a:r>
            <a:endParaRPr kumimoji="1" lang="en-US" altLang="zh-TW" sz="2400">
              <a:latin typeface="宋体" panose="02010600030101010101" pitchFamily="2" charset="-122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3831482" y="4174656"/>
            <a:ext cx="1066673" cy="102809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7107096" y="4174656"/>
            <a:ext cx="1143944" cy="1028095"/>
          </a:xfrm>
          <a:prstGeom prst="rect">
            <a:avLst/>
          </a:prstGeom>
          <a:solidFill>
            <a:srgbClr val="800000"/>
          </a:solidFill>
          <a:ln w="9525">
            <a:solidFill>
              <a:schemeClr val="tx1"/>
            </a:solidFill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4898156" y="4174657"/>
            <a:ext cx="1142265" cy="1029607"/>
          </a:xfrm>
          <a:prstGeom prst="rect">
            <a:avLst/>
          </a:prstGeom>
          <a:solidFill>
            <a:srgbClr val="800000"/>
          </a:solidFill>
          <a:ln w="9525">
            <a:solidFill>
              <a:schemeClr val="tx1"/>
            </a:solidFill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6040421" y="4174656"/>
            <a:ext cx="1066675" cy="102809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5357356" y="5249642"/>
            <a:ext cx="909223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TW" sz="2400"/>
              <a:t>1</a:t>
            </a:r>
            <a:r>
              <a:rPr kumimoji="1" lang="en-US" altLang="zh-CN" sz="2400"/>
              <a:t>860</a:t>
            </a:r>
            <a:endParaRPr kumimoji="1" lang="en-US" altLang="zh-TW" sz="2400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6652483" y="5249642"/>
            <a:ext cx="909223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/>
              <a:t>1864</a:t>
            </a:r>
            <a:endParaRPr kumimoji="1" lang="en-US" altLang="zh-TW" sz="2400"/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3927184" y="6025252"/>
            <a:ext cx="3250439" cy="523220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>
                <a:solidFill>
                  <a:srgbClr val="111111"/>
                </a:solidFill>
                <a:latin typeface="微软雅黑" panose="020B0503020204020204" charset="-122"/>
                <a:ea typeface="微软雅黑" panose="020B0503020204020204" charset="-122"/>
              </a:rPr>
              <a:t>太平天国运动</a:t>
            </a:r>
            <a:endParaRPr kumimoji="1" lang="zh-CN" altLang="en-US" sz="2800" b="1">
              <a:solidFill>
                <a:srgbClr val="11111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AutoShape 23"/>
          <p:cNvSpPr/>
          <p:nvPr/>
        </p:nvSpPr>
        <p:spPr bwMode="auto">
          <a:xfrm rot="16200000" flipV="1">
            <a:off x="5264565" y="4187785"/>
            <a:ext cx="424493" cy="3250439"/>
          </a:xfrm>
          <a:prstGeom prst="leftBrace">
            <a:avLst>
              <a:gd name="adj1" fmla="val 37990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3696789" y="3371841"/>
            <a:ext cx="332965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微软雅黑" panose="020B0503020204020204" charset="-122"/>
                <a:ea typeface="微软雅黑" panose="020B0503020204020204" charset="-122"/>
              </a:rPr>
              <a:t>第二次鸦片战争</a:t>
            </a:r>
            <a:endParaRPr kumimoji="1"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Picture 3" descr="首页插图 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55581" y="5276854"/>
            <a:ext cx="2192156" cy="1411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5" descr="鸦片战争后在广州的英国军队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479989" y="2756263"/>
            <a:ext cx="2267748" cy="1326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479989" y="5889179"/>
            <a:ext cx="1828800" cy="615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6985" tIns="53492" rIns="106985" bIns="53492">
            <a:spAutoFit/>
          </a:bodyPr>
          <a:lstStyle/>
          <a:p>
            <a:pPr eaLnBrk="0" hangingPunct="0"/>
            <a:r>
              <a:rPr lang="zh-CN" altLang="en-US" sz="33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内忧</a:t>
            </a:r>
            <a:endParaRPr lang="zh-CN" altLang="en-US" sz="33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555581" y="2709985"/>
            <a:ext cx="1828800" cy="615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6985" tIns="53492" rIns="106985" bIns="53492">
            <a:spAutoFit/>
          </a:bodyPr>
          <a:lstStyle/>
          <a:p>
            <a:pPr eaLnBrk="0" hangingPunct="0"/>
            <a:r>
              <a:rPr lang="zh-CN" altLang="en-US" sz="3300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外患</a:t>
            </a:r>
            <a:endParaRPr lang="zh-CN" altLang="en-US" sz="3300" b="1"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9072" y="1597166"/>
            <a:ext cx="175404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2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、背景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Box 1"/>
          <p:cNvSpPr txBox="1">
            <a:spLocks noChangeArrowheads="1"/>
          </p:cNvSpPr>
          <p:nvPr/>
        </p:nvSpPr>
        <p:spPr bwMode="auto">
          <a:xfrm>
            <a:off x="318259" y="997147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  <p:bldP spid="25" grpId="0"/>
      <p:bldP spid="26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"/>
          <p:cNvSpPr/>
          <p:nvPr/>
        </p:nvSpPr>
        <p:spPr>
          <a:xfrm>
            <a:off x="209006" y="5029074"/>
            <a:ext cx="1584265" cy="1580732"/>
          </a:xfrm>
          <a:custGeom>
            <a:avLst/>
            <a:gdLst>
              <a:gd name="connsiteX0" fmla="*/ 47625 w 1370758"/>
              <a:gd name="connsiteY0" fmla="*/ 0 h 836719"/>
              <a:gd name="connsiteX1" fmla="*/ 1370758 w 1370758"/>
              <a:gd name="connsiteY1" fmla="*/ 0 h 836719"/>
              <a:gd name="connsiteX2" fmla="*/ 875458 w 1370758"/>
              <a:gd name="connsiteY2" fmla="*/ 836719 h 836719"/>
              <a:gd name="connsiteX3" fmla="*/ 0 w 1370758"/>
              <a:gd name="connsiteY3" fmla="*/ 827194 h 836719"/>
              <a:gd name="connsiteX4" fmla="*/ 47625 w 1370758"/>
              <a:gd name="connsiteY4" fmla="*/ 0 h 83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758" h="836719">
                <a:moveTo>
                  <a:pt x="47625" y="0"/>
                </a:moveTo>
                <a:lnTo>
                  <a:pt x="1370758" y="0"/>
                </a:lnTo>
                <a:lnTo>
                  <a:pt x="875458" y="836719"/>
                </a:lnTo>
                <a:lnTo>
                  <a:pt x="0" y="827194"/>
                </a:lnTo>
                <a:lnTo>
                  <a:pt x="47625" y="0"/>
                </a:lnTo>
                <a:close/>
              </a:path>
            </a:pathLst>
          </a:custGeom>
          <a:solidFill>
            <a:srgbClr val="163A5A"/>
          </a:solidFill>
          <a:ln>
            <a:noFill/>
          </a:ln>
          <a:effectLst>
            <a:outerShdw blurRad="63500" dist="63500" sx="102000" sy="102000" algn="ctr" rotWithShape="0">
              <a:prstClr val="black">
                <a:alpha val="67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pic>
        <p:nvPicPr>
          <p:cNvPr id="16" name="Picture 10" descr="7341ac87gw1ewcmgdygq3j208c07xjry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5EFE3"/>
              </a:clrFrom>
              <a:clrTo>
                <a:srgbClr val="F5EFE3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5942" y="5538236"/>
            <a:ext cx="1060531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5" name="Text Box 11"/>
          <p:cNvSpPr txBox="1">
            <a:spLocks noChangeArrowheads="1"/>
          </p:cNvSpPr>
          <p:nvPr/>
        </p:nvSpPr>
        <p:spPr bwMode="auto">
          <a:xfrm rot="817598">
            <a:off x="971693" y="5067354"/>
            <a:ext cx="642941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曾国藩</a:t>
            </a:r>
            <a:endParaRPr lang="zh-CN" altLang="en-US" sz="2000" b="1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80606" y="5473005"/>
            <a:ext cx="106113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学习重点：科学技术、创办军事工业和民用工业（</a:t>
            </a:r>
            <a:r>
              <a:rPr lang="zh-CN" altLang="en-US" sz="2400" b="1">
                <a:solidFill>
                  <a:srgbClr val="A20000"/>
                </a:solidFill>
                <a:latin typeface="微软雅黑" panose="020B0503020204020204" charset="-122"/>
                <a:ea typeface="微软雅黑" panose="020B0503020204020204" charset="-122"/>
              </a:rPr>
              <a:t>器物方面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目的：主张利用西方先进技术，强兵富国 ，最终是</a:t>
            </a:r>
            <a:r>
              <a:rPr lang="zh-CN" altLang="en-US" sz="2400" b="1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维护清王朝的统治。</a:t>
            </a:r>
            <a:endParaRPr lang="zh-CN" altLang="en-US" sz="2400" b="1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64294" y="4803020"/>
            <a:ext cx="3857652" cy="40011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镇压太平天国和北方的捻军起义</a:t>
            </a:r>
            <a:endParaRPr lang="zh-CN" altLang="en-US" sz="2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50139" y="4812512"/>
            <a:ext cx="371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latin typeface="华文新魏" pitchFamily="2" charset="-122"/>
                <a:ea typeface="华文新魏" pitchFamily="2" charset="-122"/>
              </a:rPr>
              <a:t>加强国防建设以抵抗外国侵略</a:t>
            </a:r>
            <a:endParaRPr lang="zh-CN" altLang="en-US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357448" y="1049398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8262" y="1819233"/>
            <a:ext cx="347834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3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、学习重点及目的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80683" y="2520950"/>
            <a:ext cx="11354117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材料一 中国但有开花大炮、轮船两样，西人即可敛手。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材料二 中国文武制度，事事远出西人之上独火器万不能及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中国欲自强，则莫如学习外国利器。欲学习外国利器，，则莫如觅制器之器。师其法而不必尽用其人。材料三 今日和议既成，中外贸易有无交通，购买外洋器物，尤属名正言顺。购成之后，访募覃思之士，智巧之匠，始而演习，继而试造，不过一二年，火轮船必为中外官民通行之物，可以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剿发捻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，可以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勤远略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389120" y="-17780"/>
            <a:ext cx="7803515" cy="6711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715">
                <a:solidFill>
                  <a:schemeClr val="tx1"/>
                </a:solidFill>
                <a:effectLst/>
              </a:rPr>
              <a:t> </a:t>
            </a:r>
            <a:endParaRPr lang="zh-CN" altLang="en-US" sz="1715">
              <a:solidFill>
                <a:schemeClr val="tx1"/>
              </a:solidFill>
              <a:effectLst/>
            </a:endParaRPr>
          </a:p>
        </p:txBody>
      </p:sp>
      <p:sp>
        <p:nvSpPr>
          <p:cNvPr id="49" name="文本框 5"/>
          <p:cNvSpPr txBox="1"/>
          <p:nvPr/>
        </p:nvSpPr>
        <p:spPr>
          <a:xfrm>
            <a:off x="4551045" y="118110"/>
            <a:ext cx="225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部编版八年级上册</a:t>
            </a:r>
            <a:endParaRPr lang="zh-CN" altLang="en-US" sz="2000" b="1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7158627" y="156754"/>
            <a:ext cx="374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课  洋务运动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50" name="图片 49" descr="t018d16e110143ea1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4389120" y="653415"/>
            <a:ext cx="7803515" cy="97155"/>
          </a:xfrm>
          <a:prstGeom prst="rect">
            <a:avLst/>
          </a:prstGeom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971389" y="3901258"/>
            <a:ext cx="1830329" cy="4619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06985" tIns="53492" rIns="106985" bIns="53492">
            <a:spAutoFit/>
          </a:bodyPr>
          <a:lstStyle/>
          <a:p>
            <a:pPr algn="ctr"/>
            <a:r>
              <a:rPr kumimoji="1" lang="zh-CN" altLang="en-US" sz="2300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曾国藩</a:t>
            </a:r>
            <a:endParaRPr kumimoji="1" lang="zh-CN" altLang="en-US" sz="2300" b="1"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828514" y="6324590"/>
            <a:ext cx="1996360" cy="4619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06985" tIns="53492" rIns="106985" bIns="53492">
            <a:spAutoFit/>
          </a:bodyPr>
          <a:lstStyle/>
          <a:p>
            <a:pPr algn="ctr"/>
            <a:r>
              <a:rPr kumimoji="1" lang="zh-CN" altLang="en-US" sz="2300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左宗棠</a:t>
            </a:r>
            <a:endParaRPr kumimoji="1" lang="zh-CN" altLang="en-US" sz="2300" b="1"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8757339" y="3901258"/>
            <a:ext cx="1714512" cy="4619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pPr algn="ctr"/>
            <a:r>
              <a:rPr kumimoji="1" lang="en-US" altLang="zh-CN" sz="2300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</a:t>
            </a:r>
            <a:r>
              <a:rPr kumimoji="1" lang="zh-CN" altLang="en-US" sz="2300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李鸿章</a:t>
            </a:r>
            <a:endParaRPr kumimoji="1" lang="zh-CN" altLang="en-US" sz="2300" b="1"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4" name="Picture 7" descr="未标题-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971391" y="4403916"/>
            <a:ext cx="1714511" cy="1957240"/>
          </a:xfrm>
          <a:prstGeom prst="rect">
            <a:avLst/>
          </a:prstGeom>
          <a:noFill/>
          <a:ln w="76200" cmpd="tri">
            <a:solidFill>
              <a:srgbClr val="808000"/>
            </a:solidFill>
            <a:miter lim="800000"/>
            <a:headEnd/>
            <a:tailEnd/>
          </a:ln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8757340" y="6396028"/>
            <a:ext cx="1906344" cy="4619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06985" tIns="53492" rIns="106985" bIns="53492">
            <a:spAutoFit/>
          </a:bodyPr>
          <a:lstStyle/>
          <a:p>
            <a:pPr algn="ctr"/>
            <a:r>
              <a:rPr kumimoji="1" lang="zh-CN" altLang="en-US" sz="2300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张之洞</a:t>
            </a:r>
            <a:endParaRPr kumimoji="1" lang="zh-CN" altLang="en-US" sz="2300" b="1"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6" name="Picture 12" descr="曾国藩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971389" y="1972432"/>
            <a:ext cx="1714512" cy="1909934"/>
          </a:xfrm>
          <a:prstGeom prst="rect">
            <a:avLst/>
          </a:prstGeom>
          <a:noFill/>
          <a:ln w="76200" cmpd="tri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7" name="Picture 13" descr="李鸿章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828778" y="1972433"/>
            <a:ext cx="1750342" cy="1928825"/>
          </a:xfrm>
          <a:prstGeom prst="rect">
            <a:avLst/>
          </a:prstGeom>
          <a:noFill/>
          <a:ln w="76200" cmpd="tri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8" name="Picture 14" descr="张之洞"/>
          <p:cNvPicPr>
            <a:picLocks noChangeAspect="1" noChangeArrowheads="1"/>
          </p:cNvPicPr>
          <p:nvPr/>
        </p:nvPicPr>
        <p:blipFill>
          <a:blip r:embed="rId5"/>
          <a:srcRect l="33522" r="17331" b="56009"/>
          <a:stretch>
            <a:fillRect/>
          </a:stretch>
        </p:blipFill>
        <p:spPr bwMode="auto">
          <a:xfrm>
            <a:off x="8757340" y="4401325"/>
            <a:ext cx="1928826" cy="1998403"/>
          </a:xfrm>
          <a:prstGeom prst="rect">
            <a:avLst/>
          </a:prstGeom>
          <a:noFill/>
          <a:ln w="76200" cmpd="tri">
            <a:solidFill>
              <a:srgbClr val="808000"/>
            </a:solidFill>
            <a:miter lim="800000"/>
            <a:headEnd/>
            <a:tailEnd/>
          </a:ln>
        </p:spPr>
      </p:pic>
      <p:grpSp>
        <p:nvGrpSpPr>
          <p:cNvPr id="19" name="组合 42"/>
          <p:cNvGrpSpPr/>
          <p:nvPr/>
        </p:nvGrpSpPr>
        <p:grpSpPr>
          <a:xfrm>
            <a:off x="3475004" y="1754283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" name="圆角矩形 19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solidFill>
                    <a:schemeClr val="tx1"/>
                  </a:solidFill>
                  <a:ea typeface="微软雅黑" panose="020B0503020204020204" charset="-122"/>
                </a:rPr>
                <a:t>中    央</a:t>
              </a:r>
              <a:endParaRPr lang="zh-CN" altLang="en-US" b="1">
                <a:solidFill>
                  <a:schemeClr val="tx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2" name="组合 42"/>
          <p:cNvGrpSpPr/>
          <p:nvPr/>
        </p:nvGrpSpPr>
        <p:grpSpPr>
          <a:xfrm>
            <a:off x="7881713" y="1209089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solidFill>
                    <a:schemeClr val="tx1"/>
                  </a:solidFill>
                  <a:ea typeface="微软雅黑" panose="020B0503020204020204" charset="-122"/>
                </a:rPr>
                <a:t>地    方</a:t>
              </a:r>
              <a:endParaRPr lang="zh-CN" altLang="en-US" b="1">
                <a:solidFill>
                  <a:schemeClr val="tx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2368807" y="4779989"/>
            <a:ext cx="2904523" cy="66202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106985" tIns="53492" rIns="106985" bIns="53492">
            <a:spAutoFit/>
          </a:bodyPr>
          <a:lstStyle/>
          <a:p>
            <a:pPr algn="ctr"/>
            <a:r>
              <a:rPr lang="zh-CN" altLang="en-US" sz="330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恭亲王</a:t>
            </a:r>
            <a:r>
              <a:rPr lang="zh-CN" altLang="en-US" sz="33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奕</a:t>
            </a:r>
            <a:r>
              <a:rPr lang="zh-CN" alt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超粗圆" pitchFamily="2" charset="-122"/>
              </a:rPr>
              <a:t></a:t>
            </a:r>
            <a:endParaRPr lang="zh-CN" altLang="en-US" sz="330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6" name="Picture 10" descr="未标题-1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259874" y="2474787"/>
            <a:ext cx="3122023" cy="2209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Rectangle 35"/>
          <p:cNvSpPr>
            <a:spLocks noChangeArrowheads="1"/>
          </p:cNvSpPr>
          <p:nvPr/>
        </p:nvSpPr>
        <p:spPr bwMode="auto">
          <a:xfrm>
            <a:off x="940525" y="5433235"/>
            <a:ext cx="5434149" cy="1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algn="ctr">
            <a:noFill/>
            <a:miter lim="800000"/>
          </a:ln>
          <a:effectLst/>
        </p:spPr>
        <p:txBody>
          <a:bodyPr wrap="square" lIns="106985" tIns="53492" rIns="106985" bIns="53492" anchor="ctr">
            <a:spAutoFit/>
          </a:bodyPr>
          <a:lstStyle/>
          <a:p>
            <a:r>
              <a:rPr kumimoji="1" lang="en-US" altLang="zh-CN" sz="2400">
                <a:solidFill>
                  <a:srgbClr val="3333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kumimoji="1" lang="zh-CN" altLang="en-US" sz="2400">
                <a:solidFill>
                  <a:srgbClr val="333300"/>
                </a:solidFill>
                <a:latin typeface="微软雅黑" panose="020B0503020204020204" charset="-122"/>
                <a:ea typeface="微软雅黑" panose="020B0503020204020204" charset="-122"/>
              </a:rPr>
              <a:t>道光帝第六子。</a:t>
            </a:r>
            <a:r>
              <a:rPr kumimoji="1" lang="en-US" altLang="zh-CN" sz="2400">
                <a:solidFill>
                  <a:srgbClr val="333300"/>
                </a:solidFill>
                <a:latin typeface="微软雅黑" panose="020B0503020204020204" charset="-122"/>
                <a:ea typeface="微软雅黑" panose="020B0503020204020204" charset="-122"/>
              </a:rPr>
              <a:t>1861</a:t>
            </a:r>
            <a:r>
              <a:rPr kumimoji="1" lang="zh-CN" altLang="en-US" sz="2400">
                <a:solidFill>
                  <a:srgbClr val="333300"/>
                </a:solidFill>
                <a:latin typeface="微软雅黑" panose="020B0503020204020204" charset="-122"/>
                <a:ea typeface="微软雅黑" panose="020B0503020204020204" charset="-122"/>
              </a:rPr>
              <a:t>年，奕</a:t>
            </a: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</a:t>
            </a:r>
            <a:r>
              <a:rPr kumimoji="1" lang="zh-CN" altLang="en-US" sz="2400">
                <a:solidFill>
                  <a:srgbClr val="333300"/>
                </a:solidFill>
                <a:latin typeface="微软雅黑" panose="020B0503020204020204" charset="-122"/>
                <a:ea typeface="微软雅黑" panose="020B0503020204020204" charset="-122"/>
              </a:rPr>
              <a:t>慈禧勾结，发动政变。之后，奕</a:t>
            </a:r>
            <a:r>
              <a:rPr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</a:t>
            </a:r>
            <a:r>
              <a:rPr kumimoji="1" lang="zh-CN" altLang="en-US" sz="2400">
                <a:solidFill>
                  <a:srgbClr val="333300"/>
                </a:solidFill>
                <a:latin typeface="微软雅黑" panose="020B0503020204020204" charset="-122"/>
                <a:ea typeface="微软雅黑" panose="020B0503020204020204" charset="-122"/>
              </a:rPr>
              <a:t>为议政王，总揽清政府内政外交。</a:t>
            </a:r>
            <a:endParaRPr kumimoji="1" lang="zh-CN" altLang="en-US" sz="2400">
              <a:solidFill>
                <a:srgbClr val="33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370511" y="971020"/>
            <a:ext cx="384879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一、洋务运动的兴起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5199" y="1688604"/>
            <a:ext cx="285132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4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、代表人物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25" grpId="0"/>
      <p:bldP spid="27" grpId="0"/>
      <p:bldP spid="29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 w="9525">
          <a:noFill/>
        </a:ln>
      </a:spPr>
      <a:bodyPr wrap="square">
        <a:spAutoFit/>
      </a:bodyPr>
      <a:lstStyle>
        <a:defPPr indent="266700" algn="just" eaLnBrk="1" hangingPunct="1">
          <a:defRPr lang="zh-CN" altLang="en-US" sz="2800" b="1" dirty="0">
            <a:solidFill>
              <a:srgbClr val="FF0000"/>
            </a:solidFill>
            <a:latin typeface="黑体" panose="02010609060101010101" charset="-122"/>
            <a:ea typeface="黑体" panose="02010609060101010101" charset="-122"/>
            <a:sym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5830</Words>
  <Application>WPS 演示</Application>
  <PresentationFormat/>
  <Paragraphs>748</Paragraphs>
  <Slides>29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Arial</vt:lpstr>
      <vt:lpstr>宋体</vt:lpstr>
      <vt:lpstr>Wingdings</vt:lpstr>
      <vt:lpstr>黑体</vt:lpstr>
      <vt:lpstr>隶书</vt:lpstr>
      <vt:lpstr>微软雅黑</vt:lpstr>
      <vt:lpstr>华文隶书</vt:lpstr>
      <vt:lpstr>Arial</vt:lpstr>
      <vt:lpstr>华文新魏</vt:lpstr>
      <vt:lpstr>迷你简超粗圆</vt:lpstr>
      <vt:lpstr>等线</vt:lpstr>
      <vt:lpstr>Arial Unicode MS</vt:lpstr>
      <vt:lpstr>等线 Light</vt:lpstr>
      <vt:lpstr>Calibri</vt:lpstr>
      <vt:lpstr>Times New Roman</vt:lpstr>
      <vt:lpstr>华文行楷</vt:lpstr>
      <vt:lpstr>文鼎中楷简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天行</cp:lastModifiedBy>
  <cp:revision>2</cp:revision>
  <cp:lastPrinted>2021-07-21T15:49:00Z</cp:lastPrinted>
  <dcterms:created xsi:type="dcterms:W3CDTF">2021-07-21T15:49:00Z</dcterms:created>
  <dcterms:modified xsi:type="dcterms:W3CDTF">2021-09-02T02:55:37Z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D28519AF40D9426C8E3D825CE30E1096</vt:lpwstr>
  </property>
  <property fmtid="{D5CDD505-2E9C-101B-9397-08002B2CF9AE}" pid="7" name="KSOProductBuildVer">
    <vt:lpwstr>2052-11.1.0.10700</vt:lpwstr>
  </property>
</Properties>
</file>