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63" autoAdjust="0"/>
    <p:restoredTop sz="90929"/>
  </p:normalViewPr>
  <p:slideViewPr>
    <p:cSldViewPr>
      <p:cViewPr varScale="1">
        <p:scale>
          <a:sx n="149" d="100"/>
          <a:sy n="149" d="100"/>
        </p:scale>
        <p:origin x="-245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573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73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573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A9E6711-3D0A-49CC-97BC-E8567CCA37D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429C24-9E13-4266-B2D4-597200CD57EE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5837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761F4C-A5BA-4737-A404-D62D9E1AB415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6041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BE28A3-3F1C-4C90-9E84-B1E285524266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624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9394E8-D9BD-4A81-9CED-BE660BDC529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A4A7B3-CFCB-4FB2-80C7-B9E0981E567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460328-8BA8-4380-BA93-68D93DFCB5E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B0189FE-2495-47B6-9B0E-55E035A8A7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C1C160-0BDE-42FC-91F5-7A5E4AF3635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01FB5A-B053-4038-93D6-8D1E5128171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E39AB9-0DDA-4D04-B335-F38A8A897A4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A34CA6-DB69-4C74-B885-69A8F794FD5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600B8-C10D-44A5-B60F-941781F6162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D7EAB7-22A1-4453-840E-B65B307045A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76CD96-AB8D-42C8-9CF4-3240A048781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186BF3-DF60-4C28-AD5E-D79B1434520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33D4517-3DBC-46EA-B53E-86DA7018D92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&#36731;&#26494;&#38899;&#20048;.mid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1042988" y="549275"/>
            <a:ext cx="51847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>
                <a:solidFill>
                  <a:srgbClr val="F81F08"/>
                </a:solidFill>
                <a:latin typeface="Arial" charset="0"/>
                <a:ea typeface="华文隶书" pitchFamily="2" charset="-122"/>
              </a:rPr>
              <a:t>动手做一做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827088" y="1268413"/>
            <a:ext cx="7300912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2800" b="1">
                <a:solidFill>
                  <a:schemeClr val="hlink"/>
                </a:solidFill>
                <a:latin typeface="Arial" charset="0"/>
              </a:rPr>
              <a:t>       </a:t>
            </a:r>
            <a:r>
              <a:rPr kumimoji="0" lang="zh-CN" altLang="en-US" sz="2800" b="1">
                <a:solidFill>
                  <a:schemeClr val="hlink"/>
                </a:solidFill>
                <a:latin typeface="Arial" charset="0"/>
              </a:rPr>
              <a:t>观察下面的图形，动手折一折，把它们剪出来并与同学交流你的剪法。</a:t>
            </a:r>
          </a:p>
          <a:p>
            <a:pPr>
              <a:spcBef>
                <a:spcPct val="50000"/>
              </a:spcBef>
            </a:pPr>
            <a:endParaRPr kumimoji="0" lang="en-US" altLang="zh-CN" sz="2800" b="1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45061" name="AutoShape 5"/>
          <p:cNvSpPr>
            <a:spLocks noChangeArrowheads="1"/>
          </p:cNvSpPr>
          <p:nvPr/>
        </p:nvSpPr>
        <p:spPr bwMode="auto">
          <a:xfrm>
            <a:off x="1385888" y="2997200"/>
            <a:ext cx="2303462" cy="2303463"/>
          </a:xfrm>
          <a:prstGeom prst="upArrow">
            <a:avLst>
              <a:gd name="adj1" fmla="val 59731"/>
              <a:gd name="adj2" fmla="val 3811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45062" name="AutoShape 6"/>
          <p:cNvSpPr>
            <a:spLocks noChangeArrowheads="1"/>
          </p:cNvSpPr>
          <p:nvPr/>
        </p:nvSpPr>
        <p:spPr bwMode="auto">
          <a:xfrm rot="2692667">
            <a:off x="4302125" y="2484438"/>
            <a:ext cx="3276600" cy="3240087"/>
          </a:xfrm>
          <a:custGeom>
            <a:avLst/>
            <a:gdLst>
              <a:gd name="G0" fmla="+- 6535 0 0"/>
              <a:gd name="G1" fmla="+- 6697 0 0"/>
              <a:gd name="G2" fmla="+- 4320 0 0"/>
              <a:gd name="G3" fmla="+- 21600 0 6535"/>
              <a:gd name="G4" fmla="+- 21600 0 6697"/>
              <a:gd name="G5" fmla="+- 21600 0 4320"/>
              <a:gd name="G6" fmla="+- 6535 0 10800"/>
              <a:gd name="G7" fmla="+- 6697 0 10800"/>
              <a:gd name="G8" fmla="*/ G7 4320 G6"/>
              <a:gd name="G9" fmla="+- 21600 0 G8"/>
              <a:gd name="T0" fmla="*/ G8 w 21600"/>
              <a:gd name="T1" fmla="*/ G1 h 21600"/>
              <a:gd name="T2" fmla="*/ G9 w 21600"/>
              <a:gd name="T3" fmla="*/ G4 h 2160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T0" t="T1" r="T2" b="T3"/>
            <a:pathLst>
              <a:path w="21600" h="21600">
                <a:moveTo>
                  <a:pt x="10800" y="0"/>
                </a:moveTo>
                <a:lnTo>
                  <a:pt x="6535" y="4320"/>
                </a:lnTo>
                <a:lnTo>
                  <a:pt x="6697" y="4320"/>
                </a:lnTo>
                <a:lnTo>
                  <a:pt x="6697" y="6697"/>
                </a:lnTo>
                <a:lnTo>
                  <a:pt x="4320" y="6697"/>
                </a:lnTo>
                <a:lnTo>
                  <a:pt x="4320" y="6535"/>
                </a:lnTo>
                <a:lnTo>
                  <a:pt x="0" y="10800"/>
                </a:lnTo>
                <a:lnTo>
                  <a:pt x="4320" y="15065"/>
                </a:lnTo>
                <a:lnTo>
                  <a:pt x="4320" y="14903"/>
                </a:lnTo>
                <a:lnTo>
                  <a:pt x="6697" y="14903"/>
                </a:lnTo>
                <a:lnTo>
                  <a:pt x="6697" y="17280"/>
                </a:lnTo>
                <a:lnTo>
                  <a:pt x="6535" y="17280"/>
                </a:lnTo>
                <a:lnTo>
                  <a:pt x="10800" y="21600"/>
                </a:lnTo>
                <a:lnTo>
                  <a:pt x="15065" y="17280"/>
                </a:lnTo>
                <a:lnTo>
                  <a:pt x="14903" y="17280"/>
                </a:lnTo>
                <a:lnTo>
                  <a:pt x="14903" y="14903"/>
                </a:lnTo>
                <a:lnTo>
                  <a:pt x="17280" y="14903"/>
                </a:lnTo>
                <a:lnTo>
                  <a:pt x="17280" y="15065"/>
                </a:lnTo>
                <a:lnTo>
                  <a:pt x="21600" y="10800"/>
                </a:lnTo>
                <a:lnTo>
                  <a:pt x="17280" y="6535"/>
                </a:lnTo>
                <a:lnTo>
                  <a:pt x="17280" y="6697"/>
                </a:lnTo>
                <a:lnTo>
                  <a:pt x="14903" y="6697"/>
                </a:lnTo>
                <a:lnTo>
                  <a:pt x="14903" y="4320"/>
                </a:lnTo>
                <a:lnTo>
                  <a:pt x="15065" y="4320"/>
                </a:lnTo>
                <a:close/>
              </a:path>
            </a:pathLst>
          </a:cu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>
                <a:solidFill>
                  <a:srgbClr val="F81F08"/>
                </a:solidFill>
              </a:rPr>
              <a:t>请你举出生活中的轴对称和轴对称图形</a:t>
            </a: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755650" y="3429000"/>
            <a:ext cx="7345363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>
                <a:solidFill>
                  <a:srgbClr val="0000FF"/>
                </a:solidFill>
                <a:latin typeface="Arial" charset="0"/>
              </a:rPr>
              <a:t>轴对称图形：</a:t>
            </a:r>
          </a:p>
          <a:p>
            <a:pPr>
              <a:spcBef>
                <a:spcPct val="50000"/>
              </a:spcBef>
            </a:pPr>
            <a:r>
              <a:rPr kumimoji="0" lang="zh-CN" altLang="en-US" sz="2800">
                <a:solidFill>
                  <a:srgbClr val="0000FF"/>
                </a:solidFill>
                <a:latin typeface="Arial" charset="0"/>
              </a:rPr>
              <a:t>圆、正方形、长方形、菱形、等腰三角形、等边三角形、等腰梯形、线段、角</a:t>
            </a:r>
            <a:r>
              <a:rPr kumimoji="0" lang="en-US" altLang="zh-CN" sz="2800">
                <a:solidFill>
                  <a:srgbClr val="0000FF"/>
                </a:solidFill>
                <a:latin typeface="Arial" charset="0"/>
              </a:rPr>
              <a:t>……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827088" y="5373688"/>
            <a:ext cx="61928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>
                <a:solidFill>
                  <a:srgbClr val="F81F08"/>
                </a:solidFill>
                <a:latin typeface="Arial" charset="0"/>
              </a:rPr>
              <a:t>注意：平行四边形不是轴对称图形</a:t>
            </a: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755650" y="1628775"/>
            <a:ext cx="7058025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1"/>
            <a:r>
              <a:rPr kumimoji="0" lang="zh-CN" altLang="en-US" sz="2800">
                <a:solidFill>
                  <a:srgbClr val="0000FF"/>
                </a:solidFill>
                <a:latin typeface="Arial" charset="0"/>
              </a:rPr>
              <a:t>轴对称：</a:t>
            </a:r>
          </a:p>
          <a:p>
            <a:r>
              <a:rPr kumimoji="0" lang="zh-CN" altLang="en-US" sz="2800">
                <a:solidFill>
                  <a:srgbClr val="0000FF"/>
                </a:solidFill>
                <a:latin typeface="Arial" charset="0"/>
              </a:rPr>
              <a:t>两扇大门、一双鞋、两只手、人脸、物体和镜中的像</a:t>
            </a:r>
            <a:r>
              <a:rPr kumimoji="0" lang="en-US" altLang="zh-CN" sz="2800">
                <a:solidFill>
                  <a:srgbClr val="0000FF"/>
                </a:solidFill>
                <a:latin typeface="Arial" charset="0"/>
              </a:rPr>
              <a:t>……</a:t>
            </a:r>
          </a:p>
          <a:p>
            <a:pPr>
              <a:spcBef>
                <a:spcPct val="50000"/>
              </a:spcBef>
            </a:pPr>
            <a:endParaRPr kumimoji="0" lang="en-US" altLang="zh-CN" sz="2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autoUpdateAnimBg="0"/>
      <p:bldP spid="54276" grpId="0" autoUpdateAnimBg="0"/>
      <p:bldP spid="5427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81F08"/>
                </a:solidFill>
              </a:rPr>
              <a:t>小试牛刀</a:t>
            </a:r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971550" y="1844675"/>
            <a:ext cx="763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0" lang="zh-CN" altLang="zh-CN" sz="1800">
              <a:latin typeface="Arial" charset="0"/>
            </a:endParaRPr>
          </a:p>
        </p:txBody>
      </p:sp>
      <p:grpSp>
        <p:nvGrpSpPr>
          <p:cNvPr id="55300" name="Group 4"/>
          <p:cNvGrpSpPr>
            <a:grpSpLocks/>
          </p:cNvGrpSpPr>
          <p:nvPr/>
        </p:nvGrpSpPr>
        <p:grpSpPr bwMode="auto">
          <a:xfrm>
            <a:off x="684213" y="3789363"/>
            <a:ext cx="1728787" cy="1800225"/>
            <a:chOff x="249" y="1207"/>
            <a:chExt cx="1089" cy="1134"/>
          </a:xfrm>
        </p:grpSpPr>
        <p:sp>
          <p:nvSpPr>
            <p:cNvPr id="55301" name="AutoShape 5"/>
            <p:cNvSpPr>
              <a:spLocks noChangeArrowheads="1"/>
            </p:cNvSpPr>
            <p:nvPr/>
          </p:nvSpPr>
          <p:spPr bwMode="auto">
            <a:xfrm>
              <a:off x="249" y="1207"/>
              <a:ext cx="1089" cy="1134"/>
            </a:xfrm>
            <a:prstGeom prst="pentag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302" name="Line 6"/>
            <p:cNvSpPr>
              <a:spLocks noChangeShapeType="1"/>
            </p:cNvSpPr>
            <p:nvPr/>
          </p:nvSpPr>
          <p:spPr bwMode="auto">
            <a:xfrm flipH="1">
              <a:off x="476" y="1207"/>
              <a:ext cx="317" cy="11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3" name="Line 7"/>
            <p:cNvSpPr>
              <a:spLocks noChangeShapeType="1"/>
            </p:cNvSpPr>
            <p:nvPr/>
          </p:nvSpPr>
          <p:spPr bwMode="auto">
            <a:xfrm>
              <a:off x="793" y="1207"/>
              <a:ext cx="318" cy="11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5304" name="Text Box 8"/>
          <p:cNvSpPr txBox="1">
            <a:spLocks noChangeArrowheads="1"/>
          </p:cNvSpPr>
          <p:nvPr/>
        </p:nvSpPr>
        <p:spPr bwMode="auto">
          <a:xfrm>
            <a:off x="684213" y="1628775"/>
            <a:ext cx="79930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>
                <a:solidFill>
                  <a:srgbClr val="0000FF"/>
                </a:solidFill>
                <a:latin typeface="Arial" charset="0"/>
              </a:rPr>
              <a:t>指出下列图形的对称轴：（注意有的图形可能不止一条）</a:t>
            </a:r>
          </a:p>
        </p:txBody>
      </p:sp>
      <p:sp>
        <p:nvSpPr>
          <p:cNvPr id="55305" name="AutoShape 9"/>
          <p:cNvSpPr>
            <a:spLocks noChangeArrowheads="1"/>
          </p:cNvSpPr>
          <p:nvPr/>
        </p:nvSpPr>
        <p:spPr bwMode="auto">
          <a:xfrm>
            <a:off x="3132138" y="3284538"/>
            <a:ext cx="2305050" cy="2305050"/>
          </a:xfrm>
          <a:custGeom>
            <a:avLst/>
            <a:gdLst>
              <a:gd name="G0" fmla="+- 8640 0 0"/>
              <a:gd name="G1" fmla="+- 10800 0 0"/>
              <a:gd name="G2" fmla="+- 14400 0 0"/>
              <a:gd name="G3" fmla="+- 21600 0 8640"/>
              <a:gd name="G4" fmla="+- 21600 0 10800"/>
              <a:gd name="G5" fmla="*/ G0 21600 G3"/>
              <a:gd name="G6" fmla="*/ G1 21600 G3"/>
              <a:gd name="G7" fmla="*/ G2 G3 21600"/>
              <a:gd name="G8" fmla="*/ 10800 21600 G3"/>
              <a:gd name="G9" fmla="*/ G4 21600 G3"/>
              <a:gd name="G10" fmla="+- 21600 0 G7"/>
              <a:gd name="G11" fmla="+- G5 0 G8"/>
              <a:gd name="G12" fmla="+- G6 0 G8"/>
              <a:gd name="G13" fmla="*/ G12 G7 G11"/>
              <a:gd name="G14" fmla="+- 21600 0 G13"/>
              <a:gd name="G15" fmla="+- G0 0 10800"/>
              <a:gd name="G16" fmla="+- G1 0 10800"/>
              <a:gd name="G17" fmla="*/ G2 G16 G15"/>
              <a:gd name="T0" fmla="*/ 10800 w 21600"/>
              <a:gd name="T1" fmla="*/ 0 h 21600"/>
              <a:gd name="T2" fmla="*/ 0 w 21600"/>
              <a:gd name="T3" fmla="*/ 18000 h 21600"/>
              <a:gd name="T4" fmla="*/ 10800 w 21600"/>
              <a:gd name="T5" fmla="*/ 18000 h 21600"/>
              <a:gd name="T6" fmla="*/ 21600 w 21600"/>
              <a:gd name="T7" fmla="*/ 180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3 w 21600"/>
              <a:gd name="T13" fmla="*/ G6 h 21600"/>
              <a:gd name="T14" fmla="*/ G14 w 21600"/>
              <a:gd name="T15" fmla="*/ G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8640" y="14400"/>
                </a:lnTo>
                <a:lnTo>
                  <a:pt x="10800" y="14400"/>
                </a:lnTo>
                <a:lnTo>
                  <a:pt x="10800" y="18000"/>
                </a:lnTo>
                <a:lnTo>
                  <a:pt x="8640" y="18000"/>
                </a:lnTo>
                <a:lnTo>
                  <a:pt x="8640" y="14400"/>
                </a:lnTo>
                <a:lnTo>
                  <a:pt x="0" y="18000"/>
                </a:lnTo>
                <a:lnTo>
                  <a:pt x="8640" y="21600"/>
                </a:lnTo>
                <a:lnTo>
                  <a:pt x="8640" y="18000"/>
                </a:lnTo>
                <a:lnTo>
                  <a:pt x="12960" y="18000"/>
                </a:lnTo>
                <a:lnTo>
                  <a:pt x="12960" y="21600"/>
                </a:lnTo>
                <a:lnTo>
                  <a:pt x="21600" y="18000"/>
                </a:lnTo>
                <a:lnTo>
                  <a:pt x="12960" y="14400"/>
                </a:lnTo>
                <a:lnTo>
                  <a:pt x="12960" y="18000"/>
                </a:lnTo>
                <a:lnTo>
                  <a:pt x="10800" y="18000"/>
                </a:lnTo>
                <a:lnTo>
                  <a:pt x="10800" y="14400"/>
                </a:lnTo>
                <a:lnTo>
                  <a:pt x="12960" y="14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55306" name="Group 10"/>
          <p:cNvGraphicFramePr>
            <a:graphicFrameLocks noGrp="1"/>
          </p:cNvGraphicFramePr>
          <p:nvPr>
            <p:ph idx="1"/>
          </p:nvPr>
        </p:nvGraphicFramePr>
        <p:xfrm>
          <a:off x="6135688" y="3775075"/>
          <a:ext cx="2039937" cy="2072640"/>
        </p:xfrm>
        <a:graphic>
          <a:graphicData uri="http://schemas.openxmlformats.org/drawingml/2006/table">
            <a:tbl>
              <a:tblPr/>
              <a:tblGrid>
                <a:gridCol w="509587"/>
                <a:gridCol w="511175"/>
                <a:gridCol w="511175"/>
                <a:gridCol w="508000"/>
              </a:tblGrid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wdDnDiag">
                      <a:fgClr>
                        <a:schemeClr val="accent1"/>
                      </a:fgClr>
                      <a:bgClr>
                        <a:schemeClr val="accent2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wdDnDiag">
                      <a:fgClr>
                        <a:schemeClr val="accent1"/>
                      </a:fgClr>
                      <a:bgClr>
                        <a:schemeClr val="accent2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wdDnDiag">
                      <a:fgClr>
                        <a:schemeClr val="accent1"/>
                      </a:fgClr>
                      <a:bgClr>
                        <a:schemeClr val="accent2"/>
                      </a:bgClr>
                    </a:patt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wdDnDiag">
                      <a:fgClr>
                        <a:schemeClr val="accent1"/>
                      </a:fgClr>
                      <a:bgClr>
                        <a:schemeClr val="accent2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wdDnDiag">
                      <a:fgClr>
                        <a:schemeClr val="accent1"/>
                      </a:fgClr>
                      <a:bgClr>
                        <a:schemeClr val="accent2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wdDnDiag">
                      <a:fgClr>
                        <a:schemeClr val="accent1"/>
                      </a:fgClr>
                      <a:bgClr>
                        <a:schemeClr val="accent2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333" name="Line 37"/>
          <p:cNvSpPr>
            <a:spLocks noChangeShapeType="1"/>
          </p:cNvSpPr>
          <p:nvPr/>
        </p:nvSpPr>
        <p:spPr bwMode="auto">
          <a:xfrm>
            <a:off x="1547813" y="3284538"/>
            <a:ext cx="0" cy="273685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5334" name="Line 38"/>
          <p:cNvSpPr>
            <a:spLocks noChangeShapeType="1"/>
          </p:cNvSpPr>
          <p:nvPr/>
        </p:nvSpPr>
        <p:spPr bwMode="auto">
          <a:xfrm>
            <a:off x="4289425" y="3173413"/>
            <a:ext cx="0" cy="273685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5335" name="Line 39"/>
          <p:cNvSpPr>
            <a:spLocks noChangeShapeType="1"/>
          </p:cNvSpPr>
          <p:nvPr/>
        </p:nvSpPr>
        <p:spPr bwMode="auto">
          <a:xfrm flipH="1">
            <a:off x="5921375" y="3249613"/>
            <a:ext cx="2746375" cy="2700337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5336" name="Line 40"/>
          <p:cNvSpPr>
            <a:spLocks noChangeShapeType="1"/>
          </p:cNvSpPr>
          <p:nvPr/>
        </p:nvSpPr>
        <p:spPr bwMode="auto">
          <a:xfrm>
            <a:off x="5940425" y="3284538"/>
            <a:ext cx="2808288" cy="2663825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5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5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33" grpId="0" animBg="1"/>
      <p:bldP spid="55334" grpId="0" animBg="1"/>
      <p:bldP spid="55335" grpId="0" animBg="1"/>
      <p:bldP spid="553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250825" y="765175"/>
            <a:ext cx="8577263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  ■</a:t>
            </a:r>
            <a:r>
              <a:rPr lang="zh-CN" altLang="en-US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轴对称图形的对称轴的条数</a:t>
            </a:r>
            <a:r>
              <a:rPr lang="en-US" altLang="zh-CN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(     )</a:t>
            </a:r>
          </a:p>
          <a:p>
            <a:r>
              <a:rPr lang="en-US" altLang="zh-CN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  A.</a:t>
            </a:r>
            <a:r>
              <a:rPr lang="zh-CN" altLang="en-US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只有</a:t>
            </a:r>
            <a:r>
              <a:rPr lang="en-US" altLang="zh-CN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条          </a:t>
            </a:r>
            <a:r>
              <a:rPr lang="en-US" altLang="zh-CN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B.2</a:t>
            </a:r>
            <a:r>
              <a:rPr lang="zh-CN" altLang="en-US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条      </a:t>
            </a:r>
          </a:p>
          <a:p>
            <a:r>
              <a:rPr lang="zh-CN" altLang="en-US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  </a:t>
            </a:r>
            <a:r>
              <a:rPr lang="en-US" altLang="zh-CN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C.3</a:t>
            </a:r>
            <a:r>
              <a:rPr lang="zh-CN" altLang="en-US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条                 </a:t>
            </a:r>
            <a:r>
              <a:rPr lang="en-US" altLang="zh-CN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D.</a:t>
            </a:r>
            <a:r>
              <a:rPr lang="zh-CN" altLang="en-US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至少一条</a:t>
            </a: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395288" y="3429000"/>
            <a:ext cx="857726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■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下列图形中对称轴最多的是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(     ) </a:t>
            </a:r>
          </a:p>
          <a:p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 A.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圆			 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B.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正方形			   </a:t>
            </a:r>
          </a:p>
          <a:p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C.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角	                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D.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线段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315913" y="620713"/>
            <a:ext cx="857726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</a:pPr>
            <a:r>
              <a:rPr lang="en-US" altLang="zh-CN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■</a:t>
            </a:r>
            <a:r>
              <a:rPr lang="zh-CN" altLang="en-US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下列图案是几种名车的标志，在这几个图案中是轴对称图形的共有（  ）</a:t>
            </a:r>
            <a:endParaRPr lang="zh-CN" altLang="en-US" sz="1600">
              <a:solidFill>
                <a:srgbClr val="0000CC"/>
              </a:solidFill>
            </a:endParaRPr>
          </a:p>
        </p:txBody>
      </p:sp>
      <p:grpSp>
        <p:nvGrpSpPr>
          <p:cNvPr id="59395" name="Group 3"/>
          <p:cNvGrpSpPr>
            <a:grpSpLocks/>
          </p:cNvGrpSpPr>
          <p:nvPr/>
        </p:nvGrpSpPr>
        <p:grpSpPr bwMode="auto">
          <a:xfrm>
            <a:off x="250825" y="2205038"/>
            <a:ext cx="8208963" cy="2717800"/>
            <a:chOff x="158" y="799"/>
            <a:chExt cx="5171" cy="1712"/>
          </a:xfrm>
        </p:grpSpPr>
        <p:grpSp>
          <p:nvGrpSpPr>
            <p:cNvPr id="59396" name="Group 4"/>
            <p:cNvGrpSpPr>
              <a:grpSpLocks/>
            </p:cNvGrpSpPr>
            <p:nvPr/>
          </p:nvGrpSpPr>
          <p:grpSpPr bwMode="auto">
            <a:xfrm>
              <a:off x="158" y="799"/>
              <a:ext cx="4820" cy="1022"/>
              <a:chOff x="158" y="799"/>
              <a:chExt cx="4820" cy="1022"/>
            </a:xfrm>
          </p:grpSpPr>
          <p:pic>
            <p:nvPicPr>
              <p:cNvPr id="59397" name="Picture 5" descr="fengtian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</a:blip>
              <a:srcRect l="25000" r="34091" b="46136"/>
              <a:stretch>
                <a:fillRect/>
              </a:stretch>
            </p:blipFill>
            <p:spPr bwMode="auto">
              <a:xfrm>
                <a:off x="4105" y="935"/>
                <a:ext cx="873" cy="806"/>
              </a:xfrm>
              <a:prstGeom prst="rect">
                <a:avLst/>
              </a:prstGeom>
              <a:noFill/>
            </p:spPr>
          </p:pic>
          <p:pic>
            <p:nvPicPr>
              <p:cNvPr id="59398" name="Picture 6" descr="xuetielong"/>
              <p:cNvPicPr>
                <a:picLocks noChangeAspect="1" noChangeArrowheads="1"/>
              </p:cNvPicPr>
              <p:nvPr/>
            </p:nvPicPr>
            <p:blipFill>
              <a:blip r:embed="rId4" cstate="print">
                <a:grayscl/>
              </a:blip>
              <a:srcRect l="10329" t="23935" r="69014" b="21429"/>
              <a:stretch>
                <a:fillRect/>
              </a:stretch>
            </p:blipFill>
            <p:spPr bwMode="auto">
              <a:xfrm>
                <a:off x="3152" y="890"/>
                <a:ext cx="679" cy="931"/>
              </a:xfrm>
              <a:prstGeom prst="rect">
                <a:avLst/>
              </a:prstGeom>
              <a:noFill/>
            </p:spPr>
          </p:pic>
          <p:pic>
            <p:nvPicPr>
              <p:cNvPr id="59399" name="Picture 7" descr="sanling"/>
              <p:cNvPicPr>
                <a:picLocks noChangeAspect="1" noChangeArrowheads="1"/>
              </p:cNvPicPr>
              <p:nvPr/>
            </p:nvPicPr>
            <p:blipFill>
              <a:blip r:embed="rId5" cstate="print">
                <a:grayscl/>
              </a:blip>
              <a:srcRect b="30200"/>
              <a:stretch>
                <a:fillRect/>
              </a:stretch>
            </p:blipFill>
            <p:spPr bwMode="auto">
              <a:xfrm>
                <a:off x="1383" y="799"/>
                <a:ext cx="1723" cy="972"/>
              </a:xfrm>
              <a:prstGeom prst="rect">
                <a:avLst/>
              </a:prstGeom>
              <a:noFill/>
            </p:spPr>
          </p:pic>
          <p:pic>
            <p:nvPicPr>
              <p:cNvPr id="59400" name="Picture 8" descr="xuefulan"/>
              <p:cNvPicPr>
                <a:picLocks noChangeAspect="1" noChangeArrowheads="1"/>
              </p:cNvPicPr>
              <p:nvPr/>
            </p:nvPicPr>
            <p:blipFill>
              <a:blip r:embed="rId6" cstate="print">
                <a:grayscl/>
              </a:blip>
              <a:srcRect b="48694"/>
              <a:stretch>
                <a:fillRect/>
              </a:stretch>
            </p:blipFill>
            <p:spPr bwMode="auto">
              <a:xfrm>
                <a:off x="158" y="1253"/>
                <a:ext cx="1722" cy="487"/>
              </a:xfrm>
              <a:prstGeom prst="rect">
                <a:avLst/>
              </a:prstGeom>
              <a:noFill/>
            </p:spPr>
          </p:pic>
        </p:grpSp>
        <p:sp>
          <p:nvSpPr>
            <p:cNvPr id="59401" name="Text Box 9"/>
            <p:cNvSpPr txBox="1">
              <a:spLocks noChangeArrowheads="1"/>
            </p:cNvSpPr>
            <p:nvPr/>
          </p:nvSpPr>
          <p:spPr bwMode="auto">
            <a:xfrm>
              <a:off x="385" y="1933"/>
              <a:ext cx="4944" cy="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4000" b="1">
                  <a:solidFill>
                    <a:srgbClr val="0000CC"/>
                  </a:solidFill>
                  <a:latin typeface="华文新魏" pitchFamily="2" charset="-122"/>
                  <a:ea typeface="华文新魏" pitchFamily="2" charset="-122"/>
                </a:rPr>
                <a:t>  </a:t>
              </a:r>
              <a:r>
                <a:rPr lang="zh-CN" altLang="en-US" sz="4000" b="1">
                  <a:solidFill>
                    <a:srgbClr val="0000CC"/>
                  </a:solidFill>
                  <a:latin typeface="华文新魏" pitchFamily="2" charset="-122"/>
                  <a:ea typeface="华文新魏" pitchFamily="2" charset="-122"/>
                </a:rPr>
                <a:t>雪佛兰      三菱    雪铁龙    丰田  </a:t>
              </a:r>
            </a:p>
          </p:txBody>
        </p:sp>
      </p:grpSp>
      <p:sp>
        <p:nvSpPr>
          <p:cNvPr id="59402" name="Rectangle 10"/>
          <p:cNvSpPr>
            <a:spLocks noChangeArrowheads="1"/>
          </p:cNvSpPr>
          <p:nvPr/>
        </p:nvSpPr>
        <p:spPr bwMode="auto">
          <a:xfrm>
            <a:off x="395288" y="5229225"/>
            <a:ext cx="8202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indent="265113"/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A.1</a:t>
            </a:r>
            <a:r>
              <a:rPr lang="zh-CN" altLang="en-US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个      </a:t>
            </a:r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B.2</a:t>
            </a:r>
            <a:r>
              <a:rPr lang="zh-CN" altLang="en-US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个       </a:t>
            </a:r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C.  3</a:t>
            </a:r>
            <a:r>
              <a:rPr lang="zh-CN" altLang="en-US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个       </a:t>
            </a:r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D.4</a:t>
            </a:r>
            <a:r>
              <a:rPr lang="zh-CN" altLang="en-US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个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395288" y="260350"/>
            <a:ext cx="857726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</a:pPr>
            <a:r>
              <a:rPr lang="en-US" altLang="zh-CN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 ■</a:t>
            </a:r>
            <a:r>
              <a:rPr lang="zh-CN" altLang="en-US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下列图形是不是轴对称图形</a:t>
            </a:r>
            <a:r>
              <a:rPr lang="en-US" altLang="zh-CN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?</a:t>
            </a:r>
            <a:r>
              <a:rPr lang="zh-CN" altLang="en-US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如果是轴对称图形的</a:t>
            </a:r>
            <a:r>
              <a:rPr lang="en-US" altLang="zh-CN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说出对称轴的条数</a:t>
            </a:r>
            <a:r>
              <a:rPr lang="en-US" altLang="zh-CN" sz="40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  <p:graphicFrame>
        <p:nvGraphicFramePr>
          <p:cNvPr id="61443" name="Object 3"/>
          <p:cNvGraphicFramePr>
            <a:graphicFrameLocks noChangeAspect="1"/>
          </p:cNvGraphicFramePr>
          <p:nvPr/>
        </p:nvGraphicFramePr>
        <p:xfrm>
          <a:off x="539750" y="1989138"/>
          <a:ext cx="8101013" cy="3821112"/>
        </p:xfrm>
        <a:graphic>
          <a:graphicData uri="http://schemas.openxmlformats.org/presentationml/2006/ole">
            <p:oleObj spid="_x0000_s61443" name="位图图像" r:id="rId4" imgW="5219048" imgH="2457143" progId="PBrush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701675" y="1358900"/>
            <a:ext cx="79216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4000">
                <a:solidFill>
                  <a:srgbClr val="F81F08"/>
                </a:solidFill>
                <a:latin typeface="Arial" charset="0"/>
              </a:rPr>
              <a:t>      </a:t>
            </a:r>
            <a:r>
              <a:rPr kumimoji="0" lang="zh-CN" altLang="en-US" sz="6600" b="1">
                <a:solidFill>
                  <a:srgbClr val="F81F08"/>
                </a:solidFill>
                <a:latin typeface="Arial" charset="0"/>
              </a:rPr>
              <a:t>欣赏大自然风景，说说图中的对称轴</a:t>
            </a:r>
            <a:r>
              <a:rPr kumimoji="0" lang="en-US" altLang="zh-CN" sz="6600" b="1">
                <a:solidFill>
                  <a:srgbClr val="F81F08"/>
                </a:solidFill>
                <a:latin typeface="Arial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011F0DA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011F0DA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072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011F0DB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011F0D8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611188" y="1341438"/>
            <a:ext cx="77771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CN" sz="4800" b="1" dirty="0" smtClean="0">
                <a:solidFill>
                  <a:srgbClr val="F81F08"/>
                </a:solidFill>
                <a:latin typeface="Arial" charset="0"/>
              </a:rPr>
              <a:t>2.1 </a:t>
            </a:r>
            <a:r>
              <a:rPr kumimoji="0" lang="zh-CN" altLang="en-US" sz="4800" b="1" dirty="0">
                <a:solidFill>
                  <a:srgbClr val="F81F08"/>
                </a:solidFill>
                <a:latin typeface="Arial" charset="0"/>
              </a:rPr>
              <a:t>轴对称与轴对称图形</a:t>
            </a:r>
          </a:p>
        </p:txBody>
      </p:sp>
      <p:pic>
        <p:nvPicPr>
          <p:cNvPr id="46084" name="轻松音乐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9200" y="62372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0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084"/>
                </p:tgtEl>
              </p:cMediaNode>
            </p:audio>
          </p:childTnLst>
        </p:cTn>
      </p:par>
    </p:tnLst>
    <p:bldLst>
      <p:bldP spid="46083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323850" y="260350"/>
            <a:ext cx="2087563" cy="6715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想一想</a:t>
            </a: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685800" y="1600200"/>
            <a:ext cx="7162800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200" b="1">
                <a:solidFill>
                  <a:srgbClr val="0000FF"/>
                </a:solidFill>
                <a:latin typeface="Arial" charset="0"/>
              </a:rPr>
              <a:t>手在镜中的像有什么变化？</a:t>
            </a:r>
          </a:p>
          <a:p>
            <a:pPr>
              <a:spcBef>
                <a:spcPct val="50000"/>
              </a:spcBef>
            </a:pPr>
            <a:r>
              <a:rPr kumimoji="0" lang="zh-CN" altLang="en-US" sz="3200" b="1">
                <a:solidFill>
                  <a:srgbClr val="0000FF"/>
                </a:solidFill>
                <a:latin typeface="Arial" charset="0"/>
              </a:rPr>
              <a:t>哪些英文字母在镜中的像与原字母一样？哪些发生了改变？说说它们的对称性。</a:t>
            </a:r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1676400" y="3657600"/>
            <a:ext cx="45720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4000" b="1">
                <a:latin typeface="Arial" charset="0"/>
              </a:rPr>
              <a:t>A  B  C  D  E  F  G  H  I  J  K  L  M  N  O  P  Q  R  S  T  U  V  W  X  Y  Z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WordArt 2"/>
          <p:cNvSpPr>
            <a:spLocks noChangeArrowheads="1" noChangeShapeType="1" noTextEdit="1"/>
          </p:cNvSpPr>
          <p:nvPr/>
        </p:nvSpPr>
        <p:spPr bwMode="auto">
          <a:xfrm>
            <a:off x="395536" y="548680"/>
            <a:ext cx="3371850" cy="581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琥珀"/>
                <a:ea typeface="华文琥珀"/>
              </a:rPr>
              <a:t>说说你的收获</a:t>
            </a:r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755650" y="1844675"/>
            <a:ext cx="76327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>
                <a:solidFill>
                  <a:srgbClr val="0000FF"/>
                </a:solidFill>
                <a:latin typeface="Arial" charset="0"/>
              </a:rPr>
              <a:t>一：什么是轴对称，什么是轴对称图形</a:t>
            </a:r>
          </a:p>
          <a:p>
            <a:pPr>
              <a:spcBef>
                <a:spcPct val="50000"/>
              </a:spcBef>
            </a:pPr>
            <a:r>
              <a:rPr kumimoji="0" lang="zh-CN" altLang="en-US" sz="2800">
                <a:solidFill>
                  <a:srgbClr val="0000FF"/>
                </a:solidFill>
                <a:latin typeface="Arial" charset="0"/>
              </a:rPr>
              <a:t>二：怎样画对称轴，怎样找对称点</a:t>
            </a:r>
          </a:p>
          <a:p>
            <a:pPr>
              <a:spcBef>
                <a:spcPct val="50000"/>
              </a:spcBef>
            </a:pPr>
            <a:r>
              <a:rPr kumimoji="0" lang="zh-CN" altLang="en-US" sz="2800">
                <a:solidFill>
                  <a:srgbClr val="0000FF"/>
                </a:solidFill>
                <a:latin typeface="Arial" charset="0"/>
              </a:rPr>
              <a:t>三：生活中的轴对称和轴对称图形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81F08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12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l="34549" t="20638" r="26814" b="47330"/>
          <a:stretch>
            <a:fillRect/>
          </a:stretch>
        </p:blipFill>
        <p:spPr bwMode="auto">
          <a:xfrm>
            <a:off x="4286250" y="1600200"/>
            <a:ext cx="4032250" cy="2162175"/>
          </a:xfrm>
          <a:prstGeom prst="rect">
            <a:avLst/>
          </a:prstGeom>
          <a:noFill/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0000">
            <a:off x="2438400" y="2362200"/>
            <a:ext cx="1409700" cy="942975"/>
          </a:xfrm>
          <a:prstGeom prst="rect">
            <a:avLst/>
          </a:prstGeom>
          <a:noFill/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500000">
            <a:off x="800100" y="2362200"/>
            <a:ext cx="1409700" cy="942975"/>
          </a:xfrm>
          <a:prstGeom prst="rect">
            <a:avLst/>
          </a:prstGeom>
          <a:noFill/>
        </p:spPr>
      </p:pic>
      <p:grpSp>
        <p:nvGrpSpPr>
          <p:cNvPr id="47109" name="Group 5"/>
          <p:cNvGrpSpPr>
            <a:grpSpLocks/>
          </p:cNvGrpSpPr>
          <p:nvPr/>
        </p:nvGrpSpPr>
        <p:grpSpPr bwMode="auto">
          <a:xfrm>
            <a:off x="1262063" y="4121150"/>
            <a:ext cx="1778000" cy="1944688"/>
            <a:chOff x="930" y="2614"/>
            <a:chExt cx="1120" cy="1225"/>
          </a:xfrm>
        </p:grpSpPr>
        <p:sp>
          <p:nvSpPr>
            <p:cNvPr id="47110" name="Rectangle 6"/>
            <p:cNvSpPr>
              <a:spLocks noChangeArrowheads="1"/>
            </p:cNvSpPr>
            <p:nvPr/>
          </p:nvSpPr>
          <p:spPr bwMode="auto">
            <a:xfrm>
              <a:off x="1506" y="2614"/>
              <a:ext cx="544" cy="1225"/>
            </a:xfrm>
            <a:prstGeom prst="rect">
              <a:avLst/>
            </a:prstGeom>
            <a:solidFill>
              <a:srgbClr val="993300">
                <a:alpha val="59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7111" name="Group 7"/>
            <p:cNvGrpSpPr>
              <a:grpSpLocks/>
            </p:cNvGrpSpPr>
            <p:nvPr/>
          </p:nvGrpSpPr>
          <p:grpSpPr bwMode="auto">
            <a:xfrm>
              <a:off x="930" y="2614"/>
              <a:ext cx="726" cy="1225"/>
              <a:chOff x="930" y="2614"/>
              <a:chExt cx="726" cy="1225"/>
            </a:xfrm>
          </p:grpSpPr>
          <p:sp>
            <p:nvSpPr>
              <p:cNvPr id="47112" name="Rectangle 8"/>
              <p:cNvSpPr>
                <a:spLocks noChangeArrowheads="1"/>
              </p:cNvSpPr>
              <p:nvPr/>
            </p:nvSpPr>
            <p:spPr bwMode="auto">
              <a:xfrm>
                <a:off x="930" y="2614"/>
                <a:ext cx="544" cy="1225"/>
              </a:xfrm>
              <a:prstGeom prst="rect">
                <a:avLst/>
              </a:prstGeom>
              <a:solidFill>
                <a:srgbClr val="993300">
                  <a:alpha val="62000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7113" name="Group 9"/>
              <p:cNvGrpSpPr>
                <a:grpSpLocks/>
              </p:cNvGrpSpPr>
              <p:nvPr/>
            </p:nvGrpSpPr>
            <p:grpSpPr bwMode="auto">
              <a:xfrm>
                <a:off x="1338" y="2976"/>
                <a:ext cx="91" cy="363"/>
                <a:chOff x="2880" y="2795"/>
                <a:chExt cx="136" cy="408"/>
              </a:xfrm>
            </p:grpSpPr>
            <p:sp>
              <p:nvSpPr>
                <p:cNvPr id="47114" name="Oval 10"/>
                <p:cNvSpPr>
                  <a:spLocks noChangeArrowheads="1"/>
                </p:cNvSpPr>
                <p:nvPr/>
              </p:nvSpPr>
              <p:spPr bwMode="auto">
                <a:xfrm>
                  <a:off x="2880" y="2795"/>
                  <a:ext cx="136" cy="136"/>
                </a:xfrm>
                <a:prstGeom prst="ellipse">
                  <a:avLst/>
                </a:prstGeom>
                <a:solidFill>
                  <a:srgbClr val="993300">
                    <a:alpha val="0"/>
                  </a:srgbClr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115" name="Oval 11"/>
                <p:cNvSpPr>
                  <a:spLocks noChangeArrowheads="1"/>
                </p:cNvSpPr>
                <p:nvPr/>
              </p:nvSpPr>
              <p:spPr bwMode="auto">
                <a:xfrm>
                  <a:off x="2880" y="3067"/>
                  <a:ext cx="136" cy="136"/>
                </a:xfrm>
                <a:prstGeom prst="ellipse">
                  <a:avLst/>
                </a:prstGeom>
                <a:solidFill>
                  <a:srgbClr val="993300">
                    <a:alpha val="0"/>
                  </a:srgbClr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116" name="Line 12"/>
                <p:cNvSpPr>
                  <a:spLocks noChangeShapeType="1"/>
                </p:cNvSpPr>
                <p:nvPr/>
              </p:nvSpPr>
              <p:spPr bwMode="auto">
                <a:xfrm>
                  <a:off x="2925" y="2931"/>
                  <a:ext cx="0" cy="13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117" name="Line 13"/>
                <p:cNvSpPr>
                  <a:spLocks noChangeShapeType="1"/>
                </p:cNvSpPr>
                <p:nvPr/>
              </p:nvSpPr>
              <p:spPr bwMode="auto">
                <a:xfrm>
                  <a:off x="2971" y="2931"/>
                  <a:ext cx="0" cy="13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118" name="Group 14"/>
              <p:cNvGrpSpPr>
                <a:grpSpLocks/>
              </p:cNvGrpSpPr>
              <p:nvPr/>
            </p:nvGrpSpPr>
            <p:grpSpPr bwMode="auto">
              <a:xfrm>
                <a:off x="1565" y="2976"/>
                <a:ext cx="91" cy="363"/>
                <a:chOff x="2880" y="2795"/>
                <a:chExt cx="136" cy="408"/>
              </a:xfrm>
            </p:grpSpPr>
            <p:sp>
              <p:nvSpPr>
                <p:cNvPr id="47119" name="Oval 15"/>
                <p:cNvSpPr>
                  <a:spLocks noChangeArrowheads="1"/>
                </p:cNvSpPr>
                <p:nvPr/>
              </p:nvSpPr>
              <p:spPr bwMode="auto">
                <a:xfrm>
                  <a:off x="2880" y="2795"/>
                  <a:ext cx="136" cy="136"/>
                </a:xfrm>
                <a:prstGeom prst="ellipse">
                  <a:avLst/>
                </a:prstGeom>
                <a:solidFill>
                  <a:srgbClr val="993300">
                    <a:alpha val="0"/>
                  </a:srgbClr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120" name="Oval 16"/>
                <p:cNvSpPr>
                  <a:spLocks noChangeArrowheads="1"/>
                </p:cNvSpPr>
                <p:nvPr/>
              </p:nvSpPr>
              <p:spPr bwMode="auto">
                <a:xfrm>
                  <a:off x="2880" y="3067"/>
                  <a:ext cx="136" cy="136"/>
                </a:xfrm>
                <a:prstGeom prst="ellipse">
                  <a:avLst/>
                </a:prstGeom>
                <a:solidFill>
                  <a:srgbClr val="993300">
                    <a:alpha val="0"/>
                  </a:srgbClr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121" name="Line 17"/>
                <p:cNvSpPr>
                  <a:spLocks noChangeShapeType="1"/>
                </p:cNvSpPr>
                <p:nvPr/>
              </p:nvSpPr>
              <p:spPr bwMode="auto">
                <a:xfrm>
                  <a:off x="2925" y="2931"/>
                  <a:ext cx="0" cy="13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122" name="Line 18"/>
                <p:cNvSpPr>
                  <a:spLocks noChangeShapeType="1"/>
                </p:cNvSpPr>
                <p:nvPr/>
              </p:nvSpPr>
              <p:spPr bwMode="auto">
                <a:xfrm>
                  <a:off x="2971" y="2931"/>
                  <a:ext cx="0" cy="13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47123" name="Picture 19"/>
          <p:cNvPicPr>
            <a:picLocks noChangeAspect="1" noChangeArrowheads="1"/>
          </p:cNvPicPr>
          <p:nvPr/>
        </p:nvPicPr>
        <p:blipFill>
          <a:blip r:embed="rId5" cstate="print">
            <a:lum contrast="48000"/>
          </a:blip>
          <a:srcRect/>
          <a:stretch>
            <a:fillRect/>
          </a:stretch>
        </p:blipFill>
        <p:spPr bwMode="auto">
          <a:xfrm>
            <a:off x="4502150" y="4264025"/>
            <a:ext cx="3673475" cy="1800225"/>
          </a:xfrm>
          <a:prstGeom prst="rect">
            <a:avLst/>
          </a:prstGeom>
          <a:noFill/>
        </p:spPr>
      </p:pic>
      <p:sp>
        <p:nvSpPr>
          <p:cNvPr id="47124" name="Text Box 20"/>
          <p:cNvSpPr txBox="1">
            <a:spLocks noChangeArrowheads="1"/>
          </p:cNvSpPr>
          <p:nvPr/>
        </p:nvSpPr>
        <p:spPr bwMode="auto">
          <a:xfrm>
            <a:off x="611188" y="549275"/>
            <a:ext cx="71564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3200" b="1">
                <a:solidFill>
                  <a:srgbClr val="F81F08"/>
                </a:solidFill>
                <a:latin typeface="Arial" charset="0"/>
              </a:rPr>
              <a:t>       </a:t>
            </a:r>
            <a:r>
              <a:rPr kumimoji="0" lang="zh-CN" altLang="en-US" sz="3200" b="1">
                <a:solidFill>
                  <a:srgbClr val="F81F08"/>
                </a:solidFill>
                <a:latin typeface="Arial" charset="0"/>
              </a:rPr>
              <a:t>观察下面的图形，你能发现它们有什么共同的特征吗？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1196975" y="1808163"/>
            <a:ext cx="7129463" cy="393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000">
                <a:latin typeface="Arial" charset="0"/>
                <a:ea typeface="华文隶书" pitchFamily="2" charset="-122"/>
              </a:rPr>
              <a:t>如果把一个图形沿着某一条直线折叠后，能够与另一个图形重合，那么这两个图形关于这条直线成</a:t>
            </a:r>
            <a:r>
              <a:rPr kumimoji="0" lang="zh-CN" altLang="en-US" sz="4400" b="1" u="sng">
                <a:solidFill>
                  <a:srgbClr val="F81F08"/>
                </a:solidFill>
                <a:latin typeface="Arial" charset="0"/>
                <a:ea typeface="华文隶书" pitchFamily="2" charset="-122"/>
              </a:rPr>
              <a:t>轴对称</a:t>
            </a:r>
            <a:r>
              <a:rPr kumimoji="0" lang="zh-CN" altLang="en-US" sz="4000">
                <a:latin typeface="Arial" charset="0"/>
                <a:ea typeface="华文隶书" pitchFamily="2" charset="-122"/>
              </a:rPr>
              <a:t>，这条直线叫做</a:t>
            </a:r>
            <a:r>
              <a:rPr kumimoji="0" lang="zh-CN" altLang="en-US" sz="4400" b="1" u="sng">
                <a:solidFill>
                  <a:srgbClr val="F81F08"/>
                </a:solidFill>
                <a:latin typeface="Arial" charset="0"/>
                <a:ea typeface="华文隶书" pitchFamily="2" charset="-122"/>
              </a:rPr>
              <a:t>对称轴</a:t>
            </a:r>
            <a:r>
              <a:rPr kumimoji="0" lang="zh-CN" altLang="en-US" sz="4000">
                <a:latin typeface="Arial" charset="0"/>
                <a:ea typeface="华文隶书" pitchFamily="2" charset="-122"/>
              </a:rPr>
              <a:t>。两个图形中的对应点叫</a:t>
            </a:r>
            <a:r>
              <a:rPr kumimoji="0" lang="zh-CN" altLang="en-US" sz="4400" b="1" u="sng">
                <a:solidFill>
                  <a:srgbClr val="F81F08"/>
                </a:solidFill>
                <a:latin typeface="Arial" charset="0"/>
                <a:ea typeface="华文隶书" pitchFamily="2" charset="-122"/>
              </a:rPr>
              <a:t>对称点</a:t>
            </a:r>
            <a:r>
              <a:rPr kumimoji="0" lang="zh-CN" altLang="en-US" sz="4000">
                <a:latin typeface="Arial" charset="0"/>
                <a:ea typeface="华文隶书" pitchFamily="2" charset="-122"/>
              </a:rPr>
              <a:t>。</a:t>
            </a: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1484313" y="800100"/>
            <a:ext cx="68421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000" b="1">
                <a:solidFill>
                  <a:srgbClr val="F81F08"/>
                </a:solidFill>
                <a:latin typeface="Arial" charset="0"/>
              </a:rPr>
              <a:t>轴对称、对称轴、对称点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0000">
            <a:off x="4643438" y="1916113"/>
            <a:ext cx="1409700" cy="942975"/>
          </a:xfrm>
          <a:prstGeom prst="rect">
            <a:avLst/>
          </a:prstGeom>
          <a:noFill/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500000">
            <a:off x="2771775" y="1916113"/>
            <a:ext cx="1409700" cy="942975"/>
          </a:xfrm>
          <a:prstGeom prst="rect">
            <a:avLst/>
          </a:prstGeom>
          <a:noFill/>
        </p:spPr>
      </p:pic>
      <p:sp>
        <p:nvSpPr>
          <p:cNvPr id="49156" name="Line 4"/>
          <p:cNvSpPr>
            <a:spLocks noChangeShapeType="1"/>
          </p:cNvSpPr>
          <p:nvPr/>
        </p:nvSpPr>
        <p:spPr bwMode="auto">
          <a:xfrm flipH="1">
            <a:off x="4189413" y="2347913"/>
            <a:ext cx="360362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9157" name="Line 5"/>
          <p:cNvSpPr>
            <a:spLocks noChangeShapeType="1"/>
          </p:cNvSpPr>
          <p:nvPr/>
        </p:nvSpPr>
        <p:spPr bwMode="auto">
          <a:xfrm>
            <a:off x="4284663" y="2347913"/>
            <a:ext cx="422275" cy="5857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3276600" y="1268413"/>
            <a:ext cx="22320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1800">
                <a:latin typeface="Arial" charset="0"/>
              </a:rPr>
              <a:t>   A                      B</a:t>
            </a:r>
          </a:p>
        </p:txBody>
      </p:sp>
      <p:sp>
        <p:nvSpPr>
          <p:cNvPr id="49159" name="Line 7"/>
          <p:cNvSpPr>
            <a:spLocks noChangeShapeType="1"/>
          </p:cNvSpPr>
          <p:nvPr/>
        </p:nvSpPr>
        <p:spPr bwMode="auto">
          <a:xfrm>
            <a:off x="3779838" y="1600200"/>
            <a:ext cx="1296987" cy="0"/>
          </a:xfrm>
          <a:prstGeom prst="line">
            <a:avLst/>
          </a:prstGeom>
          <a:noFill/>
          <a:ln w="28575">
            <a:solidFill>
              <a:srgbClr val="0000FF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9160" name="Line 8"/>
          <p:cNvSpPr>
            <a:spLocks noChangeShapeType="1"/>
          </p:cNvSpPr>
          <p:nvPr/>
        </p:nvSpPr>
        <p:spPr bwMode="auto">
          <a:xfrm>
            <a:off x="2640013" y="2416175"/>
            <a:ext cx="3551237" cy="4763"/>
          </a:xfrm>
          <a:prstGeom prst="line">
            <a:avLst/>
          </a:prstGeom>
          <a:noFill/>
          <a:ln w="28575">
            <a:solidFill>
              <a:srgbClr val="0000FF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2339975" y="2060575"/>
            <a:ext cx="424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1800">
                <a:latin typeface="Arial" charset="0"/>
              </a:rPr>
              <a:t>C                                                         D</a:t>
            </a:r>
          </a:p>
        </p:txBody>
      </p:sp>
      <p:sp>
        <p:nvSpPr>
          <p:cNvPr id="49162" name="Line 10"/>
          <p:cNvSpPr>
            <a:spLocks noChangeShapeType="1"/>
          </p:cNvSpPr>
          <p:nvPr/>
        </p:nvSpPr>
        <p:spPr bwMode="auto">
          <a:xfrm>
            <a:off x="3154363" y="3170238"/>
            <a:ext cx="2519362" cy="0"/>
          </a:xfrm>
          <a:prstGeom prst="line">
            <a:avLst/>
          </a:prstGeom>
          <a:noFill/>
          <a:ln w="28575">
            <a:solidFill>
              <a:srgbClr val="0000FF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9163" name="Text Box 11"/>
          <p:cNvSpPr txBox="1">
            <a:spLocks noChangeArrowheads="1"/>
          </p:cNvSpPr>
          <p:nvPr/>
        </p:nvSpPr>
        <p:spPr bwMode="auto">
          <a:xfrm>
            <a:off x="2916238" y="3213100"/>
            <a:ext cx="3311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1800">
                <a:latin typeface="Arial" charset="0"/>
              </a:rPr>
              <a:t>E                                       F</a:t>
            </a:r>
          </a:p>
        </p:txBody>
      </p:sp>
      <p:sp>
        <p:nvSpPr>
          <p:cNvPr id="49164" name="Line 12"/>
          <p:cNvSpPr>
            <a:spLocks noChangeShapeType="1"/>
          </p:cNvSpPr>
          <p:nvPr/>
        </p:nvSpPr>
        <p:spPr bwMode="auto">
          <a:xfrm>
            <a:off x="4427538" y="620713"/>
            <a:ext cx="0" cy="3671887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9165" name="Text Box 13"/>
          <p:cNvSpPr txBox="1">
            <a:spLocks noChangeArrowheads="1"/>
          </p:cNvSpPr>
          <p:nvPr/>
        </p:nvSpPr>
        <p:spPr bwMode="auto">
          <a:xfrm>
            <a:off x="4500563" y="4076700"/>
            <a:ext cx="10080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4000">
                <a:solidFill>
                  <a:srgbClr val="F81F08"/>
                </a:solidFill>
                <a:latin typeface="Brush Script MT" pitchFamily="66" charset="0"/>
                <a:ea typeface="DotumChe" pitchFamily="49" charset="-127"/>
              </a:rPr>
              <a:t>l</a:t>
            </a:r>
          </a:p>
        </p:txBody>
      </p:sp>
      <p:sp>
        <p:nvSpPr>
          <p:cNvPr id="49166" name="AutoShape 14"/>
          <p:cNvSpPr>
            <a:spLocks noChangeArrowheads="1"/>
          </p:cNvSpPr>
          <p:nvPr/>
        </p:nvSpPr>
        <p:spPr bwMode="auto">
          <a:xfrm>
            <a:off x="6084888" y="404813"/>
            <a:ext cx="1511300" cy="609600"/>
          </a:xfrm>
          <a:prstGeom prst="wedgeRoundRectCallout">
            <a:avLst>
              <a:gd name="adj1" fmla="val -88023"/>
              <a:gd name="adj2" fmla="val 7369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0" lang="zh-CN" altLang="en-US" sz="3200">
                <a:solidFill>
                  <a:srgbClr val="0000FF"/>
                </a:solidFill>
                <a:latin typeface="Arial" charset="0"/>
              </a:rPr>
              <a:t>对称点</a:t>
            </a:r>
          </a:p>
        </p:txBody>
      </p:sp>
      <p:sp>
        <p:nvSpPr>
          <p:cNvPr id="49167" name="AutoShape 15"/>
          <p:cNvSpPr>
            <a:spLocks noChangeArrowheads="1"/>
          </p:cNvSpPr>
          <p:nvPr/>
        </p:nvSpPr>
        <p:spPr bwMode="auto">
          <a:xfrm>
            <a:off x="6011863" y="4292600"/>
            <a:ext cx="2087562" cy="863600"/>
          </a:xfrm>
          <a:prstGeom prst="wedgeRoundRectCallout">
            <a:avLst>
              <a:gd name="adj1" fmla="val -123079"/>
              <a:gd name="adj2" fmla="val -9007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0" lang="zh-CN" altLang="en-US" sz="3200">
                <a:solidFill>
                  <a:srgbClr val="0000FF"/>
                </a:solidFill>
                <a:latin typeface="Arial" charset="0"/>
              </a:rPr>
              <a:t>对称轴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/>
              <a:t>你能找出图中的对称轴和一些对称点吗？</a:t>
            </a:r>
          </a:p>
        </p:txBody>
      </p:sp>
      <p:pic>
        <p:nvPicPr>
          <p:cNvPr id="50179" name="Picture 3" descr="12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l="34549" t="20638" r="26814" b="47330"/>
          <a:stretch>
            <a:fillRect/>
          </a:stretch>
        </p:blipFill>
        <p:spPr bwMode="auto">
          <a:xfrm>
            <a:off x="4284663" y="1628775"/>
            <a:ext cx="4032250" cy="2162175"/>
          </a:xfrm>
          <a:prstGeom prst="rect">
            <a:avLst/>
          </a:prstGeom>
          <a:noFill/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0000">
            <a:off x="2476500" y="2133600"/>
            <a:ext cx="1409700" cy="942975"/>
          </a:xfrm>
          <a:prstGeom prst="rect">
            <a:avLst/>
          </a:prstGeom>
          <a:noFill/>
        </p:spPr>
      </p:pic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500000">
            <a:off x="800100" y="2133600"/>
            <a:ext cx="1409700" cy="942975"/>
          </a:xfrm>
          <a:prstGeom prst="rect">
            <a:avLst/>
          </a:prstGeom>
          <a:noFill/>
        </p:spPr>
      </p:pic>
      <p:grpSp>
        <p:nvGrpSpPr>
          <p:cNvPr id="50182" name="Group 6"/>
          <p:cNvGrpSpPr>
            <a:grpSpLocks/>
          </p:cNvGrpSpPr>
          <p:nvPr/>
        </p:nvGrpSpPr>
        <p:grpSpPr bwMode="auto">
          <a:xfrm>
            <a:off x="1260475" y="4149725"/>
            <a:ext cx="1778000" cy="1944688"/>
            <a:chOff x="930" y="2614"/>
            <a:chExt cx="1120" cy="1225"/>
          </a:xfrm>
        </p:grpSpPr>
        <p:sp>
          <p:nvSpPr>
            <p:cNvPr id="50183" name="Rectangle 7"/>
            <p:cNvSpPr>
              <a:spLocks noChangeArrowheads="1"/>
            </p:cNvSpPr>
            <p:nvPr/>
          </p:nvSpPr>
          <p:spPr bwMode="auto">
            <a:xfrm>
              <a:off x="1506" y="2614"/>
              <a:ext cx="544" cy="1225"/>
            </a:xfrm>
            <a:prstGeom prst="rect">
              <a:avLst/>
            </a:prstGeom>
            <a:solidFill>
              <a:srgbClr val="993300">
                <a:alpha val="59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0184" name="Group 8"/>
            <p:cNvGrpSpPr>
              <a:grpSpLocks/>
            </p:cNvGrpSpPr>
            <p:nvPr/>
          </p:nvGrpSpPr>
          <p:grpSpPr bwMode="auto">
            <a:xfrm>
              <a:off x="930" y="2614"/>
              <a:ext cx="726" cy="1225"/>
              <a:chOff x="930" y="2614"/>
              <a:chExt cx="726" cy="1225"/>
            </a:xfrm>
          </p:grpSpPr>
          <p:sp>
            <p:nvSpPr>
              <p:cNvPr id="50185" name="Rectangle 9"/>
              <p:cNvSpPr>
                <a:spLocks noChangeArrowheads="1"/>
              </p:cNvSpPr>
              <p:nvPr/>
            </p:nvSpPr>
            <p:spPr bwMode="auto">
              <a:xfrm>
                <a:off x="930" y="2614"/>
                <a:ext cx="544" cy="1225"/>
              </a:xfrm>
              <a:prstGeom prst="rect">
                <a:avLst/>
              </a:prstGeom>
              <a:solidFill>
                <a:srgbClr val="993300">
                  <a:alpha val="62000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50186" name="Group 10"/>
              <p:cNvGrpSpPr>
                <a:grpSpLocks/>
              </p:cNvGrpSpPr>
              <p:nvPr/>
            </p:nvGrpSpPr>
            <p:grpSpPr bwMode="auto">
              <a:xfrm>
                <a:off x="1338" y="2976"/>
                <a:ext cx="91" cy="363"/>
                <a:chOff x="2880" y="2795"/>
                <a:chExt cx="136" cy="408"/>
              </a:xfrm>
            </p:grpSpPr>
            <p:sp>
              <p:nvSpPr>
                <p:cNvPr id="50187" name="Oval 11"/>
                <p:cNvSpPr>
                  <a:spLocks noChangeArrowheads="1"/>
                </p:cNvSpPr>
                <p:nvPr/>
              </p:nvSpPr>
              <p:spPr bwMode="auto">
                <a:xfrm>
                  <a:off x="2880" y="2795"/>
                  <a:ext cx="136" cy="136"/>
                </a:xfrm>
                <a:prstGeom prst="ellipse">
                  <a:avLst/>
                </a:prstGeom>
                <a:solidFill>
                  <a:srgbClr val="993300">
                    <a:alpha val="0"/>
                  </a:srgbClr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0188" name="Oval 12"/>
                <p:cNvSpPr>
                  <a:spLocks noChangeArrowheads="1"/>
                </p:cNvSpPr>
                <p:nvPr/>
              </p:nvSpPr>
              <p:spPr bwMode="auto">
                <a:xfrm>
                  <a:off x="2880" y="3067"/>
                  <a:ext cx="136" cy="136"/>
                </a:xfrm>
                <a:prstGeom prst="ellipse">
                  <a:avLst/>
                </a:prstGeom>
                <a:solidFill>
                  <a:srgbClr val="993300">
                    <a:alpha val="0"/>
                  </a:srgbClr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0189" name="Line 13"/>
                <p:cNvSpPr>
                  <a:spLocks noChangeShapeType="1"/>
                </p:cNvSpPr>
                <p:nvPr/>
              </p:nvSpPr>
              <p:spPr bwMode="auto">
                <a:xfrm>
                  <a:off x="2925" y="2931"/>
                  <a:ext cx="0" cy="13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0190" name="Line 14"/>
                <p:cNvSpPr>
                  <a:spLocks noChangeShapeType="1"/>
                </p:cNvSpPr>
                <p:nvPr/>
              </p:nvSpPr>
              <p:spPr bwMode="auto">
                <a:xfrm>
                  <a:off x="2971" y="2931"/>
                  <a:ext cx="0" cy="13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191" name="Group 15"/>
              <p:cNvGrpSpPr>
                <a:grpSpLocks/>
              </p:cNvGrpSpPr>
              <p:nvPr/>
            </p:nvGrpSpPr>
            <p:grpSpPr bwMode="auto">
              <a:xfrm>
                <a:off x="1565" y="2976"/>
                <a:ext cx="91" cy="363"/>
                <a:chOff x="2880" y="2795"/>
                <a:chExt cx="136" cy="408"/>
              </a:xfrm>
            </p:grpSpPr>
            <p:sp>
              <p:nvSpPr>
                <p:cNvPr id="50192" name="Oval 16"/>
                <p:cNvSpPr>
                  <a:spLocks noChangeArrowheads="1"/>
                </p:cNvSpPr>
                <p:nvPr/>
              </p:nvSpPr>
              <p:spPr bwMode="auto">
                <a:xfrm>
                  <a:off x="2880" y="2795"/>
                  <a:ext cx="136" cy="136"/>
                </a:xfrm>
                <a:prstGeom prst="ellipse">
                  <a:avLst/>
                </a:prstGeom>
                <a:solidFill>
                  <a:srgbClr val="993300">
                    <a:alpha val="0"/>
                  </a:srgbClr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0193" name="Oval 17"/>
                <p:cNvSpPr>
                  <a:spLocks noChangeArrowheads="1"/>
                </p:cNvSpPr>
                <p:nvPr/>
              </p:nvSpPr>
              <p:spPr bwMode="auto">
                <a:xfrm>
                  <a:off x="2880" y="3067"/>
                  <a:ext cx="136" cy="136"/>
                </a:xfrm>
                <a:prstGeom prst="ellipse">
                  <a:avLst/>
                </a:prstGeom>
                <a:solidFill>
                  <a:srgbClr val="993300">
                    <a:alpha val="0"/>
                  </a:srgbClr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0194" name="Line 18"/>
                <p:cNvSpPr>
                  <a:spLocks noChangeShapeType="1"/>
                </p:cNvSpPr>
                <p:nvPr/>
              </p:nvSpPr>
              <p:spPr bwMode="auto">
                <a:xfrm>
                  <a:off x="2925" y="2931"/>
                  <a:ext cx="0" cy="13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0195" name="Line 19"/>
                <p:cNvSpPr>
                  <a:spLocks noChangeShapeType="1"/>
                </p:cNvSpPr>
                <p:nvPr/>
              </p:nvSpPr>
              <p:spPr bwMode="auto">
                <a:xfrm>
                  <a:off x="2971" y="2931"/>
                  <a:ext cx="0" cy="13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50196" name="Picture 20"/>
          <p:cNvPicPr>
            <a:picLocks noChangeAspect="1" noChangeArrowheads="1"/>
          </p:cNvPicPr>
          <p:nvPr/>
        </p:nvPicPr>
        <p:blipFill>
          <a:blip r:embed="rId5" cstate="print">
            <a:lum contrast="48000"/>
          </a:blip>
          <a:srcRect/>
          <a:stretch>
            <a:fillRect/>
          </a:stretch>
        </p:blipFill>
        <p:spPr bwMode="auto">
          <a:xfrm>
            <a:off x="4500563" y="4292600"/>
            <a:ext cx="3673475" cy="1800225"/>
          </a:xfrm>
          <a:prstGeom prst="rect">
            <a:avLst/>
          </a:prstGeom>
          <a:noFill/>
        </p:spPr>
      </p:pic>
      <p:sp>
        <p:nvSpPr>
          <p:cNvPr id="50197" name="Line 21"/>
          <p:cNvSpPr>
            <a:spLocks noChangeShapeType="1"/>
          </p:cNvSpPr>
          <p:nvPr/>
        </p:nvSpPr>
        <p:spPr bwMode="auto">
          <a:xfrm>
            <a:off x="2339975" y="1484313"/>
            <a:ext cx="0" cy="230505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0198" name="Line 22"/>
          <p:cNvSpPr>
            <a:spLocks noChangeShapeType="1"/>
          </p:cNvSpPr>
          <p:nvPr/>
        </p:nvSpPr>
        <p:spPr bwMode="auto">
          <a:xfrm>
            <a:off x="6365875" y="1412875"/>
            <a:ext cx="0" cy="230505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0199" name="Line 23"/>
          <p:cNvSpPr>
            <a:spLocks noChangeShapeType="1"/>
          </p:cNvSpPr>
          <p:nvPr/>
        </p:nvSpPr>
        <p:spPr bwMode="auto">
          <a:xfrm flipH="1">
            <a:off x="2124075" y="3956050"/>
            <a:ext cx="42863" cy="230505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0200" name="Line 24"/>
          <p:cNvSpPr>
            <a:spLocks noChangeShapeType="1"/>
          </p:cNvSpPr>
          <p:nvPr/>
        </p:nvSpPr>
        <p:spPr bwMode="auto">
          <a:xfrm>
            <a:off x="6323013" y="3911600"/>
            <a:ext cx="0" cy="230505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0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97" grpId="0" animBg="1"/>
      <p:bldP spid="50198" grpId="0" animBg="1"/>
      <p:bldP spid="50199" grpId="0" animBg="1"/>
      <p:bldP spid="5020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3200"/>
              <a:t>观察下列图形，它们有什么共同特征？</a:t>
            </a:r>
          </a:p>
        </p:txBody>
      </p:sp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916113"/>
            <a:ext cx="2160588" cy="1944687"/>
          </a:xfrm>
          <a:prstGeom prst="rect">
            <a:avLst/>
          </a:prstGeom>
          <a:noFill/>
        </p:spPr>
      </p:pic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138" y="1916113"/>
            <a:ext cx="2427287" cy="2087562"/>
          </a:xfrm>
          <a:prstGeom prst="rect">
            <a:avLst/>
          </a:prstGeom>
          <a:noFill/>
        </p:spPr>
      </p:pic>
      <p:pic>
        <p:nvPicPr>
          <p:cNvPr id="51205" name="Picture 5" descr="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4508500"/>
            <a:ext cx="1728788" cy="1816100"/>
          </a:xfrm>
          <a:prstGeom prst="rect">
            <a:avLst/>
          </a:prstGeom>
          <a:noFill/>
        </p:spPr>
      </p:pic>
      <p:sp>
        <p:nvSpPr>
          <p:cNvPr id="51206" name="Line 6"/>
          <p:cNvSpPr>
            <a:spLocks noChangeShapeType="1"/>
          </p:cNvSpPr>
          <p:nvPr/>
        </p:nvSpPr>
        <p:spPr bwMode="auto">
          <a:xfrm>
            <a:off x="1617663" y="1773238"/>
            <a:ext cx="0" cy="2303462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07" name="Line 7"/>
          <p:cNvSpPr>
            <a:spLocks noChangeShapeType="1"/>
          </p:cNvSpPr>
          <p:nvPr/>
        </p:nvSpPr>
        <p:spPr bwMode="auto">
          <a:xfrm>
            <a:off x="4329113" y="1743075"/>
            <a:ext cx="0" cy="2303463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08" name="Line 8"/>
          <p:cNvSpPr>
            <a:spLocks noChangeShapeType="1"/>
          </p:cNvSpPr>
          <p:nvPr/>
        </p:nvSpPr>
        <p:spPr bwMode="auto">
          <a:xfrm>
            <a:off x="1619250" y="4292600"/>
            <a:ext cx="0" cy="2303463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5120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325" y="1844675"/>
            <a:ext cx="2089150" cy="2160588"/>
          </a:xfrm>
          <a:prstGeom prst="rect">
            <a:avLst/>
          </a:prstGeom>
          <a:noFill/>
        </p:spPr>
      </p:pic>
      <p:sp>
        <p:nvSpPr>
          <p:cNvPr id="51210" name="Line 10"/>
          <p:cNvSpPr>
            <a:spLocks noChangeShapeType="1"/>
          </p:cNvSpPr>
          <p:nvPr/>
        </p:nvSpPr>
        <p:spPr bwMode="auto">
          <a:xfrm>
            <a:off x="7186613" y="1773238"/>
            <a:ext cx="0" cy="2303462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51211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06825" y="4238625"/>
            <a:ext cx="3914775" cy="2119313"/>
          </a:xfrm>
          <a:prstGeom prst="rect">
            <a:avLst/>
          </a:prstGeom>
          <a:noFill/>
        </p:spPr>
      </p:pic>
      <p:sp>
        <p:nvSpPr>
          <p:cNvPr id="51212" name="Line 12"/>
          <p:cNvSpPr>
            <a:spLocks noChangeShapeType="1"/>
          </p:cNvSpPr>
          <p:nvPr/>
        </p:nvSpPr>
        <p:spPr bwMode="auto">
          <a:xfrm>
            <a:off x="5741988" y="3743325"/>
            <a:ext cx="0" cy="301625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 animBg="1"/>
      <p:bldP spid="51207" grpId="0" animBg="1"/>
      <p:bldP spid="51208" grpId="0" animBg="1"/>
      <p:bldP spid="51210" grpId="0" animBg="1"/>
      <p:bldP spid="512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900113" y="2205038"/>
            <a:ext cx="6624637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>
                <a:solidFill>
                  <a:srgbClr val="0000FF"/>
                </a:solidFill>
                <a:latin typeface="Arial" charset="0"/>
              </a:rPr>
              <a:t>把一个图形沿一条直线折叠，如果直线两旁的部分能互相重合，那么这个图形叫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4267200" y="3336925"/>
            <a:ext cx="29527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000">
                <a:solidFill>
                  <a:srgbClr val="F81F08"/>
                </a:solidFill>
                <a:latin typeface="Arial" charset="0"/>
              </a:rPr>
              <a:t>轴对称图形</a:t>
            </a:r>
            <a:r>
              <a:rPr kumimoji="0" lang="zh-CN" altLang="en-US" sz="1800">
                <a:solidFill>
                  <a:srgbClr val="0000FF"/>
                </a:solidFill>
                <a:latin typeface="Arial" charset="0"/>
              </a:rPr>
              <a:t>。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187450" y="765175"/>
            <a:ext cx="72009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800" b="1">
                <a:solidFill>
                  <a:srgbClr val="F81F08"/>
                </a:solidFill>
                <a:latin typeface="Arial" charset="0"/>
              </a:rPr>
              <a:t>轴对称图形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381000" y="914400"/>
            <a:ext cx="81359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200">
                <a:solidFill>
                  <a:srgbClr val="0000FF"/>
                </a:solidFill>
                <a:latin typeface="Arial" charset="0"/>
              </a:rPr>
              <a:t>轴对称与轴对称图形有什么区别与联系？</a:t>
            </a: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304800" y="228600"/>
            <a:ext cx="41767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000">
                <a:solidFill>
                  <a:srgbClr val="F81F08"/>
                </a:solidFill>
                <a:latin typeface="Arial" charset="0"/>
              </a:rPr>
              <a:t>讨论：</a:t>
            </a: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457200" y="1600200"/>
            <a:ext cx="172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>
                <a:solidFill>
                  <a:schemeClr val="hlink"/>
                </a:solidFill>
                <a:latin typeface="Arial" charset="0"/>
              </a:rPr>
              <a:t>区别：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457200" y="4038600"/>
            <a:ext cx="1368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>
                <a:solidFill>
                  <a:schemeClr val="hlink"/>
                </a:solidFill>
                <a:latin typeface="Arial" charset="0"/>
              </a:rPr>
              <a:t>联系：</a:t>
            </a: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1681163" y="1600200"/>
            <a:ext cx="6337300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>
                <a:solidFill>
                  <a:srgbClr val="F81F08"/>
                </a:solidFill>
                <a:latin typeface="Arial" charset="0"/>
              </a:rPr>
              <a:t>轴对称</a:t>
            </a:r>
            <a:r>
              <a:rPr kumimoji="0" lang="zh-CN" altLang="en-US" sz="2800">
                <a:solidFill>
                  <a:srgbClr val="0000FF"/>
                </a:solidFill>
                <a:latin typeface="Arial" charset="0"/>
              </a:rPr>
              <a:t>是两个图形能沿对称轴折叠后能重合，指的是</a:t>
            </a:r>
            <a:r>
              <a:rPr kumimoji="0" lang="zh-CN" altLang="en-US" sz="2800" b="1" i="1">
                <a:solidFill>
                  <a:srgbClr val="0000FF"/>
                </a:solidFill>
                <a:latin typeface="Arial" charset="0"/>
              </a:rPr>
              <a:t>两个图形的</a:t>
            </a:r>
            <a:r>
              <a:rPr kumimoji="0" lang="zh-CN" altLang="en-US" sz="28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位置关系</a:t>
            </a:r>
            <a:r>
              <a:rPr kumimoji="0" lang="zh-CN" altLang="en-US" sz="2800">
                <a:solidFill>
                  <a:srgbClr val="0000FF"/>
                </a:solidFill>
                <a:latin typeface="Arial" charset="0"/>
              </a:rPr>
              <a:t>。</a:t>
            </a:r>
          </a:p>
          <a:p>
            <a:pPr>
              <a:spcBef>
                <a:spcPct val="50000"/>
              </a:spcBef>
            </a:pPr>
            <a:r>
              <a:rPr kumimoji="0" lang="zh-CN" altLang="en-US" sz="2800">
                <a:solidFill>
                  <a:srgbClr val="0000FF"/>
                </a:solidFill>
                <a:latin typeface="Arial" charset="0"/>
              </a:rPr>
              <a:t>而</a:t>
            </a:r>
            <a:r>
              <a:rPr kumimoji="0" lang="zh-CN" altLang="en-US" sz="2800">
                <a:solidFill>
                  <a:srgbClr val="F81F08"/>
                </a:solidFill>
                <a:latin typeface="Arial" charset="0"/>
              </a:rPr>
              <a:t>轴对称图形</a:t>
            </a:r>
            <a:r>
              <a:rPr kumimoji="0" lang="zh-CN" altLang="en-US" sz="2800">
                <a:solidFill>
                  <a:srgbClr val="0000FF"/>
                </a:solidFill>
                <a:latin typeface="Arial" charset="0"/>
              </a:rPr>
              <a:t>是指一个图形的两部分沿对称轴折叠后能完全重合，指的是</a:t>
            </a:r>
            <a:r>
              <a:rPr kumimoji="0" lang="zh-CN" altLang="en-US" sz="2800" b="1" i="1">
                <a:solidFill>
                  <a:srgbClr val="0000FF"/>
                </a:solidFill>
                <a:latin typeface="Arial" charset="0"/>
              </a:rPr>
              <a:t>具有对称性的某个图形</a:t>
            </a:r>
            <a:r>
              <a:rPr kumimoji="0" lang="zh-CN" altLang="en-US" sz="2800">
                <a:solidFill>
                  <a:srgbClr val="0000FF"/>
                </a:solidFill>
                <a:latin typeface="Arial" charset="0"/>
              </a:rPr>
              <a:t>。</a:t>
            </a:r>
          </a:p>
        </p:txBody>
      </p:sp>
      <p:grpSp>
        <p:nvGrpSpPr>
          <p:cNvPr id="53255" name="Group 7"/>
          <p:cNvGrpSpPr>
            <a:grpSpLocks/>
          </p:cNvGrpSpPr>
          <p:nvPr/>
        </p:nvGrpSpPr>
        <p:grpSpPr bwMode="auto">
          <a:xfrm>
            <a:off x="1676400" y="4114800"/>
            <a:ext cx="6858000" cy="2439988"/>
            <a:chOff x="1056" y="2592"/>
            <a:chExt cx="4320" cy="1537"/>
          </a:xfrm>
        </p:grpSpPr>
        <p:sp>
          <p:nvSpPr>
            <p:cNvPr id="53256" name="Text Box 8"/>
            <p:cNvSpPr txBox="1">
              <a:spLocks noChangeArrowheads="1"/>
            </p:cNvSpPr>
            <p:nvPr/>
          </p:nvSpPr>
          <p:spPr bwMode="auto">
            <a:xfrm>
              <a:off x="1056" y="2592"/>
              <a:ext cx="4175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zh-CN" altLang="en-US" sz="2800">
                  <a:solidFill>
                    <a:srgbClr val="0000FF"/>
                  </a:solidFill>
                  <a:latin typeface="Arial" charset="0"/>
                </a:rPr>
                <a:t>如果把成轴对称的</a:t>
              </a:r>
              <a:r>
                <a:rPr kumimoji="0" lang="en-US" altLang="zh-CN" sz="2800">
                  <a:solidFill>
                    <a:srgbClr val="0000FF"/>
                  </a:solidFill>
                  <a:latin typeface="Arial" charset="0"/>
                </a:rPr>
                <a:t>2</a:t>
              </a:r>
              <a:r>
                <a:rPr kumimoji="0" lang="zh-CN" altLang="en-US" sz="2800">
                  <a:solidFill>
                    <a:srgbClr val="0000FF"/>
                  </a:solidFill>
                  <a:latin typeface="Arial" charset="0"/>
                </a:rPr>
                <a:t>个图形看成一个整体，那么这个整体就是一个轴对称图形。</a:t>
              </a:r>
            </a:p>
          </p:txBody>
        </p:sp>
        <p:sp>
          <p:nvSpPr>
            <p:cNvPr id="53257" name="Text Box 9"/>
            <p:cNvSpPr txBox="1">
              <a:spLocks noChangeArrowheads="1"/>
            </p:cNvSpPr>
            <p:nvPr/>
          </p:nvSpPr>
          <p:spPr bwMode="auto">
            <a:xfrm>
              <a:off x="1105" y="3264"/>
              <a:ext cx="4271" cy="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zh-CN" altLang="en-US" sz="2800">
                  <a:solidFill>
                    <a:srgbClr val="0000FF"/>
                  </a:solidFill>
                  <a:latin typeface="Arial" charset="0"/>
                </a:rPr>
                <a:t>如果把一个轴对称图形位于对称轴两旁的部分看成</a:t>
              </a:r>
              <a:r>
                <a:rPr kumimoji="0" lang="en-US" altLang="zh-CN" sz="2800">
                  <a:solidFill>
                    <a:srgbClr val="0000FF"/>
                  </a:solidFill>
                  <a:latin typeface="Arial" charset="0"/>
                </a:rPr>
                <a:t>2</a:t>
              </a:r>
              <a:r>
                <a:rPr kumimoji="0" lang="zh-CN" altLang="en-US" sz="2800">
                  <a:solidFill>
                    <a:srgbClr val="0000FF"/>
                  </a:solidFill>
                  <a:latin typeface="Arial" charset="0"/>
                </a:rPr>
                <a:t>个图形，那么这两部分图形就成轴对称。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562</Words>
  <Application>Microsoft Office PowerPoint</Application>
  <PresentationFormat>全屏显示(4:3)</PresentationFormat>
  <Paragraphs>55</Paragraphs>
  <Slides>21</Slides>
  <Notes>3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默认设计模板</vt:lpstr>
      <vt:lpstr>位图图像</vt:lpstr>
      <vt:lpstr>幻灯片 1</vt:lpstr>
      <vt:lpstr>幻灯片 2</vt:lpstr>
      <vt:lpstr>幻灯片 3</vt:lpstr>
      <vt:lpstr>幻灯片 4</vt:lpstr>
      <vt:lpstr>幻灯片 5</vt:lpstr>
      <vt:lpstr>你能找出图中的对称轴和一些对称点吗？</vt:lpstr>
      <vt:lpstr>观察下列图形，它们有什么共同特征？</vt:lpstr>
      <vt:lpstr>幻灯片 8</vt:lpstr>
      <vt:lpstr>幻灯片 9</vt:lpstr>
      <vt:lpstr>请你举出生活中的轴对称和轴对称图形</vt:lpstr>
      <vt:lpstr>小试牛刀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mac-pc</cp:lastModifiedBy>
  <cp:revision>1</cp:revision>
  <dcterms:created xsi:type="dcterms:W3CDTF">2005-09-22T12:08:19Z</dcterms:created>
  <dcterms:modified xsi:type="dcterms:W3CDTF">2018-09-14T13:24:47Z</dcterms:modified>
</cp:coreProperties>
</file>