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gif" ContentType="image/gif"/>
  <Default Extension="png" ContentType="image/png"/>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8" r:id="rId2"/>
    <p:sldId id="274" r:id="rId3"/>
    <p:sldId id="275" r:id="rId4"/>
    <p:sldId id="279" r:id="rId5"/>
    <p:sldId id="278" r:id="rId6"/>
    <p:sldId id="276" r:id="rId7"/>
    <p:sldId id="277" r:id="rId8"/>
    <p:sldId id="281" r:id="rId9"/>
    <p:sldId id="257" r:id="rId10"/>
    <p:sldId id="261" r:id="rId11"/>
    <p:sldId id="260" r:id="rId12"/>
    <p:sldId id="262" r:id="rId13"/>
    <p:sldId id="263" r:id="rId14"/>
    <p:sldId id="259" r:id="rId15"/>
    <p:sldId id="265" r:id="rId16"/>
    <p:sldId id="264" r:id="rId17"/>
    <p:sldId id="267" r:id="rId18"/>
    <p:sldId id="266" r:id="rId19"/>
    <p:sldId id="271" r:id="rId20"/>
    <p:sldId id="270" r:id="rId21"/>
    <p:sldId id="285" r:id="rId22"/>
    <p:sldId id="272" r:id="rId23"/>
    <p:sldId id="284" r:id="rId24"/>
    <p:sldId id="283" r:id="rId25"/>
    <p:sldId id="282" r:id="rId26"/>
    <p:sldId id="273" r:id="rId27"/>
    <p:sldId id="269" r:id="rId28"/>
    <p:sldId id="268" r:id="rId29"/>
    <p:sldId id="289" r:id="rId30"/>
    <p:sldId id="292" r:id="rId31"/>
    <p:sldId id="286" r:id="rId32"/>
    <p:sldId id="291" r:id="rId33"/>
    <p:sldId id="290" r:id="rId34"/>
  </p:sldIdLst>
  <p:sldSz cx="9144000" cy="6858000" type="screen4x3"/>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5" d="100"/>
          <a:sy n="55" d="100"/>
        </p:scale>
        <p:origin x="-1584" y="-96"/>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tags" Target="tags/tag1.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3E3D7B9-9EFA-4ABC-BE6A-0C52894D65C5}" type="datetimeFigureOut">
              <a:rPr lang="zh-CN" altLang="en-US" smtClean="0"/>
              <a:t>2020/8/20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E02E43C-7F58-49E6-8DC2-C16C402F09BF}"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3E3D7B9-9EFA-4ABC-BE6A-0C52894D65C5}" type="datetimeFigureOut">
              <a:rPr lang="zh-CN" altLang="en-US" smtClean="0"/>
              <a:t>2020/8/20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E02E43C-7F58-49E6-8DC2-C16C402F09BF}"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3E3D7B9-9EFA-4ABC-BE6A-0C52894D65C5}" type="datetimeFigureOut">
              <a:rPr lang="zh-CN" altLang="en-US" smtClean="0"/>
              <a:t>2020/8/20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E02E43C-7F58-49E6-8DC2-C16C402F09BF}"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3E3D7B9-9EFA-4ABC-BE6A-0C52894D65C5}" type="datetimeFigureOut">
              <a:rPr lang="zh-CN" altLang="en-US" smtClean="0"/>
              <a:t>2020/8/20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E02E43C-7F58-49E6-8DC2-C16C402F09BF}"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3E3D7B9-9EFA-4ABC-BE6A-0C52894D65C5}" type="datetimeFigureOut">
              <a:rPr lang="zh-CN" altLang="en-US" smtClean="0"/>
              <a:t>2020/8/20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E02E43C-7F58-49E6-8DC2-C16C402F09BF}"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3E3D7B9-9EFA-4ABC-BE6A-0C52894D65C5}" type="datetimeFigureOut">
              <a:rPr lang="zh-CN" altLang="en-US" smtClean="0"/>
              <a:t>2020/8/20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E02E43C-7F58-49E6-8DC2-C16C402F09BF}"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3E3D7B9-9EFA-4ABC-BE6A-0C52894D65C5}" type="datetimeFigureOut">
              <a:rPr lang="zh-CN" altLang="en-US" smtClean="0"/>
              <a:t>2020/8/20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E02E43C-7F58-49E6-8DC2-C16C402F09BF}"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3E3D7B9-9EFA-4ABC-BE6A-0C52894D65C5}" type="datetimeFigureOut">
              <a:rPr lang="zh-CN" altLang="en-US" smtClean="0"/>
              <a:t>2020/8/20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E02E43C-7F58-49E6-8DC2-C16C402F09BF}"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A3E3D7B9-9EFA-4ABC-BE6A-0C52894D65C5}" type="datetimeFigureOut">
              <a:rPr lang="zh-CN" altLang="en-US" smtClean="0"/>
              <a:t>2020/8/20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E02E43C-7F58-49E6-8DC2-C16C402F09BF}"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3E3D7B9-9EFA-4ABC-BE6A-0C52894D65C5}" type="datetimeFigureOut">
              <a:rPr lang="zh-CN" altLang="en-US" smtClean="0"/>
              <a:t>2020/8/20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E02E43C-7F58-49E6-8DC2-C16C402F09BF}"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3E3D7B9-9EFA-4ABC-BE6A-0C52894D65C5}" type="datetimeFigureOut">
              <a:rPr lang="zh-CN" altLang="en-US" smtClean="0"/>
              <a:t>2020/8/20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E02E43C-7F58-49E6-8DC2-C16C402F09BF}"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E3D7B9-9EFA-4ABC-BE6A-0C52894D65C5}" type="datetimeFigureOut">
              <a:rPr lang="zh-CN" altLang="en-US" smtClean="0"/>
              <a:t>2020/8/20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02E43C-7F58-49E6-8DC2-C16C402F09B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 Id="rId3" Type="http://schemas.openxmlformats.org/officeDocument/2006/relationships/hyperlink" Target="https://baike.so.com/doc/5893858-6106745.html" TargetMode="External" /><Relationship Id="rId4" Type="http://schemas.openxmlformats.org/officeDocument/2006/relationships/hyperlink" Target="https://baike.so.com/doc/1109077-1173487.html" TargetMode="External" /><Relationship Id="rId5" Type="http://schemas.openxmlformats.org/officeDocument/2006/relationships/hyperlink" Target="https://baike.so.com/doc/4455569-4664148.html" TargetMode="External" /><Relationship Id="rId6" Type="http://schemas.openxmlformats.org/officeDocument/2006/relationships/hyperlink" Target="https://baike.so.com/doc/782738-26986218.html" TargetMode="Externa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hyperlink" Target="https://baike.so.com/doc/8715371-9037764.html" TargetMode="External" /><Relationship Id="rId11" Type="http://schemas.openxmlformats.org/officeDocument/2006/relationships/hyperlink" Target="https://baike.so.com/doc/8831911-9156808.html" TargetMode="External" /><Relationship Id="rId12" Type="http://schemas.openxmlformats.org/officeDocument/2006/relationships/hyperlink" Target="https://baike.so.com/doc/24740266-25652153.html" TargetMode="External" /><Relationship Id="rId13" Type="http://schemas.openxmlformats.org/officeDocument/2006/relationships/hyperlink" Target="https://baike.so.com/doc/59419-62487.html" TargetMode="External" /><Relationship Id="rId14" Type="http://schemas.openxmlformats.org/officeDocument/2006/relationships/hyperlink" Target="https://baike.so.com/doc/5368473-5604285.html" TargetMode="External" /><Relationship Id="rId15" Type="http://schemas.openxmlformats.org/officeDocument/2006/relationships/hyperlink" Target="https://baike.so.com/doc/304173-322036.html" TargetMode="External" /><Relationship Id="rId16" Type="http://schemas.openxmlformats.org/officeDocument/2006/relationships/hyperlink" Target="https://baike.so.com/doc/192458-203379.html" TargetMode="External" /><Relationship Id="rId2" Type="http://schemas.openxmlformats.org/officeDocument/2006/relationships/image" Target="../media/image6.jpeg" /><Relationship Id="rId3" Type="http://schemas.openxmlformats.org/officeDocument/2006/relationships/hyperlink" Target="https://baike.so.com/doc/6667904-6881740.html" TargetMode="External" /><Relationship Id="rId4" Type="http://schemas.openxmlformats.org/officeDocument/2006/relationships/hyperlink" Target="https://baike.so.com/doc/6937090-7159446.html" TargetMode="External" /><Relationship Id="rId5" Type="http://schemas.openxmlformats.org/officeDocument/2006/relationships/hyperlink" Target="https://baike.so.com/doc/6484751-6698457.html" TargetMode="External" /><Relationship Id="rId6" Type="http://schemas.openxmlformats.org/officeDocument/2006/relationships/hyperlink" Target="https://baike.so.com/doc/9132413-9465536.html" TargetMode="External" /><Relationship Id="rId7" Type="http://schemas.openxmlformats.org/officeDocument/2006/relationships/hyperlink" Target="https://baike.so.com/doc/5422245-5660439.html" TargetMode="External" /><Relationship Id="rId8" Type="http://schemas.openxmlformats.org/officeDocument/2006/relationships/hyperlink" Target="https://baike.so.com/doc/7893208-8167303.html" TargetMode="External" /><Relationship Id="rId9" Type="http://schemas.openxmlformats.org/officeDocument/2006/relationships/hyperlink" Target="https://baike.so.com/doc/8409434-8729159.html" TargetMode="Ex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jpeg" /><Relationship Id="rId3" Type="http://schemas.openxmlformats.org/officeDocument/2006/relationships/hyperlink" Target="https://baike.so.com/doc/2927570-3089237.html" TargetMode="Ex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jpeg" /><Relationship Id="rId3" Type="http://schemas.openxmlformats.org/officeDocument/2006/relationships/image" Target="../media/image7.jpeg" /><Relationship Id="rId4" Type="http://schemas.openxmlformats.org/officeDocument/2006/relationships/image" Target="../media/image8.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jpeg" /><Relationship Id="rId3" Type="http://schemas.openxmlformats.org/officeDocument/2006/relationships/image" Target="../media/image9.jpeg" /><Relationship Id="rId4" Type="http://schemas.openxmlformats.org/officeDocument/2006/relationships/image" Target="../media/image10.jpeg" /><Relationship Id="rId5" Type="http://schemas.openxmlformats.org/officeDocument/2006/relationships/image" Target="../media/image11.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jpeg" /><Relationship Id="rId3" Type="http://schemas.openxmlformats.org/officeDocument/2006/relationships/image" Target="../media/image12.jpeg" /><Relationship Id="rId4" Type="http://schemas.openxmlformats.org/officeDocument/2006/relationships/image" Target="../media/image13.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jpeg" /><Relationship Id="rId3" Type="http://schemas.openxmlformats.org/officeDocument/2006/relationships/image" Target="../media/image14.jpeg" /><Relationship Id="rId4" Type="http://schemas.openxmlformats.org/officeDocument/2006/relationships/image" Target="../media/image15.gif"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jpeg" /><Relationship Id="rId3" Type="http://schemas.openxmlformats.org/officeDocument/2006/relationships/image" Target="../media/image16.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 Id="rId3" Type="http://schemas.openxmlformats.org/officeDocument/2006/relationships/image" Target="../media/image4.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jpeg" /><Relationship Id="rId3" Type="http://schemas.openxmlformats.org/officeDocument/2006/relationships/image" Target="../media/image17.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jpeg" /><Relationship Id="rId3" Type="http://schemas.openxmlformats.org/officeDocument/2006/relationships/image" Target="../media/image18.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jpeg" /><Relationship Id="rId3" Type="http://schemas.openxmlformats.org/officeDocument/2006/relationships/image" Target="../media/image19.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jpeg" /><Relationship Id="rId3" Type="http://schemas.openxmlformats.org/officeDocument/2006/relationships/image" Target="../media/image20.jpeg" /><Relationship Id="rId4" Type="http://schemas.openxmlformats.org/officeDocument/2006/relationships/image" Target="../media/image21.jpeg" /><Relationship Id="rId5" Type="http://schemas.openxmlformats.org/officeDocument/2006/relationships/image" Target="../media/image2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 Id="rId3" Type="http://schemas.openxmlformats.org/officeDocument/2006/relationships/image" Target="../media/image5.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D:\桌面文件\资料类\ppt背景\黑板效果PPT背景图片\4.jpg"/>
          <p:cNvPicPr>
            <a:picLocks noGrp="1" noChangeAspect="1" noChangeArrowheads="1"/>
          </p:cNvPicPr>
          <p:nvPr>
            <p:ph idx="1"/>
          </p:nvPr>
        </p:nvPicPr>
        <p:blipFill>
          <a:blip r:embed="rId2"/>
          <a:stretch>
            <a:fillRect/>
          </a:stretch>
        </p:blipFill>
        <p:spPr bwMode="auto">
          <a:xfrm>
            <a:off x="-44408" y="0"/>
            <a:ext cx="9188408" cy="6858000"/>
          </a:xfrm>
          <a:prstGeom prst="rect">
            <a:avLst/>
          </a:prstGeom>
          <a:noFill/>
        </p:spPr>
      </p:pic>
      <p:pic>
        <p:nvPicPr>
          <p:cNvPr id="9" name="Picture 2" descr="C:\Users\Administrator\Desktop\u=3929484416,3729440939&amp;fm=26&amp;gp=0.jpg"/>
          <p:cNvPicPr>
            <a:picLocks noChangeAspect="1" noChangeArrowheads="1"/>
          </p:cNvPicPr>
          <p:nvPr/>
        </p:nvPicPr>
        <p:blipFill>
          <a:blip r:embed="rId3"/>
          <a:stretch>
            <a:fillRect/>
          </a:stretch>
        </p:blipFill>
        <p:spPr bwMode="auto">
          <a:xfrm>
            <a:off x="0" y="0"/>
            <a:ext cx="9144000" cy="6381328"/>
          </a:xfrm>
          <a:prstGeom prst="rect">
            <a:avLst/>
          </a:prstGeom>
          <a:noFill/>
        </p:spPr>
      </p:pic>
      <p:sp>
        <p:nvSpPr>
          <p:cNvPr id="14" name="TextBox 13"/>
          <p:cNvSpPr txBox="1"/>
          <p:nvPr/>
        </p:nvSpPr>
        <p:spPr>
          <a:xfrm>
            <a:off x="0" y="1556792"/>
            <a:ext cx="738664" cy="4189608"/>
          </a:xfrm>
          <a:prstGeom prst="rect">
            <a:avLst/>
          </a:prstGeom>
          <a:noFill/>
        </p:spPr>
        <p:txBody>
          <a:bodyPr vert="eaVert" wrap="none" rtlCol="0">
            <a:spAutoFit/>
          </a:bodyPr>
          <a:lstStyle/>
          <a:p>
            <a:r>
              <a:rPr lang="zh-CN" altLang="en-US" sz="3600" b="1" smtClean="0">
                <a:solidFill>
                  <a:srgbClr val="FF0000"/>
                </a:solidFill>
              </a:rPr>
              <a:t>跳水姑娘吕伟夺魁记</a:t>
            </a:r>
            <a:endParaRPr lang="zh-CN" altLang="en-US" sz="3600" b="1">
              <a:solidFill>
                <a:srgbClr val="FF0000"/>
              </a:solidFill>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D:\桌面文件\资料类\ppt背景\黑板效果PPT背景图片\4.jpg"/>
          <p:cNvPicPr>
            <a:picLocks noGrp="1" noChangeAspect="1" noChangeArrowheads="1"/>
          </p:cNvPicPr>
          <p:nvPr>
            <p:ph idx="1"/>
          </p:nvPr>
        </p:nvPicPr>
        <p:blipFill>
          <a:blip r:embed="rId2"/>
          <a:stretch>
            <a:fillRect/>
          </a:stretch>
        </p:blipFill>
        <p:spPr bwMode="auto">
          <a:xfrm>
            <a:off x="-44408" y="0"/>
            <a:ext cx="9188408" cy="6858000"/>
          </a:xfrm>
          <a:prstGeom prst="rect">
            <a:avLst/>
          </a:prstGeom>
          <a:noFill/>
        </p:spPr>
      </p:pic>
      <p:sp>
        <p:nvSpPr>
          <p:cNvPr id="4" name="文本框 1"/>
          <p:cNvSpPr txBox="1">
            <a:spLocks noChangeArrowheads="1"/>
          </p:cNvSpPr>
          <p:nvPr/>
        </p:nvSpPr>
        <p:spPr bwMode="auto">
          <a:xfrm>
            <a:off x="323528" y="1196752"/>
            <a:ext cx="8568952" cy="1938992"/>
          </a:xfrm>
          <a:prstGeom prst="rect">
            <a:avLst/>
          </a:prstGeom>
          <a:noFill/>
          <a:ln w="9525">
            <a:noFill/>
            <a:miter lim="800000"/>
          </a:ln>
        </p:spPr>
        <p:txBody>
          <a:bodyPr wrap="square">
            <a:spAutoFit/>
          </a:bodyPr>
          <a:lstStyle/>
          <a:p>
            <a:r>
              <a:rPr lang="en-US" altLang="zh-CN" sz="4000" b="1" smtClean="0">
                <a:solidFill>
                  <a:schemeClr val="bg1"/>
                </a:solidFill>
                <a:latin typeface="宋体" pitchFamily="2" charset="-122"/>
              </a:rPr>
              <a:t>1</a:t>
            </a:r>
            <a:r>
              <a:rPr lang="zh-CN" altLang="en-US" sz="4000" b="1" smtClean="0">
                <a:solidFill>
                  <a:schemeClr val="bg1"/>
                </a:solidFill>
                <a:latin typeface="宋体" pitchFamily="2" charset="-122"/>
              </a:rPr>
              <a:t>、自</a:t>
            </a:r>
            <a:r>
              <a:rPr lang="zh-CN" altLang="en-US" sz="4000" b="1">
                <a:solidFill>
                  <a:schemeClr val="bg1"/>
                </a:solidFill>
                <a:latin typeface="宋体" pitchFamily="2" charset="-122"/>
              </a:rPr>
              <a:t>读课文思考：</a:t>
            </a:r>
          </a:p>
          <a:p>
            <a:r>
              <a:rPr lang="zh-CN" altLang="en-US" sz="4000" b="1">
                <a:solidFill>
                  <a:schemeClr val="bg1"/>
                </a:solidFill>
                <a:latin typeface="宋体" pitchFamily="2" charset="-122"/>
              </a:rPr>
              <a:t>这则新闻特写报道了一件什么事</a:t>
            </a:r>
            <a:r>
              <a:rPr lang="zh-CN" altLang="en-US" sz="4000" b="1" smtClean="0">
                <a:solidFill>
                  <a:schemeClr val="bg1"/>
                </a:solidFill>
                <a:latin typeface="宋体" pitchFamily="2" charset="-122"/>
              </a:rPr>
              <a:t>？</a:t>
            </a:r>
            <a:endParaRPr lang="en-US" altLang="zh-CN" sz="4000" b="1" smtClean="0">
              <a:solidFill>
                <a:schemeClr val="bg1"/>
              </a:solidFill>
              <a:latin typeface="宋体" panose="02010600030101010101" pitchFamily="2" charset="-122"/>
            </a:endParaRPr>
          </a:p>
          <a:p>
            <a:r>
              <a:rPr lang="zh-CN" altLang="en-US" sz="4000" b="1" smtClean="0">
                <a:solidFill>
                  <a:schemeClr val="bg1"/>
                </a:solidFill>
                <a:latin typeface="宋体" pitchFamily="2" charset="-122"/>
              </a:rPr>
              <a:t>着</a:t>
            </a:r>
            <a:r>
              <a:rPr lang="zh-CN" altLang="en-US" sz="4000" b="1">
                <a:solidFill>
                  <a:schemeClr val="bg1"/>
                </a:solidFill>
                <a:latin typeface="宋体" pitchFamily="2" charset="-122"/>
              </a:rPr>
              <a:t>重抓住什么场面来刻画的？</a:t>
            </a:r>
          </a:p>
        </p:txBody>
      </p:sp>
      <p:sp>
        <p:nvSpPr>
          <p:cNvPr id="5" name="TextBox 4"/>
          <p:cNvSpPr txBox="1"/>
          <p:nvPr/>
        </p:nvSpPr>
        <p:spPr>
          <a:xfrm>
            <a:off x="2699792" y="332656"/>
            <a:ext cx="3775393" cy="707886"/>
          </a:xfrm>
          <a:prstGeom prst="rect">
            <a:avLst/>
          </a:prstGeom>
          <a:noFill/>
        </p:spPr>
        <p:txBody>
          <a:bodyPr wrap="none" rtlCol="0">
            <a:spAutoFit/>
          </a:bodyPr>
          <a:lstStyle/>
          <a:p>
            <a:r>
              <a:rPr lang="zh-CN" altLang="en-US" sz="4000" b="1" smtClean="0">
                <a:solidFill>
                  <a:schemeClr val="bg1"/>
                </a:solidFill>
              </a:rPr>
              <a:t>感知课文内容：</a:t>
            </a:r>
            <a:endParaRPr lang="zh-CN" altLang="en-US" sz="4000" b="1">
              <a:solidFill>
                <a:schemeClr val="bg1"/>
              </a:solidFill>
            </a:endParaRPr>
          </a:p>
        </p:txBody>
      </p:sp>
      <p:sp>
        <p:nvSpPr>
          <p:cNvPr id="6" name="文本框 2"/>
          <p:cNvSpPr txBox="1">
            <a:spLocks noChangeArrowheads="1"/>
          </p:cNvSpPr>
          <p:nvPr/>
        </p:nvSpPr>
        <p:spPr bwMode="auto">
          <a:xfrm>
            <a:off x="323528" y="3501008"/>
            <a:ext cx="8568952" cy="1938992"/>
          </a:xfrm>
          <a:prstGeom prst="rect">
            <a:avLst/>
          </a:prstGeom>
          <a:noFill/>
          <a:ln w="9525">
            <a:noFill/>
            <a:miter lim="800000"/>
          </a:ln>
        </p:spPr>
        <p:txBody>
          <a:bodyPr wrap="square">
            <a:spAutoFit/>
          </a:bodyPr>
          <a:lstStyle/>
          <a:p>
            <a:r>
              <a:rPr lang="zh-CN" altLang="en-US" sz="4000" b="1">
                <a:solidFill>
                  <a:srgbClr val="FFFF00"/>
                </a:solidFill>
                <a:latin typeface="宋体" pitchFamily="2" charset="-122"/>
              </a:rPr>
              <a:t>这则新闻特写报道的是跳水姑娘吕伟在新德里亚运会上赢得金牌的事。课文抓住吕伟跳水动作来细致刻画的。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D:\桌面文件\资料类\ppt背景\黑板效果PPT背景图片\4.jpg"/>
          <p:cNvPicPr>
            <a:picLocks noGrp="1" noChangeAspect="1" noChangeArrowheads="1"/>
          </p:cNvPicPr>
          <p:nvPr>
            <p:ph idx="1"/>
          </p:nvPr>
        </p:nvPicPr>
        <p:blipFill>
          <a:blip r:embed="rId2"/>
          <a:stretch>
            <a:fillRect/>
          </a:stretch>
        </p:blipFill>
        <p:spPr bwMode="auto">
          <a:xfrm>
            <a:off x="-44408" y="0"/>
            <a:ext cx="9188408" cy="6858000"/>
          </a:xfrm>
          <a:prstGeom prst="rect">
            <a:avLst/>
          </a:prstGeom>
          <a:noFill/>
        </p:spPr>
      </p:pic>
      <p:sp>
        <p:nvSpPr>
          <p:cNvPr id="4" name="文本框 1"/>
          <p:cNvSpPr txBox="1">
            <a:spLocks noChangeArrowheads="1"/>
          </p:cNvSpPr>
          <p:nvPr/>
        </p:nvSpPr>
        <p:spPr bwMode="auto">
          <a:xfrm>
            <a:off x="755576" y="1268760"/>
            <a:ext cx="7601761" cy="1077218"/>
          </a:xfrm>
          <a:prstGeom prst="rect">
            <a:avLst/>
          </a:prstGeom>
          <a:noFill/>
          <a:ln w="9525">
            <a:noFill/>
            <a:miter lim="800000"/>
          </a:ln>
        </p:spPr>
        <p:txBody>
          <a:bodyPr wrap="none">
            <a:spAutoFit/>
          </a:bodyPr>
          <a:lstStyle/>
          <a:p>
            <a:r>
              <a:rPr lang="en-US" altLang="zh-CN" sz="3200" b="1">
                <a:solidFill>
                  <a:schemeClr val="bg1"/>
                </a:solidFill>
                <a:latin typeface="宋体" pitchFamily="2" charset="-122"/>
              </a:rPr>
              <a:t>2</a:t>
            </a:r>
            <a:r>
              <a:rPr lang="en-US" altLang="zh-CN" sz="3200" b="1" smtClean="0">
                <a:solidFill>
                  <a:schemeClr val="bg1"/>
                </a:solidFill>
                <a:latin typeface="宋体" pitchFamily="2" charset="-122"/>
              </a:rPr>
              <a:t>.</a:t>
            </a:r>
            <a:r>
              <a:rPr lang="zh-CN" altLang="en-US" sz="3200" b="1" smtClean="0">
                <a:solidFill>
                  <a:schemeClr val="bg1"/>
                </a:solidFill>
                <a:latin typeface="宋体" pitchFamily="2" charset="-122"/>
              </a:rPr>
              <a:t>再</a:t>
            </a:r>
            <a:r>
              <a:rPr lang="zh-CN" altLang="en-US" sz="3200" b="1">
                <a:solidFill>
                  <a:schemeClr val="bg1"/>
                </a:solidFill>
                <a:latin typeface="宋体" pitchFamily="2" charset="-122"/>
              </a:rPr>
              <a:t>读课文，思考：本文按照什么顺序来</a:t>
            </a:r>
          </a:p>
          <a:p>
            <a:r>
              <a:rPr lang="zh-CN" altLang="en-US" sz="3200" b="1">
                <a:solidFill>
                  <a:schemeClr val="bg1"/>
                </a:solidFill>
                <a:latin typeface="宋体" pitchFamily="2" charset="-122"/>
              </a:rPr>
              <a:t>记叙的？能不能列出课文的结构提纲。</a:t>
            </a:r>
          </a:p>
        </p:txBody>
      </p:sp>
      <p:sp>
        <p:nvSpPr>
          <p:cNvPr id="5" name="文本框 3"/>
          <p:cNvSpPr txBox="1">
            <a:spLocks noChangeArrowheads="1"/>
          </p:cNvSpPr>
          <p:nvPr/>
        </p:nvSpPr>
        <p:spPr bwMode="auto">
          <a:xfrm>
            <a:off x="277813" y="2420888"/>
            <a:ext cx="8866187" cy="2957512"/>
          </a:xfrm>
          <a:prstGeom prst="rect">
            <a:avLst/>
          </a:prstGeom>
          <a:noFill/>
          <a:ln w="9525">
            <a:noFill/>
            <a:miter lim="800000"/>
          </a:ln>
        </p:spPr>
        <p:txBody>
          <a:bodyPr>
            <a:spAutoFit/>
          </a:bodyPr>
          <a:lstStyle/>
          <a:p>
            <a:r>
              <a:rPr lang="zh-CN" altLang="en-US" sz="2800" b="1">
                <a:solidFill>
                  <a:srgbClr val="FFFF00"/>
                </a:solidFill>
                <a:latin typeface="Comic Sans MS" pitchFamily="66" charset="0"/>
              </a:rPr>
              <a:t>课文分为三个部分：</a:t>
            </a:r>
          </a:p>
          <a:p>
            <a:r>
              <a:rPr lang="zh-CN" altLang="en-US" sz="3200" b="1">
                <a:solidFill>
                  <a:srgbClr val="FFFF00"/>
                </a:solidFill>
                <a:latin typeface="宋体" pitchFamily="2" charset="-122"/>
              </a:rPr>
              <a:t>第一部分：（</a:t>
            </a:r>
            <a:r>
              <a:rPr lang="en-US" altLang="zh-CN" sz="3200" b="1">
                <a:solidFill>
                  <a:srgbClr val="FFFF00"/>
                </a:solidFill>
                <a:latin typeface="宋体" pitchFamily="2" charset="-122"/>
              </a:rPr>
              <a:t>1</a:t>
            </a:r>
            <a:r>
              <a:rPr lang="zh-CN" altLang="en-US" sz="3200" b="1">
                <a:solidFill>
                  <a:srgbClr val="FFFF00"/>
                </a:solidFill>
                <a:latin typeface="宋体" pitchFamily="2" charset="-122"/>
              </a:rPr>
              <a:t>）吕伟站在</a:t>
            </a:r>
            <a:r>
              <a:rPr lang="en-US" altLang="zh-CN" sz="3200" b="1">
                <a:solidFill>
                  <a:srgbClr val="FFFF00"/>
                </a:solidFill>
                <a:latin typeface="宋体" pitchFamily="2" charset="-122"/>
              </a:rPr>
              <a:t>10</a:t>
            </a:r>
            <a:r>
              <a:rPr lang="zh-CN" altLang="en-US" sz="3200" b="1">
                <a:solidFill>
                  <a:srgbClr val="FFFF00"/>
                </a:solidFill>
                <a:latin typeface="宋体" pitchFamily="2" charset="-122"/>
              </a:rPr>
              <a:t>米高台，准备跳水</a:t>
            </a:r>
          </a:p>
          <a:p>
            <a:r>
              <a:rPr lang="zh-CN" altLang="en-US" sz="3200" b="1">
                <a:solidFill>
                  <a:srgbClr val="FFFF00"/>
                </a:solidFill>
                <a:latin typeface="宋体" pitchFamily="2" charset="-122"/>
              </a:rPr>
              <a:t>第二部分：（</a:t>
            </a:r>
            <a:r>
              <a:rPr lang="en-US" altLang="zh-CN" sz="3200" b="1">
                <a:solidFill>
                  <a:srgbClr val="FFFF00"/>
                </a:solidFill>
                <a:latin typeface="宋体" pitchFamily="2" charset="-122"/>
              </a:rPr>
              <a:t>2-4</a:t>
            </a:r>
            <a:r>
              <a:rPr lang="zh-CN" altLang="en-US" sz="3200" b="1">
                <a:solidFill>
                  <a:srgbClr val="FFFF00"/>
                </a:solidFill>
                <a:latin typeface="宋体" pitchFamily="2" charset="-122"/>
              </a:rPr>
              <a:t>）细致刻画吕伟起跳、腾空、入水的跳水动作。</a:t>
            </a:r>
          </a:p>
          <a:p>
            <a:r>
              <a:rPr lang="zh-CN" altLang="en-US" sz="3200" b="1">
                <a:solidFill>
                  <a:srgbClr val="FFFF00"/>
                </a:solidFill>
                <a:latin typeface="宋体" pitchFamily="2" charset="-122"/>
              </a:rPr>
              <a:t>第三部分：（</a:t>
            </a:r>
            <a:r>
              <a:rPr lang="en-US" altLang="zh-CN" sz="3200" b="1">
                <a:solidFill>
                  <a:srgbClr val="FFFF00"/>
                </a:solidFill>
                <a:latin typeface="宋体" pitchFamily="2" charset="-122"/>
              </a:rPr>
              <a:t>5-8</a:t>
            </a:r>
            <a:r>
              <a:rPr lang="zh-CN" altLang="en-US" sz="3200" b="1">
                <a:solidFill>
                  <a:srgbClr val="FFFF00"/>
                </a:solidFill>
                <a:latin typeface="宋体" pitchFamily="2" charset="-122"/>
              </a:rPr>
              <a:t>）写了观众的反应和赞叹以及现场的气氛。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7"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D:\桌面文件\资料类\ppt背景\黑板效果PPT背景图片\4.jpg"/>
          <p:cNvPicPr>
            <a:picLocks noGrp="1" noChangeAspect="1" noChangeArrowheads="1"/>
          </p:cNvPicPr>
          <p:nvPr>
            <p:ph idx="1"/>
          </p:nvPr>
        </p:nvPicPr>
        <p:blipFill>
          <a:blip r:embed="rId2"/>
          <a:stretch>
            <a:fillRect/>
          </a:stretch>
        </p:blipFill>
        <p:spPr bwMode="auto">
          <a:xfrm>
            <a:off x="-44408" y="0"/>
            <a:ext cx="9188408" cy="6858000"/>
          </a:xfrm>
          <a:prstGeom prst="rect">
            <a:avLst/>
          </a:prstGeom>
          <a:noFill/>
        </p:spPr>
      </p:pic>
      <p:sp>
        <p:nvSpPr>
          <p:cNvPr id="5" name="文本框 1"/>
          <p:cNvSpPr txBox="1">
            <a:spLocks noChangeArrowheads="1"/>
          </p:cNvSpPr>
          <p:nvPr/>
        </p:nvSpPr>
        <p:spPr bwMode="auto">
          <a:xfrm>
            <a:off x="1619672" y="1268760"/>
            <a:ext cx="6552728" cy="707886"/>
          </a:xfrm>
          <a:prstGeom prst="rect">
            <a:avLst/>
          </a:prstGeom>
          <a:noFill/>
          <a:ln w="9525">
            <a:noFill/>
            <a:miter lim="800000"/>
          </a:ln>
        </p:spPr>
        <p:txBody>
          <a:bodyPr wrap="square">
            <a:spAutoFit/>
          </a:bodyPr>
          <a:lstStyle/>
          <a:p>
            <a:r>
              <a:rPr lang="zh-CN" altLang="en-US" sz="4000" b="1">
                <a:solidFill>
                  <a:schemeClr val="bg1"/>
                </a:solidFill>
                <a:latin typeface="Comic Sans MS" pitchFamily="66" charset="0"/>
              </a:rPr>
              <a:t>品</a:t>
            </a:r>
            <a:r>
              <a:rPr lang="zh-CN" altLang="en-US" sz="4000" b="1" smtClean="0">
                <a:solidFill>
                  <a:schemeClr val="bg1"/>
                </a:solidFill>
                <a:latin typeface="Comic Sans MS" pitchFamily="66" charset="0"/>
              </a:rPr>
              <a:t>读二</a:t>
            </a:r>
            <a:r>
              <a:rPr lang="zh-CN" altLang="en-US" sz="4000" b="1">
                <a:solidFill>
                  <a:schemeClr val="bg1"/>
                </a:solidFill>
                <a:latin typeface="Comic Sans MS" pitchFamily="66" charset="0"/>
              </a:rPr>
              <a:t>三四段动词的精</a:t>
            </a:r>
            <a:r>
              <a:rPr lang="zh-CN" altLang="en-US" sz="4000" b="1" smtClean="0">
                <a:solidFill>
                  <a:schemeClr val="bg1"/>
                </a:solidFill>
                <a:latin typeface="Comic Sans MS" pitchFamily="66" charset="0"/>
              </a:rPr>
              <a:t>妙：</a:t>
            </a:r>
            <a:endParaRPr lang="zh-CN" altLang="en-US" sz="4000" b="1">
              <a:solidFill>
                <a:schemeClr val="bg1"/>
              </a:solidFill>
              <a:latin typeface="Comic Sans MS" pitchFamily="66" charset="0"/>
            </a:endParaRPr>
          </a:p>
        </p:txBody>
      </p:sp>
      <p:sp>
        <p:nvSpPr>
          <p:cNvPr id="6" name="TextBox 5"/>
          <p:cNvSpPr txBox="1"/>
          <p:nvPr/>
        </p:nvSpPr>
        <p:spPr>
          <a:xfrm>
            <a:off x="3635896" y="332656"/>
            <a:ext cx="3013967" cy="769441"/>
          </a:xfrm>
          <a:prstGeom prst="rect">
            <a:avLst/>
          </a:prstGeom>
          <a:noFill/>
        </p:spPr>
        <p:txBody>
          <a:bodyPr wrap="none" rtlCol="0">
            <a:spAutoFit/>
          </a:bodyPr>
          <a:lstStyle/>
          <a:p>
            <a:r>
              <a:rPr lang="zh-CN" altLang="en-US" sz="4400" b="1" smtClean="0">
                <a:solidFill>
                  <a:schemeClr val="bg1"/>
                </a:solidFill>
              </a:rPr>
              <a:t>品读课文：</a:t>
            </a:r>
            <a:endParaRPr lang="zh-CN" altLang="en-US" sz="4400" b="1">
              <a:solidFill>
                <a:schemeClr val="bg1"/>
              </a:solidFill>
            </a:endParaRPr>
          </a:p>
        </p:txBody>
      </p:sp>
      <p:sp>
        <p:nvSpPr>
          <p:cNvPr id="7" name="文本框 2"/>
          <p:cNvSpPr txBox="1">
            <a:spLocks noChangeArrowheads="1"/>
          </p:cNvSpPr>
          <p:nvPr/>
        </p:nvSpPr>
        <p:spPr bwMode="auto">
          <a:xfrm>
            <a:off x="251520" y="2276872"/>
            <a:ext cx="8292655" cy="1200329"/>
          </a:xfrm>
          <a:prstGeom prst="rect">
            <a:avLst/>
          </a:prstGeom>
          <a:noFill/>
          <a:ln w="9525">
            <a:noFill/>
            <a:miter lim="800000"/>
          </a:ln>
        </p:spPr>
        <p:txBody>
          <a:bodyPr wrap="none">
            <a:spAutoFit/>
          </a:bodyPr>
          <a:lstStyle/>
          <a:p>
            <a:r>
              <a:rPr lang="en-US" altLang="zh-CN" sz="3600" b="1">
                <a:solidFill>
                  <a:schemeClr val="bg1"/>
                </a:solidFill>
                <a:latin typeface="宋体" pitchFamily="2" charset="-122"/>
              </a:rPr>
              <a:t>1</a:t>
            </a:r>
            <a:r>
              <a:rPr lang="zh-CN" altLang="en-US" sz="3600" b="1">
                <a:solidFill>
                  <a:schemeClr val="bg1"/>
                </a:solidFill>
                <a:latin typeface="宋体" pitchFamily="2" charset="-122"/>
              </a:rPr>
              <a:t>、第二段中“轻舒双臂”“轻轻一蹬</a:t>
            </a:r>
            <a:r>
              <a:rPr lang="zh-CN" altLang="en-US" sz="3600" b="1" smtClean="0">
                <a:solidFill>
                  <a:schemeClr val="bg1"/>
                </a:solidFill>
                <a:latin typeface="宋体" pitchFamily="2" charset="-122"/>
              </a:rPr>
              <a:t>”</a:t>
            </a:r>
            <a:endParaRPr lang="en-US" altLang="zh-CN" sz="3600" b="1" smtClean="0">
              <a:solidFill>
                <a:schemeClr val="bg1"/>
              </a:solidFill>
              <a:latin typeface="宋体" panose="02010600030101010101" pitchFamily="2" charset="-122"/>
            </a:endParaRPr>
          </a:p>
          <a:p>
            <a:r>
              <a:rPr lang="zh-CN" altLang="en-US" sz="3600" b="1" smtClean="0">
                <a:solidFill>
                  <a:schemeClr val="bg1"/>
                </a:solidFill>
                <a:latin typeface="宋体" pitchFamily="2" charset="-122"/>
              </a:rPr>
              <a:t>“</a:t>
            </a:r>
            <a:r>
              <a:rPr lang="zh-CN" altLang="en-US" sz="3600" b="1">
                <a:solidFill>
                  <a:schemeClr val="bg1"/>
                </a:solidFill>
                <a:latin typeface="宋体" pitchFamily="2" charset="-122"/>
              </a:rPr>
              <a:t>向空中飞去”</a:t>
            </a:r>
          </a:p>
        </p:txBody>
      </p:sp>
      <p:sp>
        <p:nvSpPr>
          <p:cNvPr id="8" name="文本框 3"/>
          <p:cNvSpPr txBox="1">
            <a:spLocks noChangeArrowheads="1"/>
          </p:cNvSpPr>
          <p:nvPr/>
        </p:nvSpPr>
        <p:spPr bwMode="auto">
          <a:xfrm>
            <a:off x="211747" y="3645024"/>
            <a:ext cx="8932253" cy="1323439"/>
          </a:xfrm>
          <a:prstGeom prst="rect">
            <a:avLst/>
          </a:prstGeom>
          <a:noFill/>
          <a:ln w="9525">
            <a:noFill/>
            <a:miter lim="800000"/>
          </a:ln>
        </p:spPr>
        <p:txBody>
          <a:bodyPr wrap="none">
            <a:spAutoFit/>
          </a:bodyPr>
          <a:lstStyle/>
          <a:p>
            <a:r>
              <a:rPr lang="zh-CN" altLang="en-US" sz="4000" b="1">
                <a:solidFill>
                  <a:srgbClr val="FFFF00"/>
                </a:solidFill>
                <a:latin typeface="Comic Sans MS" pitchFamily="66" charset="0"/>
              </a:rPr>
              <a:t>有力地突出了吕伟动作的轻柔、优美</a:t>
            </a:r>
            <a:r>
              <a:rPr lang="zh-CN" altLang="en-US" sz="4000" b="1" smtClean="0">
                <a:solidFill>
                  <a:srgbClr val="FFFF00"/>
                </a:solidFill>
                <a:latin typeface="Comic Sans MS" pitchFamily="66" charset="0"/>
              </a:rPr>
              <a:t>、</a:t>
            </a:r>
            <a:endParaRPr lang="en-US" altLang="zh-CN" sz="4000" b="1" smtClean="0">
              <a:solidFill>
                <a:srgbClr val="FFFF00"/>
              </a:solidFill>
              <a:latin typeface="Comic Sans MS" pitchFamily="66" charset="0"/>
            </a:endParaRPr>
          </a:p>
          <a:p>
            <a:r>
              <a:rPr lang="zh-CN" altLang="en-US" sz="4000" b="1" smtClean="0">
                <a:solidFill>
                  <a:srgbClr val="FFFF00"/>
                </a:solidFill>
                <a:latin typeface="Comic Sans MS" pitchFamily="66" charset="0"/>
              </a:rPr>
              <a:t>舒</a:t>
            </a:r>
            <a:r>
              <a:rPr lang="zh-CN" altLang="en-US" sz="4000" b="1">
                <a:solidFill>
                  <a:srgbClr val="FFFF00"/>
                </a:solidFill>
                <a:latin typeface="Comic Sans MS" pitchFamily="66" charset="0"/>
              </a:rPr>
              <a:t>展，充满</a:t>
            </a:r>
            <a:r>
              <a:rPr lang="zh-CN" altLang="en-US" sz="4000" b="1" smtClean="0">
                <a:solidFill>
                  <a:srgbClr val="FFFF00"/>
                </a:solidFill>
                <a:latin typeface="Comic Sans MS" pitchFamily="66" charset="0"/>
              </a:rPr>
              <a:t>了动</a:t>
            </a:r>
            <a:r>
              <a:rPr lang="zh-CN" altLang="en-US" sz="4000" b="1">
                <a:solidFill>
                  <a:srgbClr val="FFFF00"/>
                </a:solidFill>
                <a:latin typeface="Comic Sans MS" pitchFamily="66" charset="0"/>
              </a:rPr>
              <a:t>态美。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100000">
                                          <p:val>
                                            <p:strVal val="#ppt_x"/>
                                          </p:val>
                                        </p:tav>
                                      </p:tavLst>
                                    </p:anim>
                                    <p:anim calcmode="lin" valueType="num">
                                      <p:cBhvr>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D:\桌面文件\资料类\ppt背景\黑板效果PPT背景图片\4.jpg"/>
          <p:cNvPicPr>
            <a:picLocks noGrp="1" noChangeAspect="1" noChangeArrowheads="1"/>
          </p:cNvPicPr>
          <p:nvPr>
            <p:ph idx="1"/>
          </p:nvPr>
        </p:nvPicPr>
        <p:blipFill>
          <a:blip r:embed="rId2"/>
          <a:stretch>
            <a:fillRect/>
          </a:stretch>
        </p:blipFill>
        <p:spPr bwMode="auto">
          <a:xfrm>
            <a:off x="-44408" y="0"/>
            <a:ext cx="9188408" cy="6858000"/>
          </a:xfrm>
          <a:prstGeom prst="rect">
            <a:avLst/>
          </a:prstGeom>
          <a:noFill/>
        </p:spPr>
      </p:pic>
      <p:sp>
        <p:nvSpPr>
          <p:cNvPr id="4" name="文本框 4"/>
          <p:cNvSpPr txBox="1">
            <a:spLocks noChangeArrowheads="1"/>
          </p:cNvSpPr>
          <p:nvPr/>
        </p:nvSpPr>
        <p:spPr bwMode="auto">
          <a:xfrm>
            <a:off x="395536" y="1556792"/>
            <a:ext cx="8932253" cy="1323439"/>
          </a:xfrm>
          <a:prstGeom prst="rect">
            <a:avLst/>
          </a:prstGeom>
          <a:noFill/>
          <a:ln w="9525">
            <a:noFill/>
            <a:miter lim="800000"/>
          </a:ln>
        </p:spPr>
        <p:txBody>
          <a:bodyPr wrap="none">
            <a:spAutoFit/>
          </a:bodyPr>
          <a:lstStyle/>
          <a:p>
            <a:r>
              <a:rPr lang="en-US" altLang="zh-CN" sz="4000" b="1">
                <a:solidFill>
                  <a:schemeClr val="bg1"/>
                </a:solidFill>
                <a:latin typeface="宋体" pitchFamily="2" charset="-122"/>
              </a:rPr>
              <a:t>2</a:t>
            </a:r>
            <a:r>
              <a:rPr lang="zh-CN" altLang="en-US" sz="4000" b="1">
                <a:solidFill>
                  <a:schemeClr val="bg1"/>
                </a:solidFill>
                <a:latin typeface="宋体" pitchFamily="2" charset="-122"/>
              </a:rPr>
              <a:t>、第三段中“向前翻腾一周半</a:t>
            </a:r>
            <a:r>
              <a:rPr lang="zh-CN" altLang="en-US" sz="4000" b="1" smtClean="0">
                <a:solidFill>
                  <a:schemeClr val="bg1"/>
                </a:solidFill>
                <a:latin typeface="宋体" pitchFamily="2" charset="-122"/>
              </a:rPr>
              <a:t>”</a:t>
            </a:r>
            <a:endParaRPr lang="en-US" altLang="zh-CN" sz="4000" b="1" smtClean="0">
              <a:solidFill>
                <a:schemeClr val="bg1"/>
              </a:solidFill>
              <a:latin typeface="宋体" pitchFamily="2" charset="-122"/>
            </a:endParaRPr>
          </a:p>
          <a:p>
            <a:r>
              <a:rPr lang="zh-CN" altLang="en-US" sz="4000" b="1" smtClean="0">
                <a:solidFill>
                  <a:schemeClr val="bg1"/>
                </a:solidFill>
                <a:latin typeface="宋体" pitchFamily="2" charset="-122"/>
              </a:rPr>
              <a:t>“</a:t>
            </a:r>
            <a:r>
              <a:rPr lang="zh-CN" altLang="en-US" sz="4000" b="1">
                <a:solidFill>
                  <a:schemeClr val="bg1"/>
                </a:solidFill>
                <a:latin typeface="宋体" pitchFamily="2" charset="-122"/>
              </a:rPr>
              <a:t>空中转体三周</a:t>
            </a:r>
            <a:r>
              <a:rPr lang="zh-CN" altLang="en-US" sz="4000" b="1" smtClean="0">
                <a:solidFill>
                  <a:schemeClr val="bg1"/>
                </a:solidFill>
                <a:latin typeface="宋体" pitchFamily="2" charset="-122"/>
              </a:rPr>
              <a:t>”“</a:t>
            </a:r>
            <a:r>
              <a:rPr lang="zh-CN" altLang="en-US" sz="4000" b="1">
                <a:solidFill>
                  <a:schemeClr val="bg1"/>
                </a:solidFill>
                <a:latin typeface="宋体" pitchFamily="2" charset="-122"/>
              </a:rPr>
              <a:t>哧”地插进碧</a:t>
            </a:r>
            <a:r>
              <a:rPr lang="zh-CN" altLang="en-US" sz="4000" b="1" smtClean="0">
                <a:solidFill>
                  <a:schemeClr val="bg1"/>
                </a:solidFill>
                <a:latin typeface="宋体" pitchFamily="2" charset="-122"/>
              </a:rPr>
              <a:t>波。</a:t>
            </a:r>
            <a:endParaRPr lang="zh-CN" altLang="en-US" sz="4000" b="1">
              <a:solidFill>
                <a:schemeClr val="bg1"/>
              </a:solidFill>
              <a:latin typeface="宋体" panose="02010600030101010101" pitchFamily="2" charset="-122"/>
            </a:endParaRPr>
          </a:p>
        </p:txBody>
      </p:sp>
      <p:sp>
        <p:nvSpPr>
          <p:cNvPr id="5" name="文本框 5"/>
          <p:cNvSpPr txBox="1"/>
          <p:nvPr/>
        </p:nvSpPr>
        <p:spPr>
          <a:xfrm>
            <a:off x="211747" y="3284984"/>
            <a:ext cx="8932253" cy="1323439"/>
          </a:xfrm>
          <a:prstGeom prst="rect">
            <a:avLst/>
          </a:prstGeom>
          <a:noFill/>
        </p:spPr>
        <p:txBody>
          <a:bodyPr wrap="none">
            <a:spAutoFit/>
          </a:bodyPr>
          <a:lstStyle/>
          <a:p>
            <a:pPr>
              <a:defRPr/>
            </a:pPr>
            <a:r>
              <a:rPr lang="zh-CN" altLang="en-US" sz="4000" b="1" noProof="1">
                <a:solidFill>
                  <a:srgbClr val="FFFF00"/>
                </a:solidFill>
                <a:latin typeface="Comic Sans MS" pitchFamily="66" charset="0"/>
                <a:cs typeface="+mn-ea"/>
              </a:rPr>
              <a:t>镜头似地特写，有力地突出了吕伟动</a:t>
            </a:r>
            <a:r>
              <a:rPr lang="zh-CN" altLang="en-US" sz="4000" b="1" noProof="1" smtClean="0">
                <a:solidFill>
                  <a:srgbClr val="FFFF00"/>
                </a:solidFill>
                <a:latin typeface="Comic Sans MS" pitchFamily="66" charset="0"/>
                <a:cs typeface="+mn-ea"/>
              </a:rPr>
              <a:t>作</a:t>
            </a:r>
            <a:endParaRPr lang="en-US" altLang="zh-CN" sz="4000" b="1" noProof="1" smtClean="0">
              <a:solidFill>
                <a:srgbClr val="FFFF00"/>
              </a:solidFill>
              <a:latin typeface="Comic Sans MS" pitchFamily="66" charset="0"/>
              <a:cs typeface="+mn-ea"/>
            </a:endParaRPr>
          </a:p>
          <a:p>
            <a:pPr>
              <a:defRPr/>
            </a:pPr>
            <a:r>
              <a:rPr lang="zh-CN" altLang="en-US" sz="4000" b="1" noProof="1" smtClean="0">
                <a:solidFill>
                  <a:srgbClr val="FFFF00"/>
                </a:solidFill>
                <a:latin typeface="Comic Sans MS" pitchFamily="66" charset="0"/>
                <a:cs typeface="+mn-ea"/>
              </a:rPr>
              <a:t>的</a:t>
            </a:r>
            <a:r>
              <a:rPr lang="zh-CN" altLang="en-US" sz="4000" b="1" noProof="1">
                <a:solidFill>
                  <a:srgbClr val="FFFF00"/>
                </a:solidFill>
                <a:latin typeface="Comic Sans MS" pitchFamily="66" charset="0"/>
                <a:cs typeface="+mn-ea"/>
              </a:rPr>
              <a:t>高难、惊险</a:t>
            </a:r>
            <a:r>
              <a:rPr lang="zh-CN" altLang="en-US" sz="4000" b="1" noProof="1" smtClean="0">
                <a:solidFill>
                  <a:srgbClr val="FFFF00"/>
                </a:solidFill>
                <a:latin typeface="Comic Sans MS" pitchFamily="66" charset="0"/>
                <a:cs typeface="+mn-ea"/>
              </a:rPr>
              <a:t>、完</a:t>
            </a:r>
            <a:r>
              <a:rPr lang="zh-CN" altLang="en-US" sz="4000" b="1" noProof="1">
                <a:solidFill>
                  <a:srgbClr val="FFFF00"/>
                </a:solidFill>
                <a:latin typeface="Comic Sans MS" pitchFamily="66" charset="0"/>
                <a:cs typeface="+mn-ea"/>
              </a:rPr>
              <a:t>美、震撼人心！</a:t>
            </a:r>
            <a:endParaRPr lang="zh-CN" altLang="en-US" sz="4000" b="1" noProof="1">
              <a:solidFill>
                <a:srgbClr val="FFFF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D:\桌面文件\资料类\ppt背景\黑板效果PPT背景图片\4.jpg"/>
          <p:cNvPicPr>
            <a:picLocks noGrp="1" noChangeAspect="1" noChangeArrowheads="1"/>
          </p:cNvPicPr>
          <p:nvPr>
            <p:ph idx="1"/>
          </p:nvPr>
        </p:nvPicPr>
        <p:blipFill>
          <a:blip r:embed="rId2"/>
          <a:stretch>
            <a:fillRect/>
          </a:stretch>
        </p:blipFill>
        <p:spPr bwMode="auto">
          <a:xfrm>
            <a:off x="-44408" y="0"/>
            <a:ext cx="9188408" cy="6858000"/>
          </a:xfrm>
          <a:prstGeom prst="rect">
            <a:avLst/>
          </a:prstGeom>
          <a:noFill/>
        </p:spPr>
      </p:pic>
      <p:sp>
        <p:nvSpPr>
          <p:cNvPr id="4" name="矩形 3"/>
          <p:cNvSpPr/>
          <p:nvPr/>
        </p:nvSpPr>
        <p:spPr>
          <a:xfrm>
            <a:off x="683568" y="980728"/>
            <a:ext cx="8208912" cy="1930337"/>
          </a:xfrm>
          <a:prstGeom prst="rect">
            <a:avLst/>
          </a:prstGeom>
        </p:spPr>
        <p:txBody>
          <a:bodyPr wrap="square">
            <a:spAutoFit/>
          </a:bodyPr>
          <a:lstStyle/>
          <a:p>
            <a:pPr defTabSz="457200" eaLnBrk="0" hangingPunct="0">
              <a:lnSpc>
                <a:spcPct val="150000"/>
              </a:lnSpc>
              <a:buFontTx/>
              <a:buNone/>
              <a:defRPr/>
            </a:pPr>
            <a:r>
              <a:rPr lang="en-US" altLang="zh-CN" sz="2800" b="1" smtClean="0">
                <a:solidFill>
                  <a:schemeClr val="bg1"/>
                </a:solidFill>
                <a:latin typeface="宋体" pitchFamily="2" charset="-122"/>
                <a:cs typeface="宋体" panose="02010600030101010101" pitchFamily="2" charset="-122"/>
              </a:rPr>
              <a:t>3</a:t>
            </a:r>
            <a:r>
              <a:rPr lang="zh-CN" altLang="en-US" sz="2800" b="1" smtClean="0">
                <a:solidFill>
                  <a:schemeClr val="bg1"/>
                </a:solidFill>
                <a:latin typeface="宋体" pitchFamily="2" charset="-122"/>
                <a:cs typeface="宋体" panose="02010600030101010101" pitchFamily="2" charset="-122"/>
              </a:rPr>
              <a:t>、“她站在十米高台的前沿，沉静自若，风度优雅，白云似在她的头顶飘浮，飞鸟掠过她的身旁。”这段描写运用了什么手法？有什么作用？</a:t>
            </a:r>
            <a:endParaRPr lang="en-US" altLang="zh-CN" sz="2800" b="1">
              <a:solidFill>
                <a:schemeClr val="bg1"/>
              </a:solidFill>
              <a:latin typeface="宋体" panose="02010600030101010101" pitchFamily="2" charset="-122"/>
              <a:cs typeface="宋体" panose="02010600030101010101" pitchFamily="2" charset="-122"/>
            </a:endParaRPr>
          </a:p>
        </p:txBody>
      </p:sp>
      <p:sp>
        <p:nvSpPr>
          <p:cNvPr id="5" name="矩形 4"/>
          <p:cNvSpPr/>
          <p:nvPr/>
        </p:nvSpPr>
        <p:spPr>
          <a:xfrm>
            <a:off x="467544" y="3140968"/>
            <a:ext cx="8208912" cy="2062103"/>
          </a:xfrm>
          <a:prstGeom prst="rect">
            <a:avLst/>
          </a:prstGeom>
        </p:spPr>
        <p:txBody>
          <a:bodyPr wrap="square">
            <a:spAutoFit/>
          </a:bodyPr>
          <a:lstStyle/>
          <a:p>
            <a:r>
              <a:rPr lang="zh-CN" altLang="en-US" sz="3200" b="1" smtClean="0">
                <a:solidFill>
                  <a:srgbClr val="FFFF00"/>
                </a:solidFill>
                <a:latin typeface="宋体" pitchFamily="2" charset="-122"/>
                <a:cs typeface="宋体" panose="02010600030101010101" pitchFamily="2" charset="-122"/>
              </a:rPr>
              <a:t>动静结合。以飘浮的白云、飞鸟掠过之动态，与吕伟的“沉静自若”的静态，形成鲜明的对比，从而衬托出她的“沉静自若、风度优雅”的特点。</a:t>
            </a:r>
            <a:endParaRPr lang="zh-CN" altLang="en-US" sz="3200">
              <a:solidFill>
                <a:srgbClr val="FFFF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D:\桌面文件\资料类\ppt背景\黑板效果PPT背景图片\4.jpg"/>
          <p:cNvPicPr>
            <a:picLocks noGrp="1" noChangeAspect="1" noChangeArrowheads="1"/>
          </p:cNvPicPr>
          <p:nvPr>
            <p:ph idx="1"/>
          </p:nvPr>
        </p:nvPicPr>
        <p:blipFill>
          <a:blip r:embed="rId2"/>
          <a:stretch>
            <a:fillRect/>
          </a:stretch>
        </p:blipFill>
        <p:spPr bwMode="auto">
          <a:xfrm>
            <a:off x="-44408" y="0"/>
            <a:ext cx="9188408" cy="6858000"/>
          </a:xfrm>
          <a:prstGeom prst="rect">
            <a:avLst/>
          </a:prstGeom>
          <a:noFill/>
        </p:spPr>
      </p:pic>
      <p:sp>
        <p:nvSpPr>
          <p:cNvPr id="4" name="矩形 3"/>
          <p:cNvSpPr/>
          <p:nvPr/>
        </p:nvSpPr>
        <p:spPr>
          <a:xfrm>
            <a:off x="1691680" y="1124744"/>
            <a:ext cx="6361037" cy="707886"/>
          </a:xfrm>
          <a:prstGeom prst="rect">
            <a:avLst/>
          </a:prstGeom>
        </p:spPr>
        <p:txBody>
          <a:bodyPr wrap="none">
            <a:spAutoFit/>
          </a:bodyPr>
          <a:lstStyle/>
          <a:p>
            <a:r>
              <a:rPr lang="en-US" altLang="zh-CN" sz="4000" b="1" smtClean="0">
                <a:solidFill>
                  <a:schemeClr val="bg1"/>
                </a:solidFill>
                <a:latin typeface="宋体" pitchFamily="2" charset="-122"/>
              </a:rPr>
              <a:t>2.</a:t>
            </a:r>
            <a:r>
              <a:rPr lang="zh-CN" altLang="en-US" sz="4000" b="1" smtClean="0">
                <a:solidFill>
                  <a:schemeClr val="bg1"/>
                </a:solidFill>
                <a:latin typeface="宋体" pitchFamily="2" charset="-122"/>
              </a:rPr>
              <a:t>“托”字有何表达效果？</a:t>
            </a:r>
            <a:endParaRPr lang="zh-CN" altLang="en-US" sz="4000">
              <a:solidFill>
                <a:schemeClr val="bg1"/>
              </a:solidFill>
            </a:endParaRPr>
          </a:p>
        </p:txBody>
      </p:sp>
      <p:sp>
        <p:nvSpPr>
          <p:cNvPr id="5" name="矩形 4"/>
          <p:cNvSpPr/>
          <p:nvPr/>
        </p:nvSpPr>
        <p:spPr>
          <a:xfrm>
            <a:off x="755576" y="2204864"/>
            <a:ext cx="7992888" cy="2585323"/>
          </a:xfrm>
          <a:prstGeom prst="rect">
            <a:avLst/>
          </a:prstGeom>
        </p:spPr>
        <p:txBody>
          <a:bodyPr wrap="square">
            <a:spAutoFit/>
          </a:bodyPr>
          <a:lstStyle/>
          <a:p>
            <a:pPr defTabSz="457200">
              <a:lnSpc>
                <a:spcPct val="150000"/>
              </a:lnSpc>
              <a:buFontTx/>
              <a:buNone/>
              <a:defRPr/>
            </a:pPr>
            <a:r>
              <a:rPr lang="zh-CN" altLang="en-US" sz="3600" b="1" smtClean="0">
                <a:solidFill>
                  <a:srgbClr val="FFFF00"/>
                </a:solidFill>
                <a:latin typeface="宋体" pitchFamily="2" charset="-122"/>
              </a:rPr>
              <a:t>一个“托” 字犹如定格在空中，从而更加表现出吕伟身材的修长、美妙、轻盈的特点，为下文的精彩表现埋下伏笔。</a:t>
            </a:r>
            <a:endParaRPr lang="zh-CN" altLang="zh-CN" sz="3600" b="1">
              <a:solidFill>
                <a:srgbClr val="FFFF00"/>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D:\桌面文件\资料类\ppt背景\黑板效果PPT背景图片\4.jpg"/>
          <p:cNvPicPr>
            <a:picLocks noGrp="1" noChangeAspect="1" noChangeArrowheads="1"/>
          </p:cNvPicPr>
          <p:nvPr>
            <p:ph idx="1"/>
          </p:nvPr>
        </p:nvPicPr>
        <p:blipFill>
          <a:blip r:embed="rId2"/>
          <a:stretch>
            <a:fillRect/>
          </a:stretch>
        </p:blipFill>
        <p:spPr bwMode="auto">
          <a:xfrm>
            <a:off x="-44408" y="0"/>
            <a:ext cx="9188408" cy="6858000"/>
          </a:xfrm>
          <a:prstGeom prst="rect">
            <a:avLst/>
          </a:prstGeom>
          <a:noFill/>
        </p:spPr>
      </p:pic>
      <p:sp>
        <p:nvSpPr>
          <p:cNvPr id="4" name="矩形 3"/>
          <p:cNvSpPr/>
          <p:nvPr/>
        </p:nvSpPr>
        <p:spPr>
          <a:xfrm>
            <a:off x="683568" y="1484784"/>
            <a:ext cx="6902852" cy="1200329"/>
          </a:xfrm>
          <a:prstGeom prst="rect">
            <a:avLst/>
          </a:prstGeom>
        </p:spPr>
        <p:txBody>
          <a:bodyPr wrap="none">
            <a:spAutoFit/>
          </a:bodyPr>
          <a:lstStyle/>
          <a:p>
            <a:r>
              <a:rPr lang="en-US" altLang="zh-CN" sz="3600" b="1" smtClean="0">
                <a:solidFill>
                  <a:schemeClr val="bg1"/>
                </a:solidFill>
                <a:latin typeface="宋体" pitchFamily="2" charset="-122"/>
                <a:sym typeface="宋体" pitchFamily="2" charset="-122"/>
              </a:rPr>
              <a:t>1</a:t>
            </a:r>
            <a:r>
              <a:rPr lang="zh-CN" altLang="en-US" sz="3600" b="1" smtClean="0">
                <a:solidFill>
                  <a:schemeClr val="bg1"/>
                </a:solidFill>
                <a:latin typeface="宋体" pitchFamily="2" charset="-122"/>
                <a:sym typeface="宋体" pitchFamily="2" charset="-122"/>
              </a:rPr>
              <a:t>、思考本文用了什么表现手法？</a:t>
            </a:r>
            <a:endParaRPr lang="en-US" altLang="zh-CN" sz="3600" b="1" smtClean="0">
              <a:solidFill>
                <a:schemeClr val="bg1"/>
              </a:solidFill>
              <a:latin typeface="宋体" panose="02010600030101010101" pitchFamily="2" charset="-122"/>
              <a:sym typeface="宋体" panose="02010600030101010101" pitchFamily="2" charset="-122"/>
            </a:endParaRPr>
          </a:p>
          <a:p>
            <a:r>
              <a:rPr lang="zh-CN" altLang="en-US" sz="3600" b="1" smtClean="0">
                <a:solidFill>
                  <a:schemeClr val="bg1"/>
                </a:solidFill>
                <a:latin typeface="宋体" pitchFamily="2" charset="-122"/>
                <a:sym typeface="宋体" pitchFamily="2" charset="-122"/>
              </a:rPr>
              <a:t>有什么表达效果？</a:t>
            </a:r>
            <a:endParaRPr lang="zh-CN" altLang="en-US" sz="3600" b="1">
              <a:solidFill>
                <a:schemeClr val="bg1"/>
              </a:solidFill>
              <a:latin typeface="宋体" panose="02010600030101010101" pitchFamily="2" charset="-122"/>
            </a:endParaRPr>
          </a:p>
        </p:txBody>
      </p:sp>
      <p:sp>
        <p:nvSpPr>
          <p:cNvPr id="5" name="TextBox 4"/>
          <p:cNvSpPr txBox="1"/>
          <p:nvPr/>
        </p:nvSpPr>
        <p:spPr>
          <a:xfrm>
            <a:off x="2555776" y="404664"/>
            <a:ext cx="3013967" cy="769441"/>
          </a:xfrm>
          <a:prstGeom prst="rect">
            <a:avLst/>
          </a:prstGeom>
          <a:noFill/>
        </p:spPr>
        <p:txBody>
          <a:bodyPr wrap="none" rtlCol="0">
            <a:spAutoFit/>
          </a:bodyPr>
          <a:lstStyle/>
          <a:p>
            <a:r>
              <a:rPr lang="zh-CN" altLang="en-US" sz="4400" b="1" smtClean="0">
                <a:solidFill>
                  <a:schemeClr val="bg1"/>
                </a:solidFill>
              </a:rPr>
              <a:t>写作特点：</a:t>
            </a:r>
            <a:endParaRPr lang="zh-CN" altLang="en-US" sz="4400" b="1">
              <a:solidFill>
                <a:schemeClr val="bg1"/>
              </a:solidFill>
            </a:endParaRPr>
          </a:p>
        </p:txBody>
      </p:sp>
      <p:sp>
        <p:nvSpPr>
          <p:cNvPr id="6" name="矩形 5"/>
          <p:cNvSpPr/>
          <p:nvPr/>
        </p:nvSpPr>
        <p:spPr>
          <a:xfrm>
            <a:off x="0" y="2780928"/>
            <a:ext cx="8161209" cy="707886"/>
          </a:xfrm>
          <a:prstGeom prst="rect">
            <a:avLst/>
          </a:prstGeom>
        </p:spPr>
        <p:txBody>
          <a:bodyPr wrap="none">
            <a:spAutoFit/>
          </a:bodyPr>
          <a:lstStyle/>
          <a:p>
            <a:r>
              <a:rPr lang="zh-CN" altLang="en-US" sz="4000" b="1" smtClean="0">
                <a:solidFill>
                  <a:srgbClr val="FFFF00"/>
                </a:solidFill>
                <a:latin typeface="宋体" pitchFamily="2" charset="-122"/>
              </a:rPr>
              <a:t>（</a:t>
            </a:r>
            <a:r>
              <a:rPr lang="en-US" altLang="zh-CN" sz="4000" b="1" smtClean="0">
                <a:solidFill>
                  <a:srgbClr val="FFFF00"/>
                </a:solidFill>
                <a:latin typeface="宋体" pitchFamily="2" charset="-122"/>
              </a:rPr>
              <a:t>1</a:t>
            </a:r>
            <a:r>
              <a:rPr lang="zh-CN" altLang="en-US" sz="4000" b="1" smtClean="0">
                <a:solidFill>
                  <a:srgbClr val="FFFF00"/>
                </a:solidFill>
                <a:latin typeface="宋体" pitchFamily="2" charset="-122"/>
              </a:rPr>
              <a:t>）动静结合，对比烘托的写法：</a:t>
            </a:r>
            <a:endParaRPr lang="zh-CN" altLang="en-US" sz="4000" b="1">
              <a:solidFill>
                <a:srgbClr val="FFFF00"/>
              </a:solidFill>
              <a:latin typeface="宋体" panose="02010600030101010101" pitchFamily="2" charset="-122"/>
            </a:endParaRPr>
          </a:p>
        </p:txBody>
      </p:sp>
      <p:sp>
        <p:nvSpPr>
          <p:cNvPr id="8" name="矩形 7"/>
          <p:cNvSpPr/>
          <p:nvPr/>
        </p:nvSpPr>
        <p:spPr>
          <a:xfrm>
            <a:off x="0" y="3645024"/>
            <a:ext cx="8523487" cy="646331"/>
          </a:xfrm>
          <a:prstGeom prst="rect">
            <a:avLst/>
          </a:prstGeom>
        </p:spPr>
        <p:txBody>
          <a:bodyPr wrap="none">
            <a:spAutoFit/>
          </a:bodyPr>
          <a:lstStyle/>
          <a:p>
            <a:r>
              <a:rPr lang="zh-CN" altLang="en-US" sz="3600" b="1" smtClean="0">
                <a:solidFill>
                  <a:schemeClr val="bg1"/>
                </a:solidFill>
                <a:latin typeface="宋体" pitchFamily="2" charset="-122"/>
              </a:rPr>
              <a:t>充分展现了吕伟的沉着冷静，坚定自信。</a:t>
            </a:r>
            <a:endParaRPr lang="zh-CN" altLang="en-US" sz="3600" b="1">
              <a:solidFill>
                <a:schemeClr val="bg1"/>
              </a:solidFill>
              <a:latin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D:\桌面文件\资料类\ppt背景\黑板效果PPT背景图片\4.jpg"/>
          <p:cNvPicPr>
            <a:picLocks noGrp="1" noChangeAspect="1" noChangeArrowheads="1"/>
          </p:cNvPicPr>
          <p:nvPr>
            <p:ph idx="1"/>
          </p:nvPr>
        </p:nvPicPr>
        <p:blipFill>
          <a:blip r:embed="rId2"/>
          <a:stretch>
            <a:fillRect/>
          </a:stretch>
        </p:blipFill>
        <p:spPr bwMode="auto">
          <a:xfrm>
            <a:off x="0" y="0"/>
            <a:ext cx="9188408" cy="6858000"/>
          </a:xfrm>
          <a:prstGeom prst="rect">
            <a:avLst/>
          </a:prstGeom>
          <a:noFill/>
        </p:spPr>
      </p:pic>
      <p:sp>
        <p:nvSpPr>
          <p:cNvPr id="4" name="矩形 3"/>
          <p:cNvSpPr/>
          <p:nvPr/>
        </p:nvSpPr>
        <p:spPr>
          <a:xfrm>
            <a:off x="863080" y="3140968"/>
            <a:ext cx="8280920" cy="1323439"/>
          </a:xfrm>
          <a:prstGeom prst="rect">
            <a:avLst/>
          </a:prstGeom>
        </p:spPr>
        <p:txBody>
          <a:bodyPr wrap="square">
            <a:spAutoFit/>
          </a:bodyPr>
          <a:lstStyle/>
          <a:p>
            <a:r>
              <a:rPr lang="zh-CN" altLang="en-US" sz="4000" b="1" smtClean="0">
                <a:solidFill>
                  <a:schemeClr val="bg1"/>
                </a:solidFill>
                <a:latin typeface="Comic Sans MS" pitchFamily="66" charset="0"/>
              </a:rPr>
              <a:t>更有力地烘托了吕伟跳水动作的出色完美，技艺精湛，精彩绝伦</a:t>
            </a:r>
            <a:endParaRPr lang="zh-CN" altLang="en-US" sz="4000" b="1">
              <a:solidFill>
                <a:schemeClr val="bg1"/>
              </a:solidFill>
              <a:latin typeface="Comic Sans MS" pitchFamily="66" charset="0"/>
            </a:endParaRPr>
          </a:p>
        </p:txBody>
      </p:sp>
      <p:sp>
        <p:nvSpPr>
          <p:cNvPr id="5" name="矩形 4"/>
          <p:cNvSpPr/>
          <p:nvPr/>
        </p:nvSpPr>
        <p:spPr>
          <a:xfrm>
            <a:off x="-324544" y="2132856"/>
            <a:ext cx="9759403" cy="707886"/>
          </a:xfrm>
          <a:prstGeom prst="rect">
            <a:avLst/>
          </a:prstGeom>
        </p:spPr>
        <p:txBody>
          <a:bodyPr wrap="none">
            <a:spAutoFit/>
          </a:bodyPr>
          <a:lstStyle/>
          <a:p>
            <a:r>
              <a:rPr lang="zh-CN" altLang="en-US" sz="4000" b="1" smtClean="0">
                <a:solidFill>
                  <a:srgbClr val="FFFF00"/>
                </a:solidFill>
                <a:latin typeface="Comic Sans MS" pitchFamily="66" charset="0"/>
              </a:rPr>
              <a:t>（</a:t>
            </a:r>
            <a:r>
              <a:rPr lang="en-US" altLang="zh-CN" sz="4000" b="1" smtClean="0">
                <a:solidFill>
                  <a:srgbClr val="FFFF00"/>
                </a:solidFill>
                <a:latin typeface="Comic Sans MS" pitchFamily="66" charset="0"/>
              </a:rPr>
              <a:t>2</a:t>
            </a:r>
            <a:r>
              <a:rPr lang="zh-CN" altLang="en-US" sz="4000" b="1" smtClean="0">
                <a:solidFill>
                  <a:srgbClr val="FFFF00"/>
                </a:solidFill>
                <a:latin typeface="Comic Sans MS" pitchFamily="66" charset="0"/>
              </a:rPr>
              <a:t>）正面描写和侧面描写相结合的写法：</a:t>
            </a:r>
            <a:endParaRPr lang="zh-CN" altLang="en-US" sz="4000" b="1">
              <a:solidFill>
                <a:srgbClr val="FFFF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D:\桌面文件\资料类\ppt背景\黑板效果PPT背景图片\4.jpg"/>
          <p:cNvPicPr>
            <a:picLocks noGrp="1" noChangeAspect="1" noChangeArrowheads="1"/>
          </p:cNvPicPr>
          <p:nvPr>
            <p:ph idx="1"/>
          </p:nvPr>
        </p:nvPicPr>
        <p:blipFill>
          <a:blip r:embed="rId2"/>
          <a:stretch>
            <a:fillRect/>
          </a:stretch>
        </p:blipFill>
        <p:spPr bwMode="auto">
          <a:xfrm>
            <a:off x="0" y="0"/>
            <a:ext cx="9188408" cy="6858000"/>
          </a:xfrm>
          <a:prstGeom prst="rect">
            <a:avLst/>
          </a:prstGeom>
          <a:noFill/>
        </p:spPr>
      </p:pic>
      <p:sp>
        <p:nvSpPr>
          <p:cNvPr id="4" name="文本框 1"/>
          <p:cNvSpPr txBox="1">
            <a:spLocks noChangeArrowheads="1"/>
          </p:cNvSpPr>
          <p:nvPr/>
        </p:nvSpPr>
        <p:spPr bwMode="auto">
          <a:xfrm>
            <a:off x="2243366" y="620688"/>
            <a:ext cx="6900634" cy="1200329"/>
          </a:xfrm>
          <a:prstGeom prst="rect">
            <a:avLst/>
          </a:prstGeom>
          <a:noFill/>
          <a:ln w="9525">
            <a:noFill/>
            <a:miter lim="800000"/>
          </a:ln>
        </p:spPr>
        <p:txBody>
          <a:bodyPr wrap="square">
            <a:spAutoFit/>
          </a:bodyPr>
          <a:lstStyle/>
          <a:p>
            <a:r>
              <a:rPr lang="en-US" altLang="zh-CN" sz="3600" b="1" smtClean="0">
                <a:solidFill>
                  <a:schemeClr val="bg1"/>
                </a:solidFill>
                <a:latin typeface="Comic Sans MS" pitchFamily="66" charset="0"/>
              </a:rPr>
              <a:t>2</a:t>
            </a:r>
            <a:r>
              <a:rPr lang="zh-CN" altLang="en-US" sz="3600" b="1" smtClean="0">
                <a:solidFill>
                  <a:schemeClr val="bg1"/>
                </a:solidFill>
                <a:latin typeface="Comic Sans MS" pitchFamily="66" charset="0"/>
              </a:rPr>
              <a:t>、你能从修辞的角度，自主</a:t>
            </a:r>
            <a:endParaRPr lang="en-US" altLang="zh-CN" sz="3600" b="1" smtClean="0">
              <a:solidFill>
                <a:schemeClr val="bg1"/>
              </a:solidFill>
              <a:latin typeface="Comic Sans MS" pitchFamily="66" charset="0"/>
            </a:endParaRPr>
          </a:p>
          <a:p>
            <a:r>
              <a:rPr lang="zh-CN" altLang="en-US" sz="3600" b="1" smtClean="0">
                <a:solidFill>
                  <a:schemeClr val="bg1"/>
                </a:solidFill>
                <a:latin typeface="Comic Sans MS" pitchFamily="66" charset="0"/>
              </a:rPr>
              <a:t>选择赏析文中的句子吗？</a:t>
            </a:r>
            <a:endParaRPr lang="zh-CN" altLang="en-US" sz="3600" b="1">
              <a:solidFill>
                <a:schemeClr val="bg1"/>
              </a:solidFill>
              <a:latin typeface="Comic Sans MS" pitchFamily="66" charset="0"/>
            </a:endParaRPr>
          </a:p>
        </p:txBody>
      </p:sp>
      <p:sp>
        <p:nvSpPr>
          <p:cNvPr id="5" name="文本框 3"/>
          <p:cNvSpPr txBox="1">
            <a:spLocks noChangeArrowheads="1"/>
          </p:cNvSpPr>
          <p:nvPr/>
        </p:nvSpPr>
        <p:spPr bwMode="auto">
          <a:xfrm>
            <a:off x="307927" y="1916832"/>
            <a:ext cx="8836073" cy="1077218"/>
          </a:xfrm>
          <a:prstGeom prst="rect">
            <a:avLst/>
          </a:prstGeom>
          <a:noFill/>
          <a:ln w="9525">
            <a:noFill/>
            <a:miter lim="800000"/>
          </a:ln>
        </p:spPr>
        <p:txBody>
          <a:bodyPr wrap="none">
            <a:spAutoFit/>
          </a:bodyPr>
          <a:lstStyle/>
          <a:p>
            <a:r>
              <a:rPr lang="zh-CN" altLang="en-US" sz="3200" b="1" smtClean="0">
                <a:solidFill>
                  <a:srgbClr val="FFFF00"/>
                </a:solidFill>
                <a:latin typeface="宋体" pitchFamily="2" charset="-122"/>
              </a:rPr>
              <a:t>例如：紧</a:t>
            </a:r>
            <a:r>
              <a:rPr lang="zh-CN" altLang="en-US" sz="3200" b="1">
                <a:solidFill>
                  <a:srgbClr val="FFFF00"/>
                </a:solidFill>
                <a:latin typeface="宋体" pitchFamily="2" charset="-122"/>
              </a:rPr>
              <a:t>接着，是向前翻腾一周半，同时伴随着</a:t>
            </a:r>
          </a:p>
          <a:p>
            <a:r>
              <a:rPr lang="zh-CN" altLang="en-US" sz="3200" b="1">
                <a:solidFill>
                  <a:srgbClr val="FFFF00"/>
                </a:solidFill>
                <a:latin typeface="宋体" pitchFamily="2" charset="-122"/>
              </a:rPr>
              <a:t>旋风般的空中转体三周，动作疾如流星</a:t>
            </a:r>
            <a:r>
              <a:rPr lang="en-US" altLang="zh-CN" sz="3200" b="1">
                <a:solidFill>
                  <a:srgbClr val="FFFF00"/>
                </a:solidFill>
                <a:latin typeface="宋体" pitchFamily="2" charset="-122"/>
              </a:rPr>
              <a:t>……</a:t>
            </a:r>
          </a:p>
        </p:txBody>
      </p:sp>
      <p:sp>
        <p:nvSpPr>
          <p:cNvPr id="6" name="TextBox 5"/>
          <p:cNvSpPr txBox="1"/>
          <p:nvPr/>
        </p:nvSpPr>
        <p:spPr>
          <a:xfrm>
            <a:off x="251520" y="3284984"/>
            <a:ext cx="8892480" cy="1569660"/>
          </a:xfrm>
          <a:prstGeom prst="rect">
            <a:avLst/>
          </a:prstGeom>
          <a:noFill/>
        </p:spPr>
        <p:txBody>
          <a:bodyPr wrap="square" rtlCol="0">
            <a:spAutoFit/>
          </a:bodyPr>
          <a:lstStyle/>
          <a:p>
            <a:r>
              <a:rPr lang="zh-CN" altLang="en-US" sz="3200" b="1" smtClean="0">
                <a:solidFill>
                  <a:schemeClr val="accent2">
                    <a:lumMod val="20000"/>
                    <a:lumOff val="80000"/>
                  </a:schemeClr>
                </a:solidFill>
              </a:rPr>
              <a:t>本句运用比喻的修辞手法，生动形象地把吕伟空</a:t>
            </a:r>
            <a:endParaRPr lang="en-US" altLang="zh-CN" sz="3200" b="1" smtClean="0">
              <a:solidFill>
                <a:schemeClr val="accent2">
                  <a:lumMod val="20000"/>
                  <a:lumOff val="80000"/>
                </a:schemeClr>
              </a:solidFill>
            </a:endParaRPr>
          </a:p>
          <a:p>
            <a:r>
              <a:rPr lang="zh-CN" altLang="en-US" sz="3200" b="1" smtClean="0">
                <a:solidFill>
                  <a:schemeClr val="accent2">
                    <a:lumMod val="20000"/>
                    <a:lumOff val="80000"/>
                  </a:schemeClr>
                </a:solidFill>
              </a:rPr>
              <a:t>中转体三周比喻成旋风，流星，写出动作速度之</a:t>
            </a:r>
            <a:endParaRPr lang="en-US" altLang="zh-CN" sz="3200" b="1" smtClean="0">
              <a:solidFill>
                <a:schemeClr val="accent2">
                  <a:lumMod val="20000"/>
                  <a:lumOff val="80000"/>
                </a:schemeClr>
              </a:solidFill>
            </a:endParaRPr>
          </a:p>
          <a:p>
            <a:r>
              <a:rPr lang="zh-CN" altLang="en-US" sz="3200" b="1" smtClean="0">
                <a:solidFill>
                  <a:schemeClr val="bg2"/>
                </a:solidFill>
              </a:rPr>
              <a:t>快，之敏捷。</a:t>
            </a:r>
            <a:r>
              <a:rPr lang="zh-CN" altLang="en-US" sz="3200" b="1" smtClean="0">
                <a:solidFill>
                  <a:schemeClr val="accent2">
                    <a:lumMod val="20000"/>
                    <a:lumOff val="80000"/>
                  </a:schemeClr>
                </a:solidFill>
              </a:rPr>
              <a:t>表达了对运动员的钦佩和赞美之情。</a:t>
            </a:r>
            <a:endParaRPr lang="zh-CN" altLang="en-US" sz="3200" b="1">
              <a:solidFill>
                <a:schemeClr val="accent2">
                  <a:lumMod val="20000"/>
                  <a:lumOff val="8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1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plus(in)">
                                      <p:cBhvr>
                                        <p:cTn id="14" dur="2000"/>
                                        <p:tgtEl>
                                          <p:spTgt spid="5"/>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3.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文本框 17"/>
          <p:cNvSpPr txBox="1">
            <a:spLocks noChangeArrowheads="1"/>
          </p:cNvSpPr>
          <p:nvPr/>
        </p:nvSpPr>
        <p:spPr bwMode="auto">
          <a:xfrm>
            <a:off x="467544" y="404664"/>
            <a:ext cx="2501006" cy="646331"/>
          </a:xfrm>
          <a:prstGeom prst="rect">
            <a:avLst/>
          </a:prstGeom>
          <a:noFill/>
          <a:ln w="9525">
            <a:noFill/>
            <a:miter lim="800000"/>
          </a:ln>
        </p:spPr>
        <p:txBody>
          <a:bodyPr wrap="none">
            <a:spAutoFit/>
          </a:bodyPr>
          <a:lstStyle/>
          <a:p>
            <a:r>
              <a:rPr lang="zh-CN" altLang="en-US" sz="3600" b="1" smtClean="0">
                <a:solidFill>
                  <a:schemeClr val="bg1"/>
                </a:solidFill>
                <a:latin typeface="Comic Sans MS" pitchFamily="66" charset="0"/>
              </a:rPr>
              <a:t>梳理归纳：</a:t>
            </a:r>
            <a:endParaRPr lang="zh-CN" altLang="en-US" sz="3600" b="1">
              <a:solidFill>
                <a:schemeClr val="bg1"/>
              </a:solidFill>
              <a:latin typeface="Comic Sans MS" pitchFamily="66" charset="0"/>
            </a:endParaRPr>
          </a:p>
        </p:txBody>
      </p:sp>
      <p:sp>
        <p:nvSpPr>
          <p:cNvPr id="6" name="文本框 1"/>
          <p:cNvSpPr txBox="1">
            <a:spLocks noChangeArrowheads="1"/>
          </p:cNvSpPr>
          <p:nvPr/>
        </p:nvSpPr>
        <p:spPr bwMode="auto">
          <a:xfrm>
            <a:off x="858361" y="2454274"/>
            <a:ext cx="738664" cy="2486893"/>
          </a:xfrm>
          <a:prstGeom prst="rect">
            <a:avLst/>
          </a:prstGeom>
          <a:noFill/>
          <a:ln w="9525">
            <a:noFill/>
            <a:miter lim="800000"/>
          </a:ln>
        </p:spPr>
        <p:txBody>
          <a:bodyPr vert="eaVert" wrap="square">
            <a:spAutoFit/>
          </a:bodyPr>
          <a:lstStyle/>
          <a:p>
            <a:r>
              <a:rPr lang="zh-CN" altLang="en-US" sz="3600" b="1">
                <a:solidFill>
                  <a:srgbClr val="FFFF00"/>
                </a:solidFill>
                <a:latin typeface="Comic Sans MS" pitchFamily="66" charset="0"/>
              </a:rPr>
              <a:t>飞天凌空</a:t>
            </a:r>
          </a:p>
        </p:txBody>
      </p:sp>
      <p:sp>
        <p:nvSpPr>
          <p:cNvPr id="7" name="左中括号 11"/>
          <p:cNvSpPr/>
          <p:nvPr/>
        </p:nvSpPr>
        <p:spPr>
          <a:xfrm>
            <a:off x="1922463" y="1931670"/>
            <a:ext cx="74612" cy="2843213"/>
          </a:xfrm>
          <a:prstGeom prst="leftBracket">
            <a:avLst>
              <a:gd name="adj" fmla="val 8291"/>
            </a:avLst>
          </a:prstGeom>
          <a:effectLst>
            <a:reflection blurRad="6350" stA="52000" endA="300" endPos="35000" dir="5400000" sy="-100000" algn="bl" rotWithShape="0"/>
          </a:effectLst>
        </p:spPr>
        <p:style>
          <a:lnRef idx="3">
            <a:schemeClr val="accent4"/>
          </a:lnRef>
          <a:fillRef idx="0">
            <a:schemeClr val="accent4"/>
          </a:fillRef>
          <a:effectRef idx="2">
            <a:schemeClr val="accent4"/>
          </a:effectRef>
          <a:fontRef idx="minor">
            <a:schemeClr val="tx1"/>
          </a:fontRef>
        </p:style>
        <p:txBody>
          <a:bodyPr anchor="ctr"/>
          <a:lstStyle/>
          <a:p>
            <a:pPr algn="ctr"/>
            <a:endParaRPr lang="en-US" altLang="en-US" noProof="1">
              <a:solidFill>
                <a:schemeClr val="bg1"/>
              </a:solidFill>
              <a:latin typeface="Calibri" panose="020f0502020204030204" pitchFamily="34" charset="0"/>
            </a:endParaRPr>
          </a:p>
        </p:txBody>
      </p:sp>
      <p:sp>
        <p:nvSpPr>
          <p:cNvPr id="8" name="文本框 2"/>
          <p:cNvSpPr txBox="1">
            <a:spLocks noChangeArrowheads="1"/>
          </p:cNvSpPr>
          <p:nvPr/>
        </p:nvSpPr>
        <p:spPr bwMode="auto">
          <a:xfrm>
            <a:off x="2322513" y="1609725"/>
            <a:ext cx="1570037" cy="523220"/>
          </a:xfrm>
          <a:prstGeom prst="rect">
            <a:avLst/>
          </a:prstGeom>
          <a:noFill/>
          <a:ln w="9525">
            <a:noFill/>
            <a:miter lim="800000"/>
          </a:ln>
        </p:spPr>
        <p:txBody>
          <a:bodyPr>
            <a:spAutoFit/>
          </a:bodyPr>
          <a:lstStyle/>
          <a:p>
            <a:r>
              <a:rPr lang="zh-CN" altLang="en-US" sz="2800" b="1">
                <a:solidFill>
                  <a:srgbClr val="FFFF00"/>
                </a:solidFill>
                <a:latin typeface="Comic Sans MS" pitchFamily="66" charset="0"/>
              </a:rPr>
              <a:t>飞天前</a:t>
            </a:r>
          </a:p>
        </p:txBody>
      </p:sp>
      <p:sp>
        <p:nvSpPr>
          <p:cNvPr id="9" name="文本框 3"/>
          <p:cNvSpPr txBox="1">
            <a:spLocks noChangeArrowheads="1"/>
          </p:cNvSpPr>
          <p:nvPr/>
        </p:nvSpPr>
        <p:spPr bwMode="auto">
          <a:xfrm>
            <a:off x="2267744" y="2996952"/>
            <a:ext cx="1468437" cy="523220"/>
          </a:xfrm>
          <a:prstGeom prst="rect">
            <a:avLst/>
          </a:prstGeom>
          <a:noFill/>
          <a:ln w="9525">
            <a:noFill/>
            <a:miter lim="800000"/>
          </a:ln>
        </p:spPr>
        <p:txBody>
          <a:bodyPr>
            <a:spAutoFit/>
          </a:bodyPr>
          <a:lstStyle/>
          <a:p>
            <a:r>
              <a:rPr lang="zh-CN" altLang="en-US" sz="2800" b="1">
                <a:solidFill>
                  <a:srgbClr val="FFFF00"/>
                </a:solidFill>
                <a:latin typeface="Comic Sans MS" pitchFamily="66" charset="0"/>
              </a:rPr>
              <a:t>飞天时</a:t>
            </a:r>
          </a:p>
        </p:txBody>
      </p:sp>
      <p:sp>
        <p:nvSpPr>
          <p:cNvPr id="10" name="文本框 4"/>
          <p:cNvSpPr txBox="1">
            <a:spLocks noChangeArrowheads="1"/>
          </p:cNvSpPr>
          <p:nvPr/>
        </p:nvSpPr>
        <p:spPr bwMode="auto">
          <a:xfrm>
            <a:off x="2339752" y="4725144"/>
            <a:ext cx="1495425" cy="519113"/>
          </a:xfrm>
          <a:prstGeom prst="rect">
            <a:avLst/>
          </a:prstGeom>
          <a:noFill/>
          <a:ln w="9525">
            <a:noFill/>
            <a:miter lim="800000"/>
          </a:ln>
        </p:spPr>
        <p:txBody>
          <a:bodyPr>
            <a:spAutoFit/>
          </a:bodyPr>
          <a:lstStyle/>
          <a:p>
            <a:r>
              <a:rPr lang="zh-CN" altLang="en-US" sz="2800" b="1">
                <a:solidFill>
                  <a:srgbClr val="FFFF00"/>
                </a:solidFill>
                <a:latin typeface="Comic Sans MS" pitchFamily="66" charset="0"/>
              </a:rPr>
              <a:t>飞天后</a:t>
            </a:r>
          </a:p>
        </p:txBody>
      </p:sp>
      <p:sp>
        <p:nvSpPr>
          <p:cNvPr id="11" name="文本框 5"/>
          <p:cNvSpPr txBox="1">
            <a:spLocks noChangeArrowheads="1"/>
          </p:cNvSpPr>
          <p:nvPr/>
        </p:nvSpPr>
        <p:spPr bwMode="auto">
          <a:xfrm>
            <a:off x="4137025" y="1609725"/>
            <a:ext cx="3070071" cy="523220"/>
          </a:xfrm>
          <a:prstGeom prst="rect">
            <a:avLst/>
          </a:prstGeom>
          <a:noFill/>
          <a:ln w="9525">
            <a:noFill/>
            <a:miter lim="800000"/>
          </a:ln>
        </p:spPr>
        <p:txBody>
          <a:bodyPr wrap="none">
            <a:spAutoFit/>
          </a:bodyPr>
          <a:lstStyle/>
          <a:p>
            <a:r>
              <a:rPr lang="zh-CN" altLang="en-US" sz="2800" b="1">
                <a:solidFill>
                  <a:schemeClr val="bg2"/>
                </a:solidFill>
                <a:latin typeface="Comic Sans MS" pitchFamily="66" charset="0"/>
              </a:rPr>
              <a:t>沉静自若风度优雅</a:t>
            </a:r>
          </a:p>
        </p:txBody>
      </p:sp>
      <p:sp>
        <p:nvSpPr>
          <p:cNvPr id="12" name="文本框 6"/>
          <p:cNvSpPr txBox="1">
            <a:spLocks noChangeArrowheads="1"/>
          </p:cNvSpPr>
          <p:nvPr/>
        </p:nvSpPr>
        <p:spPr bwMode="auto">
          <a:xfrm>
            <a:off x="4010025" y="2879725"/>
            <a:ext cx="3043238" cy="946150"/>
          </a:xfrm>
          <a:prstGeom prst="rect">
            <a:avLst/>
          </a:prstGeom>
          <a:noFill/>
          <a:ln w="9525">
            <a:noFill/>
            <a:miter lim="800000"/>
          </a:ln>
        </p:spPr>
        <p:txBody>
          <a:bodyPr wrap="none">
            <a:spAutoFit/>
          </a:bodyPr>
          <a:lstStyle/>
          <a:p>
            <a:r>
              <a:rPr lang="zh-CN" altLang="en-US" sz="2800" b="1">
                <a:solidFill>
                  <a:schemeClr val="bg2"/>
                </a:solidFill>
                <a:latin typeface="Comic Sans MS" pitchFamily="66" charset="0"/>
              </a:rPr>
              <a:t>凌空翔空从容不迫</a:t>
            </a:r>
          </a:p>
          <a:p>
            <a:r>
              <a:rPr lang="zh-CN" altLang="en-US" sz="2800" b="1">
                <a:solidFill>
                  <a:schemeClr val="bg2"/>
                </a:solidFill>
                <a:latin typeface="Comic Sans MS" pitchFamily="66" charset="0"/>
              </a:rPr>
              <a:t>自天而降</a:t>
            </a:r>
          </a:p>
        </p:txBody>
      </p:sp>
      <p:sp>
        <p:nvSpPr>
          <p:cNvPr id="13" name="文本框 7"/>
          <p:cNvSpPr txBox="1">
            <a:spLocks noChangeArrowheads="1"/>
          </p:cNvSpPr>
          <p:nvPr/>
        </p:nvSpPr>
        <p:spPr bwMode="auto">
          <a:xfrm>
            <a:off x="4067944" y="4653136"/>
            <a:ext cx="3070071" cy="954107"/>
          </a:xfrm>
          <a:prstGeom prst="rect">
            <a:avLst/>
          </a:prstGeom>
          <a:noFill/>
          <a:ln w="9525">
            <a:noFill/>
            <a:miter lim="800000"/>
          </a:ln>
        </p:spPr>
        <p:txBody>
          <a:bodyPr wrap="none">
            <a:spAutoFit/>
          </a:bodyPr>
          <a:lstStyle/>
          <a:p>
            <a:r>
              <a:rPr lang="zh-CN" altLang="en-US" sz="2800" b="1">
                <a:solidFill>
                  <a:schemeClr val="bg2"/>
                </a:solidFill>
                <a:latin typeface="Comic Sans MS" pitchFamily="66" charset="0"/>
              </a:rPr>
              <a:t>沸腾、如梦初醒、</a:t>
            </a:r>
          </a:p>
          <a:p>
            <a:r>
              <a:rPr lang="zh-CN" altLang="en-US" sz="2800" b="1">
                <a:solidFill>
                  <a:schemeClr val="bg2"/>
                </a:solidFill>
                <a:latin typeface="Comic Sans MS" pitchFamily="66" charset="0"/>
              </a:rPr>
              <a:t>惊讶不已</a:t>
            </a:r>
          </a:p>
        </p:txBody>
      </p:sp>
      <p:sp>
        <p:nvSpPr>
          <p:cNvPr id="14" name="文本框 8"/>
          <p:cNvSpPr txBox="1">
            <a:spLocks noChangeArrowheads="1"/>
          </p:cNvSpPr>
          <p:nvPr/>
        </p:nvSpPr>
        <p:spPr bwMode="auto">
          <a:xfrm>
            <a:off x="7668344" y="1700808"/>
            <a:ext cx="906463" cy="523220"/>
          </a:xfrm>
          <a:prstGeom prst="rect">
            <a:avLst/>
          </a:prstGeom>
          <a:noFill/>
          <a:ln w="9525">
            <a:noFill/>
            <a:miter lim="800000"/>
          </a:ln>
        </p:spPr>
        <p:txBody>
          <a:bodyPr>
            <a:spAutoFit/>
          </a:bodyPr>
          <a:lstStyle/>
          <a:p>
            <a:r>
              <a:rPr lang="zh-CN" altLang="en-US" sz="2800" b="1">
                <a:solidFill>
                  <a:srgbClr val="FF0000"/>
                </a:solidFill>
                <a:latin typeface="Comic Sans MS" pitchFamily="66" charset="0"/>
              </a:rPr>
              <a:t>对比</a:t>
            </a:r>
          </a:p>
        </p:txBody>
      </p:sp>
      <p:sp>
        <p:nvSpPr>
          <p:cNvPr id="15" name="文本框 9"/>
          <p:cNvSpPr txBox="1">
            <a:spLocks noChangeArrowheads="1"/>
          </p:cNvSpPr>
          <p:nvPr/>
        </p:nvSpPr>
        <p:spPr bwMode="auto">
          <a:xfrm>
            <a:off x="7740352" y="2924944"/>
            <a:ext cx="904875" cy="523220"/>
          </a:xfrm>
          <a:prstGeom prst="rect">
            <a:avLst/>
          </a:prstGeom>
          <a:noFill/>
          <a:ln w="9525">
            <a:noFill/>
            <a:miter lim="800000"/>
          </a:ln>
        </p:spPr>
        <p:txBody>
          <a:bodyPr>
            <a:spAutoFit/>
          </a:bodyPr>
          <a:lstStyle/>
          <a:p>
            <a:r>
              <a:rPr lang="zh-CN" altLang="en-US" sz="2800" b="1">
                <a:solidFill>
                  <a:srgbClr val="FF0000"/>
                </a:solidFill>
                <a:latin typeface="Comic Sans MS" pitchFamily="66" charset="0"/>
              </a:rPr>
              <a:t>烘托</a:t>
            </a:r>
          </a:p>
        </p:txBody>
      </p:sp>
      <p:sp>
        <p:nvSpPr>
          <p:cNvPr id="16" name="文本框 10"/>
          <p:cNvSpPr txBox="1">
            <a:spLocks noChangeArrowheads="1"/>
          </p:cNvSpPr>
          <p:nvPr/>
        </p:nvSpPr>
        <p:spPr bwMode="auto">
          <a:xfrm>
            <a:off x="7668344" y="4653136"/>
            <a:ext cx="906463" cy="954107"/>
          </a:xfrm>
          <a:prstGeom prst="rect">
            <a:avLst/>
          </a:prstGeom>
          <a:noFill/>
          <a:ln w="9525">
            <a:noFill/>
            <a:miter lim="800000"/>
          </a:ln>
        </p:spPr>
        <p:txBody>
          <a:bodyPr>
            <a:spAutoFit/>
          </a:bodyPr>
          <a:lstStyle/>
          <a:p>
            <a:r>
              <a:rPr lang="zh-CN" altLang="en-US" sz="2800" b="1">
                <a:solidFill>
                  <a:srgbClr val="FF0000"/>
                </a:solidFill>
                <a:latin typeface="Comic Sans MS" pitchFamily="66" charset="0"/>
              </a:rPr>
              <a:t>侧面描写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7"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17"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7" presetClass="entr" presetSubtype="4" fill="hold" grpId="1"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0" fill="hold"/>
                                        <p:tgtEl>
                                          <p:spTgt spid="11"/>
                                        </p:tgtEl>
                                        <p:attrNameLst>
                                          <p:attrName>ppt_x</p:attrName>
                                        </p:attrNameLst>
                                      </p:cBhvr>
                                      <p:tavLst>
                                        <p:tav tm="0">
                                          <p:val>
                                            <p:strVal val="#ppt_x"/>
                                          </p:val>
                                        </p:tav>
                                        <p:tav tm="100000">
                                          <p:val>
                                            <p:strVal val="#ppt_x"/>
                                          </p:val>
                                        </p:tav>
                                      </p:tavLst>
                                    </p:anim>
                                    <p:anim calcmode="lin" valueType="num">
                                      <p:cBhvr>
                                        <p:cTn id="48"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7" presetClass="entr" presetSubtype="4"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0" fill="hold"/>
                                        <p:tgtEl>
                                          <p:spTgt spid="12"/>
                                        </p:tgtEl>
                                        <p:attrNameLst>
                                          <p:attrName>ppt_x</p:attrName>
                                        </p:attrNameLst>
                                      </p:cBhvr>
                                      <p:tavLst>
                                        <p:tav tm="0">
                                          <p:val>
                                            <p:strVal val="#ppt_x"/>
                                          </p:val>
                                        </p:tav>
                                        <p:tav tm="100000">
                                          <p:val>
                                            <p:strVal val="#ppt_x"/>
                                          </p:val>
                                        </p:tav>
                                      </p:tavLst>
                                    </p:anim>
                                    <p:anim calcmode="lin" valueType="num">
                                      <p:cBhvr>
                                        <p:cTn id="54" dur="50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7" presetClass="entr" presetSubtype="4" fill="hold" grpId="0" nodeType="click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0" fill="hold"/>
                                        <p:tgtEl>
                                          <p:spTgt spid="13"/>
                                        </p:tgtEl>
                                        <p:attrNameLst>
                                          <p:attrName>ppt_x</p:attrName>
                                        </p:attrNameLst>
                                      </p:cBhvr>
                                      <p:tavLst>
                                        <p:tav tm="0">
                                          <p:val>
                                            <p:strVal val="#ppt_x"/>
                                          </p:val>
                                        </p:tav>
                                        <p:tav tm="100000">
                                          <p:val>
                                            <p:strVal val="#ppt_x"/>
                                          </p:val>
                                        </p:tav>
                                      </p:tavLst>
                                    </p:anim>
                                    <p:anim calcmode="lin" valueType="num">
                                      <p:cBhvr>
                                        <p:cTn id="60" dur="5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8" presetClass="entr" presetSubtype="16" fill="hold" grpId="0" nodeType="click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diamond(in)">
                                      <p:cBhvr>
                                        <p:cTn id="65" dur="2000"/>
                                        <p:tgtEl>
                                          <p:spTgt spid="14"/>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8" presetClass="entr" presetSubtype="16"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diamond(in)">
                                      <p:cBhvr>
                                        <p:cTn id="70" dur="2000"/>
                                        <p:tgtEl>
                                          <p:spTgt spid="15"/>
                                        </p:tgtEl>
                                      </p:cBhvr>
                                    </p:animEffect>
                                  </p:childTnLst>
                                </p:cTn>
                              </p:par>
                            </p:childTnLst>
                          </p:cTn>
                        </p:par>
                      </p:childTnLst>
                    </p:cTn>
                  </p:par>
                  <p:par>
                    <p:cTn id="71" fill="hold" nodeType="clickPar">
                      <p:stCondLst>
                        <p:cond delay="indefinite"/>
                      </p:stCondLst>
                      <p:childTnLst>
                        <p:par>
                          <p:cTn id="72" fill="hold" nodeType="afterGroup">
                            <p:stCondLst>
                              <p:cond delay="0"/>
                            </p:stCondLst>
                            <p:childTnLst>
                              <p:par>
                                <p:cTn id="73" presetID="8" presetClass="entr" presetSubtype="16" fill="hold" grpId="0" nodeType="click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diamond(in)">
                                      <p:cBhvr>
                                        <p:cTn id="75"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1"/>
      <p:bldP spid="12" grpId="0"/>
      <p:bldP spid="13" grpId="0"/>
      <p:bldP spid="14" grpId="0"/>
      <p:bldP spid="15" grpId="0"/>
      <p:bldP spid="1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4098" name="Picture 2" descr="C:\Users\Administrator\Desktop\2.jpg"/>
          <p:cNvPicPr>
            <a:picLocks noGrp="1" noChangeAspect="1" noChangeArrowheads="1"/>
          </p:cNvPicPr>
          <p:nvPr>
            <p:ph idx="1"/>
          </p:nvPr>
        </p:nvPicPr>
        <p:blipFill>
          <a:blip r:embed="rId2"/>
          <a:stretch>
            <a:fillRect/>
          </a:stretch>
        </p:blipFill>
        <p:spPr bwMode="auto">
          <a:xfrm>
            <a:off x="0" y="0"/>
            <a:ext cx="9324528" cy="6858000"/>
          </a:xfrm>
          <a:prstGeom prst="rect">
            <a:avLst/>
          </a:prstGeom>
          <a:noFill/>
        </p:spPr>
      </p:pic>
      <p:sp>
        <p:nvSpPr>
          <p:cNvPr id="5" name="TextBox 4"/>
          <p:cNvSpPr txBox="1"/>
          <p:nvPr/>
        </p:nvSpPr>
        <p:spPr>
          <a:xfrm>
            <a:off x="251520" y="476672"/>
            <a:ext cx="8892480" cy="5632311"/>
          </a:xfrm>
          <a:prstGeom prst="rect">
            <a:avLst/>
          </a:prstGeom>
          <a:noFill/>
        </p:spPr>
        <p:txBody>
          <a:bodyPr wrap="square" rtlCol="0">
            <a:spAutoFit/>
          </a:bodyPr>
          <a:lstStyle/>
          <a:p>
            <a:r>
              <a:rPr lang="zh-CN" altLang="en-US" sz="4000" b="1">
                <a:solidFill>
                  <a:schemeClr val="bg1"/>
                </a:solidFill>
              </a:rPr>
              <a:t>新闻特</a:t>
            </a:r>
            <a:r>
              <a:rPr lang="zh-CN" altLang="en-US" sz="4000" b="1" smtClean="0">
                <a:solidFill>
                  <a:schemeClr val="bg1"/>
                </a:solidFill>
              </a:rPr>
              <a:t>写：</a:t>
            </a:r>
            <a:r>
              <a:rPr lang="zh-CN" altLang="en-US" sz="4000" b="1" smtClean="0">
                <a:solidFill>
                  <a:srgbClr val="FFFF00"/>
                </a:solidFill>
              </a:rPr>
              <a:t>是</a:t>
            </a:r>
            <a:r>
              <a:rPr lang="zh-CN" altLang="en-US" sz="4000" b="1">
                <a:solidFill>
                  <a:srgbClr val="FFFF00"/>
                </a:solidFill>
              </a:rPr>
              <a:t>截取新闻事实的横断面，即抓住富有典型意义的某</a:t>
            </a:r>
            <a:r>
              <a:rPr lang="zh-CN" altLang="en-US" sz="4000" b="1" smtClean="0">
                <a:solidFill>
                  <a:srgbClr val="FFFF00"/>
                </a:solidFill>
              </a:rPr>
              <a:t>个</a:t>
            </a:r>
            <a:r>
              <a:rPr lang="zh-CN" altLang="en-US" sz="4000" b="1" smtClean="0">
                <a:hlinkClick r:id="rId3"/>
              </a:rPr>
              <a:t>空</a:t>
            </a:r>
            <a:r>
              <a:rPr lang="zh-CN" altLang="en-US" sz="4000" b="1">
                <a:hlinkClick r:id="rId3"/>
              </a:rPr>
              <a:t>间和时间</a:t>
            </a:r>
            <a:r>
              <a:rPr lang="zh-CN" altLang="en-US" sz="4000" b="1">
                <a:solidFill>
                  <a:srgbClr val="FFFF00"/>
                </a:solidFill>
              </a:rPr>
              <a:t>，通过一个片断、一个场面、一个</a:t>
            </a:r>
            <a:r>
              <a:rPr lang="zh-CN" altLang="en-US" sz="4000" b="1">
                <a:solidFill>
                  <a:srgbClr val="FFFF00"/>
                </a:solidFill>
                <a:hlinkClick r:id="rId4"/>
              </a:rPr>
              <a:t>镜头</a:t>
            </a:r>
            <a:r>
              <a:rPr lang="zh-CN" altLang="en-US" sz="4000" b="1">
                <a:solidFill>
                  <a:srgbClr val="FFFF00"/>
                </a:solidFill>
              </a:rPr>
              <a:t>、对事件或人物、景物做</a:t>
            </a:r>
            <a:r>
              <a:rPr lang="zh-CN" altLang="en-US" sz="4000" b="1" smtClean="0">
                <a:solidFill>
                  <a:srgbClr val="FFFF00"/>
                </a:solidFill>
              </a:rPr>
              <a:t>出形</a:t>
            </a:r>
            <a:r>
              <a:rPr lang="zh-CN" altLang="en-US" sz="4000" b="1">
                <a:solidFill>
                  <a:srgbClr val="FFFF00"/>
                </a:solidFill>
              </a:rPr>
              <a:t>象化的</a:t>
            </a:r>
            <a:r>
              <a:rPr lang="zh-CN" altLang="en-US" sz="4000" b="1">
                <a:solidFill>
                  <a:srgbClr val="FFFF00"/>
                </a:solidFill>
                <a:hlinkClick r:id="rId5"/>
              </a:rPr>
              <a:t>报道</a:t>
            </a:r>
            <a:r>
              <a:rPr lang="zh-CN" altLang="en-US" sz="4000" b="1">
                <a:solidFill>
                  <a:srgbClr val="FFFF00"/>
                </a:solidFill>
              </a:rPr>
              <a:t>的一种有现场感的生动活泼的新闻体裁。是以描写为主要表现</a:t>
            </a:r>
            <a:r>
              <a:rPr lang="zh-CN" altLang="en-US" sz="4000" b="1" smtClean="0">
                <a:solidFill>
                  <a:srgbClr val="FFFF00"/>
                </a:solidFill>
              </a:rPr>
              <a:t>手段</a:t>
            </a:r>
            <a:r>
              <a:rPr lang="zh-CN" altLang="en-US" sz="4000" b="1">
                <a:solidFill>
                  <a:srgbClr val="FFFF00"/>
                </a:solidFill>
              </a:rPr>
              <a:t>，截取新闻事实中某个最能反映其特点或本质的片段、剖面或细节。做形</a:t>
            </a:r>
            <a:r>
              <a:rPr lang="zh-CN" altLang="en-US" sz="4000" b="1" smtClean="0">
                <a:solidFill>
                  <a:srgbClr val="FFFF00"/>
                </a:solidFill>
              </a:rPr>
              <a:t>象化</a:t>
            </a:r>
            <a:r>
              <a:rPr lang="zh-CN" altLang="en-US" sz="4000" b="1">
                <a:solidFill>
                  <a:srgbClr val="FFFF00"/>
                </a:solidFill>
              </a:rPr>
              <a:t>的再现与放大的一种</a:t>
            </a:r>
            <a:r>
              <a:rPr lang="zh-CN" altLang="en-US" sz="4000" b="1">
                <a:solidFill>
                  <a:srgbClr val="FFFF00"/>
                </a:solidFill>
                <a:hlinkClick r:id="rId6"/>
              </a:rPr>
              <a:t>新闻</a:t>
            </a:r>
            <a:r>
              <a:rPr lang="zh-CN" altLang="en-US" sz="4000" b="1">
                <a:solidFill>
                  <a:srgbClr val="FFFF00"/>
                </a:solidFill>
              </a:rPr>
              <a:t>体裁。</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3.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文本框 1"/>
          <p:cNvSpPr txBox="1">
            <a:spLocks noChangeArrowheads="1"/>
          </p:cNvSpPr>
          <p:nvPr/>
        </p:nvSpPr>
        <p:spPr bwMode="auto">
          <a:xfrm>
            <a:off x="755576" y="188640"/>
            <a:ext cx="2242922" cy="707886"/>
          </a:xfrm>
          <a:prstGeom prst="rect">
            <a:avLst/>
          </a:prstGeom>
          <a:noFill/>
          <a:ln w="9525">
            <a:noFill/>
            <a:miter lim="800000"/>
          </a:ln>
        </p:spPr>
        <p:txBody>
          <a:bodyPr wrap="none">
            <a:spAutoFit/>
          </a:bodyPr>
          <a:lstStyle/>
          <a:p>
            <a:r>
              <a:rPr lang="zh-CN" altLang="en-US" sz="4000" b="1">
                <a:solidFill>
                  <a:schemeClr val="bg1"/>
                </a:solidFill>
                <a:latin typeface="Comic Sans MS" pitchFamily="66" charset="0"/>
              </a:rPr>
              <a:t>课堂小结</a:t>
            </a:r>
          </a:p>
        </p:txBody>
      </p:sp>
      <p:sp>
        <p:nvSpPr>
          <p:cNvPr id="6" name="文本框 2"/>
          <p:cNvSpPr txBox="1">
            <a:spLocks noChangeArrowheads="1"/>
          </p:cNvSpPr>
          <p:nvPr/>
        </p:nvSpPr>
        <p:spPr bwMode="auto">
          <a:xfrm>
            <a:off x="498475" y="1196752"/>
            <a:ext cx="8645525" cy="5016758"/>
          </a:xfrm>
          <a:prstGeom prst="rect">
            <a:avLst/>
          </a:prstGeom>
          <a:noFill/>
          <a:ln w="9525">
            <a:noFill/>
            <a:miter lim="800000"/>
          </a:ln>
        </p:spPr>
        <p:txBody>
          <a:bodyPr wrap="square">
            <a:spAutoFit/>
          </a:bodyPr>
          <a:lstStyle/>
          <a:p>
            <a:r>
              <a:rPr lang="zh-CN" altLang="en-US" sz="4000" b="1">
                <a:solidFill>
                  <a:srgbClr val="FFFF00"/>
                </a:solidFill>
                <a:latin typeface="宋体" pitchFamily="2" charset="-122"/>
              </a:rPr>
              <a:t>这篇新闻特写，善于捕捉瞬间，落笔集中突出一点，在一秒七的时间里，记者层次鲜明地描绘了一幅美丽的“飞天”画卷。文势有起有伏，动静相宜侧面烘托，将体育健儿奋力拼搏为祖国争光的主题突显出来，不仅是一篇非常优秀的人物特写，更是一篇不可多得的美文，值得我们细细品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3.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TextBox 4"/>
          <p:cNvSpPr txBox="1"/>
          <p:nvPr/>
        </p:nvSpPr>
        <p:spPr>
          <a:xfrm>
            <a:off x="0" y="1268760"/>
            <a:ext cx="9144000" cy="5109091"/>
          </a:xfrm>
          <a:prstGeom prst="rect">
            <a:avLst/>
          </a:prstGeom>
          <a:noFill/>
        </p:spPr>
        <p:txBody>
          <a:bodyPr wrap="square" rtlCol="0">
            <a:spAutoFit/>
          </a:bodyPr>
          <a:lstStyle/>
          <a:p>
            <a:r>
              <a:rPr lang="zh-CN" altLang="en-US" sz="2800" b="1" smtClean="0">
                <a:solidFill>
                  <a:schemeClr val="bg1"/>
                </a:solidFill>
              </a:rPr>
              <a:t>跳水是一项</a:t>
            </a:r>
            <a:r>
              <a:rPr lang="zh-CN" altLang="en-US" sz="2800" b="1" smtClean="0">
                <a:solidFill>
                  <a:schemeClr val="bg1"/>
                </a:solidFill>
                <a:hlinkClick r:id="rId3"/>
              </a:rPr>
              <a:t>优美</a:t>
            </a:r>
            <a:r>
              <a:rPr lang="zh-CN" altLang="en-US" sz="2800" b="1" smtClean="0">
                <a:solidFill>
                  <a:schemeClr val="bg1"/>
                </a:solidFill>
              </a:rPr>
              <a:t>的</a:t>
            </a:r>
            <a:r>
              <a:rPr lang="zh-CN" altLang="en-US" sz="2800" b="1" smtClean="0">
                <a:solidFill>
                  <a:schemeClr val="bg1"/>
                </a:solidFill>
                <a:hlinkClick r:id="rId4"/>
              </a:rPr>
              <a:t>水上运动</a:t>
            </a:r>
            <a:r>
              <a:rPr lang="zh-CN" altLang="en-US" sz="2800" b="1" smtClean="0">
                <a:solidFill>
                  <a:schemeClr val="bg1"/>
                </a:solidFill>
              </a:rPr>
              <a:t>，它是从高处用各种姿势跃入水中或是从跳水</a:t>
            </a:r>
            <a:r>
              <a:rPr lang="zh-CN" altLang="en-US" sz="2800" b="1" smtClean="0">
                <a:solidFill>
                  <a:schemeClr val="bg1"/>
                </a:solidFill>
                <a:hlinkClick r:id="rId5"/>
              </a:rPr>
              <a:t>器械</a:t>
            </a:r>
            <a:r>
              <a:rPr lang="zh-CN" altLang="en-US" sz="2800" b="1" smtClean="0">
                <a:solidFill>
                  <a:schemeClr val="bg1"/>
                </a:solidFill>
              </a:rPr>
              <a:t>上起跳，在</a:t>
            </a:r>
            <a:r>
              <a:rPr lang="zh-CN" altLang="en-US" sz="2800" b="1" smtClean="0">
                <a:solidFill>
                  <a:schemeClr val="bg1"/>
                </a:solidFill>
                <a:hlinkClick r:id="rId6"/>
              </a:rPr>
              <a:t>空中</a:t>
            </a:r>
            <a:r>
              <a:rPr lang="zh-CN" altLang="en-US" sz="2800" b="1" smtClean="0">
                <a:solidFill>
                  <a:schemeClr val="bg1"/>
                </a:solidFill>
              </a:rPr>
              <a:t>完成一定动作</a:t>
            </a:r>
            <a:r>
              <a:rPr lang="zh-CN" altLang="en-US" sz="2800" b="1" smtClean="0">
                <a:solidFill>
                  <a:schemeClr val="bg1"/>
                </a:solidFill>
                <a:hlinkClick r:id="rId7"/>
              </a:rPr>
              <a:t>姿势</a:t>
            </a:r>
            <a:r>
              <a:rPr lang="zh-CN" altLang="en-US" sz="2800" b="1" smtClean="0">
                <a:solidFill>
                  <a:schemeClr val="bg1"/>
                </a:solidFill>
              </a:rPr>
              <a:t>，并以特定动作入水的运动。</a:t>
            </a:r>
          </a:p>
          <a:p>
            <a:r>
              <a:rPr lang="zh-CN" altLang="en-US" sz="2800" b="1" smtClean="0">
                <a:solidFill>
                  <a:schemeClr val="bg1"/>
                </a:solidFill>
              </a:rPr>
              <a:t>跳水运动包括实用跳水、表演跳水和</a:t>
            </a:r>
            <a:r>
              <a:rPr lang="zh-CN" altLang="en-US" sz="2800" b="1" smtClean="0">
                <a:solidFill>
                  <a:schemeClr val="bg1"/>
                </a:solidFill>
                <a:hlinkClick r:id="rId8"/>
              </a:rPr>
              <a:t>竞技跳水</a:t>
            </a:r>
            <a:r>
              <a:rPr lang="zh-CN" altLang="en-US" sz="2800" b="1" smtClean="0">
                <a:solidFill>
                  <a:schemeClr val="bg1"/>
                </a:solidFill>
              </a:rPr>
              <a:t>。跳水运动在</a:t>
            </a:r>
            <a:r>
              <a:rPr lang="zh-CN" altLang="en-US" sz="2800" b="1" smtClean="0">
                <a:solidFill>
                  <a:schemeClr val="bg1"/>
                </a:solidFill>
                <a:hlinkClick r:id="rId9"/>
              </a:rPr>
              <a:t>跳水池</a:t>
            </a:r>
            <a:r>
              <a:rPr lang="zh-CN" altLang="en-US" sz="2800" b="1" smtClean="0">
                <a:solidFill>
                  <a:schemeClr val="bg1"/>
                </a:solidFill>
              </a:rPr>
              <a:t>中进行。跳水运动员从</a:t>
            </a:r>
            <a:r>
              <a:rPr lang="en-US" altLang="zh-CN" sz="2800" b="1" smtClean="0">
                <a:solidFill>
                  <a:schemeClr val="bg1"/>
                </a:solidFill>
              </a:rPr>
              <a:t>1</a:t>
            </a:r>
            <a:r>
              <a:rPr lang="zh-CN" altLang="en-US" sz="2800" b="1" smtClean="0">
                <a:solidFill>
                  <a:schemeClr val="bg1"/>
                </a:solidFill>
              </a:rPr>
              <a:t>米、</a:t>
            </a:r>
            <a:r>
              <a:rPr lang="en-US" altLang="zh-CN" sz="2800" b="1" smtClean="0">
                <a:solidFill>
                  <a:schemeClr val="bg1"/>
                </a:solidFill>
                <a:hlinkClick r:id="rId10"/>
              </a:rPr>
              <a:t>3</a:t>
            </a:r>
            <a:r>
              <a:rPr lang="zh-CN" altLang="en-US" sz="2800" b="1" smtClean="0">
                <a:solidFill>
                  <a:schemeClr val="bg1"/>
                </a:solidFill>
                <a:hlinkClick r:id="rId10"/>
              </a:rPr>
              <a:t>米跳板</a:t>
            </a:r>
            <a:r>
              <a:rPr lang="zh-CN" altLang="en-US" sz="2800" b="1" smtClean="0">
                <a:solidFill>
                  <a:schemeClr val="bg1"/>
                </a:solidFill>
              </a:rPr>
              <a:t>，或从</a:t>
            </a:r>
            <a:r>
              <a:rPr lang="en-US" altLang="zh-CN" sz="2800" b="1" smtClean="0">
                <a:solidFill>
                  <a:schemeClr val="bg1"/>
                </a:solidFill>
              </a:rPr>
              <a:t>5</a:t>
            </a:r>
            <a:r>
              <a:rPr lang="zh-CN" altLang="en-US" sz="2800" b="1" smtClean="0">
                <a:solidFill>
                  <a:schemeClr val="bg1"/>
                </a:solidFill>
              </a:rPr>
              <a:t>米、</a:t>
            </a:r>
            <a:r>
              <a:rPr lang="en-US" altLang="zh-CN" sz="2800" b="1" smtClean="0">
                <a:solidFill>
                  <a:schemeClr val="bg1"/>
                </a:solidFill>
              </a:rPr>
              <a:t>7.5</a:t>
            </a:r>
            <a:r>
              <a:rPr lang="zh-CN" altLang="en-US" sz="2800" b="1" smtClean="0">
                <a:solidFill>
                  <a:schemeClr val="bg1"/>
                </a:solidFill>
              </a:rPr>
              <a:t>米和</a:t>
            </a:r>
            <a:r>
              <a:rPr lang="en-US" altLang="zh-CN" sz="2800" b="1" smtClean="0">
                <a:solidFill>
                  <a:schemeClr val="bg1"/>
                </a:solidFill>
                <a:hlinkClick r:id="rId11"/>
              </a:rPr>
              <a:t>10</a:t>
            </a:r>
            <a:r>
              <a:rPr lang="zh-CN" altLang="en-US" sz="2800" b="1" smtClean="0">
                <a:solidFill>
                  <a:schemeClr val="bg1"/>
                </a:solidFill>
                <a:hlinkClick r:id="rId11"/>
              </a:rPr>
              <a:t>米跳台</a:t>
            </a:r>
            <a:r>
              <a:rPr lang="zh-CN" altLang="en-US" sz="2800" b="1" smtClean="0">
                <a:solidFill>
                  <a:schemeClr val="bg1"/>
                </a:solidFill>
              </a:rPr>
              <a:t>跳水。跳水运动要求拥有空中的感觉，协调，柔韧性，优美，</a:t>
            </a:r>
            <a:r>
              <a:rPr lang="zh-CN" altLang="en-US" sz="2800" b="1" smtClean="0">
                <a:solidFill>
                  <a:schemeClr val="bg1"/>
                </a:solidFill>
                <a:hlinkClick r:id="rId12"/>
              </a:rPr>
              <a:t>平衡感</a:t>
            </a:r>
            <a:r>
              <a:rPr lang="zh-CN" altLang="en-US" sz="2800" b="1" smtClean="0">
                <a:solidFill>
                  <a:schemeClr val="bg1"/>
                </a:solidFill>
              </a:rPr>
              <a:t>和时间感等素质。</a:t>
            </a:r>
          </a:p>
          <a:p>
            <a:r>
              <a:rPr lang="zh-CN" altLang="en-US" sz="2800" b="1" smtClean="0">
                <a:solidFill>
                  <a:schemeClr val="bg1"/>
                </a:solidFill>
              </a:rPr>
              <a:t>竞技跳水是一项由个人参加的竞赛项目。跳水</a:t>
            </a:r>
            <a:r>
              <a:rPr lang="zh-CN" altLang="en-US" sz="2800" b="1" smtClean="0">
                <a:solidFill>
                  <a:schemeClr val="bg1"/>
                </a:solidFill>
                <a:hlinkClick r:id="rId13"/>
              </a:rPr>
              <a:t>运动员</a:t>
            </a:r>
            <a:r>
              <a:rPr lang="zh-CN" altLang="en-US" sz="2800" b="1" smtClean="0">
                <a:solidFill>
                  <a:schemeClr val="bg1"/>
                </a:solidFill>
              </a:rPr>
              <a:t>本人由跳台或跳板腾空，运动员可以直接入水或在空中做各种难度的体操花样动作，以干净利索而优美的</a:t>
            </a:r>
            <a:r>
              <a:rPr lang="zh-CN" altLang="en-US" sz="2800" b="1" smtClean="0">
                <a:solidFill>
                  <a:schemeClr val="bg1"/>
                </a:solidFill>
                <a:hlinkClick r:id="rId7"/>
              </a:rPr>
              <a:t>姿势</a:t>
            </a:r>
            <a:r>
              <a:rPr lang="zh-CN" altLang="en-US" sz="2800" b="1" smtClean="0">
                <a:solidFill>
                  <a:schemeClr val="bg1"/>
                </a:solidFill>
              </a:rPr>
              <a:t>入水。我国出色的跳水运动员有</a:t>
            </a:r>
            <a:r>
              <a:rPr lang="zh-CN" altLang="en-US" sz="2800" b="1" smtClean="0">
                <a:solidFill>
                  <a:schemeClr val="bg1"/>
                </a:solidFill>
                <a:hlinkClick r:id="rId14"/>
              </a:rPr>
              <a:t>田亮</a:t>
            </a:r>
            <a:r>
              <a:rPr lang="zh-CN" altLang="en-US" sz="2800" b="1" smtClean="0">
                <a:solidFill>
                  <a:schemeClr val="bg1"/>
                </a:solidFill>
              </a:rPr>
              <a:t>，</a:t>
            </a:r>
            <a:r>
              <a:rPr lang="zh-CN" altLang="en-US" sz="2800" b="1" smtClean="0">
                <a:solidFill>
                  <a:schemeClr val="bg1"/>
                </a:solidFill>
                <a:hlinkClick r:id="rId15"/>
              </a:rPr>
              <a:t>郭晶晶</a:t>
            </a:r>
            <a:r>
              <a:rPr lang="zh-CN" altLang="en-US" sz="2800" b="1" smtClean="0">
                <a:solidFill>
                  <a:schemeClr val="bg1"/>
                </a:solidFill>
              </a:rPr>
              <a:t>，</a:t>
            </a:r>
            <a:r>
              <a:rPr lang="zh-CN" altLang="en-US" sz="2800" b="1" smtClean="0">
                <a:solidFill>
                  <a:schemeClr val="bg1"/>
                </a:solidFill>
                <a:hlinkClick r:id="rId16"/>
              </a:rPr>
              <a:t>吴敏霞</a:t>
            </a:r>
            <a:r>
              <a:rPr lang="zh-CN" altLang="en-US" sz="2800" b="1" smtClean="0">
                <a:solidFill>
                  <a:schemeClr val="bg1"/>
                </a:solidFill>
              </a:rPr>
              <a:t>等。</a:t>
            </a:r>
          </a:p>
          <a:p>
            <a:endParaRPr lang="zh-CN" altLang="en-US"/>
          </a:p>
        </p:txBody>
      </p:sp>
      <p:sp>
        <p:nvSpPr>
          <p:cNvPr id="6" name="TextBox 5"/>
          <p:cNvSpPr txBox="1"/>
          <p:nvPr/>
        </p:nvSpPr>
        <p:spPr>
          <a:xfrm>
            <a:off x="467544" y="260648"/>
            <a:ext cx="6873998" cy="707886"/>
          </a:xfrm>
          <a:prstGeom prst="rect">
            <a:avLst/>
          </a:prstGeom>
          <a:noFill/>
        </p:spPr>
        <p:txBody>
          <a:bodyPr wrap="none" rtlCol="0">
            <a:spAutoFit/>
          </a:bodyPr>
          <a:lstStyle/>
          <a:p>
            <a:r>
              <a:rPr lang="zh-CN" altLang="en-US" sz="4000" b="1" smtClean="0">
                <a:solidFill>
                  <a:schemeClr val="bg1"/>
                </a:solidFill>
              </a:rPr>
              <a:t>拓展延伸：了解一下“</a:t>
            </a:r>
            <a:r>
              <a:rPr lang="zh-CN" altLang="en-US" sz="4000" b="1" smtClean="0">
                <a:solidFill>
                  <a:srgbClr val="FFFF00"/>
                </a:solidFill>
              </a:rPr>
              <a:t>跳水</a:t>
            </a:r>
            <a:r>
              <a:rPr lang="zh-CN" altLang="en-US" sz="4000" b="1" smtClean="0">
                <a:solidFill>
                  <a:schemeClr val="bg1"/>
                </a:solidFill>
              </a:rPr>
              <a:t>”</a:t>
            </a:r>
            <a:endParaRPr lang="zh-CN" altLang="en-US" sz="4000" b="1">
              <a:solidFill>
                <a:schemeClr val="bg1"/>
              </a:solidFill>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3.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TextBox 4"/>
          <p:cNvSpPr txBox="1"/>
          <p:nvPr/>
        </p:nvSpPr>
        <p:spPr>
          <a:xfrm>
            <a:off x="1" y="332656"/>
            <a:ext cx="9143999" cy="6001643"/>
          </a:xfrm>
          <a:prstGeom prst="rect">
            <a:avLst/>
          </a:prstGeom>
          <a:noFill/>
        </p:spPr>
        <p:txBody>
          <a:bodyPr wrap="square" rtlCol="0">
            <a:spAutoFit/>
          </a:bodyPr>
          <a:lstStyle/>
          <a:p>
            <a:r>
              <a:rPr lang="zh-CN" altLang="en-US" sz="3200" b="1" smtClean="0">
                <a:solidFill>
                  <a:srgbClr val="FFFF00"/>
                </a:solidFill>
              </a:rPr>
              <a:t>跳台跳水：</a:t>
            </a:r>
          </a:p>
          <a:p>
            <a:r>
              <a:rPr lang="zh-CN" altLang="en-US" sz="3200" b="1" smtClean="0">
                <a:solidFill>
                  <a:schemeClr val="bg1"/>
                </a:solidFill>
              </a:rPr>
              <a:t>在坚硬无弹性的平台上进行。跳台距水面高度分为</a:t>
            </a:r>
            <a:r>
              <a:rPr lang="en-US" altLang="zh-CN" sz="3200" b="1" smtClean="0">
                <a:solidFill>
                  <a:schemeClr val="bg1"/>
                </a:solidFill>
              </a:rPr>
              <a:t>5</a:t>
            </a:r>
            <a:r>
              <a:rPr lang="zh-CN" altLang="en-US" sz="3200" b="1" smtClean="0">
                <a:solidFill>
                  <a:schemeClr val="bg1"/>
                </a:solidFill>
              </a:rPr>
              <a:t>米、</a:t>
            </a:r>
            <a:r>
              <a:rPr lang="en-US" altLang="zh-CN" sz="3200" b="1" smtClean="0">
                <a:solidFill>
                  <a:schemeClr val="bg1"/>
                </a:solidFill>
              </a:rPr>
              <a:t>7.5</a:t>
            </a:r>
            <a:r>
              <a:rPr lang="zh-CN" altLang="en-US" sz="3200" b="1" smtClean="0">
                <a:solidFill>
                  <a:schemeClr val="bg1"/>
                </a:solidFill>
              </a:rPr>
              <a:t>米和</a:t>
            </a:r>
            <a:r>
              <a:rPr lang="en-US" altLang="zh-CN" sz="3200" b="1" smtClean="0">
                <a:solidFill>
                  <a:schemeClr val="bg1"/>
                </a:solidFill>
              </a:rPr>
              <a:t>10</a:t>
            </a:r>
            <a:r>
              <a:rPr lang="zh-CN" altLang="en-US" sz="3200" b="1" smtClean="0">
                <a:solidFill>
                  <a:schemeClr val="bg1"/>
                </a:solidFill>
              </a:rPr>
              <a:t>米</a:t>
            </a:r>
            <a:r>
              <a:rPr lang="en-US" altLang="zh-CN" sz="3200" b="1" smtClean="0">
                <a:solidFill>
                  <a:schemeClr val="bg1"/>
                </a:solidFill>
              </a:rPr>
              <a:t>3</a:t>
            </a:r>
            <a:r>
              <a:rPr lang="zh-CN" altLang="en-US" sz="3200" b="1" smtClean="0">
                <a:solidFill>
                  <a:schemeClr val="bg1"/>
                </a:solidFill>
              </a:rPr>
              <a:t>种，奥运会、世界锦标赛、世界杯赛限用</a:t>
            </a:r>
            <a:r>
              <a:rPr lang="en-US" altLang="zh-CN" sz="3200" b="1" smtClean="0">
                <a:solidFill>
                  <a:schemeClr val="bg1"/>
                </a:solidFill>
              </a:rPr>
              <a:t>10</a:t>
            </a:r>
            <a:r>
              <a:rPr lang="zh-CN" altLang="en-US" sz="3200" b="1" smtClean="0">
                <a:solidFill>
                  <a:schemeClr val="bg1"/>
                </a:solidFill>
              </a:rPr>
              <a:t>米跳台。跳台跳水根据起跳方向和动作结构分向前、向后、向内、反身、转体和臂立</a:t>
            </a:r>
            <a:r>
              <a:rPr lang="en-US" altLang="zh-CN" sz="3200" b="1" smtClean="0">
                <a:solidFill>
                  <a:schemeClr val="bg1"/>
                </a:solidFill>
              </a:rPr>
              <a:t>6</a:t>
            </a:r>
            <a:r>
              <a:rPr lang="zh-CN" altLang="en-US" sz="3200" b="1" smtClean="0">
                <a:solidFill>
                  <a:schemeClr val="bg1"/>
                </a:solidFill>
              </a:rPr>
              <a:t>组。比赛时，男子要完成</a:t>
            </a:r>
            <a:r>
              <a:rPr lang="en-US" altLang="zh-CN" sz="3200" b="1" smtClean="0">
                <a:solidFill>
                  <a:schemeClr val="bg1"/>
                </a:solidFill>
              </a:rPr>
              <a:t>4</a:t>
            </a:r>
            <a:r>
              <a:rPr lang="zh-CN" altLang="en-US" sz="3200" b="1" smtClean="0">
                <a:solidFill>
                  <a:schemeClr val="bg1"/>
                </a:solidFill>
              </a:rPr>
              <a:t>个有难度系数限制的</a:t>
            </a:r>
            <a:r>
              <a:rPr lang="zh-CN" altLang="en-US" sz="3200" b="1" smtClean="0">
                <a:solidFill>
                  <a:schemeClr val="bg1"/>
                </a:solidFill>
                <a:hlinkClick r:id="rId3"/>
              </a:rPr>
              <a:t>自选动作</a:t>
            </a:r>
            <a:r>
              <a:rPr lang="zh-CN" altLang="en-US" sz="3200" b="1" smtClean="0">
                <a:solidFill>
                  <a:schemeClr val="bg1"/>
                </a:solidFill>
              </a:rPr>
              <a:t>和</a:t>
            </a:r>
            <a:r>
              <a:rPr lang="en-US" altLang="zh-CN" sz="3200" b="1" smtClean="0">
                <a:solidFill>
                  <a:schemeClr val="bg1"/>
                </a:solidFill>
              </a:rPr>
              <a:t>6</a:t>
            </a:r>
            <a:r>
              <a:rPr lang="zh-CN" altLang="en-US" sz="3200" b="1" smtClean="0">
                <a:solidFill>
                  <a:schemeClr val="bg1"/>
                </a:solidFill>
              </a:rPr>
              <a:t>个无难度系数限制的自选动作，女子要完成</a:t>
            </a:r>
            <a:r>
              <a:rPr lang="en-US" altLang="zh-CN" sz="3200" b="1" smtClean="0">
                <a:solidFill>
                  <a:schemeClr val="bg1"/>
                </a:solidFill>
              </a:rPr>
              <a:t>4</a:t>
            </a:r>
            <a:r>
              <a:rPr lang="zh-CN" altLang="en-US" sz="3200" b="1" smtClean="0">
                <a:solidFill>
                  <a:schemeClr val="bg1"/>
                </a:solidFill>
              </a:rPr>
              <a:t>个有难度系数限制的自选动作和</a:t>
            </a:r>
            <a:r>
              <a:rPr lang="en-US" altLang="zh-CN" sz="3200" b="1" smtClean="0">
                <a:solidFill>
                  <a:schemeClr val="bg1"/>
                </a:solidFill>
              </a:rPr>
              <a:t>4</a:t>
            </a:r>
            <a:r>
              <a:rPr lang="zh-CN" altLang="en-US" sz="3200" b="1" smtClean="0">
                <a:solidFill>
                  <a:schemeClr val="bg1"/>
                </a:solidFill>
              </a:rPr>
              <a:t>个无难度系数限制的自选动作。每个动作的最高得分为</a:t>
            </a:r>
            <a:r>
              <a:rPr lang="en-US" altLang="zh-CN" sz="3200" b="1" smtClean="0">
                <a:solidFill>
                  <a:schemeClr val="bg1"/>
                </a:solidFill>
              </a:rPr>
              <a:t>10</a:t>
            </a:r>
            <a:r>
              <a:rPr lang="zh-CN" altLang="en-US" sz="3200" b="1" smtClean="0">
                <a:solidFill>
                  <a:schemeClr val="bg1"/>
                </a:solidFill>
              </a:rPr>
              <a:t>分，以全部动作完成后的得分总和评定成绩，总分高者名次列前。男、女跳台跳水分别于</a:t>
            </a:r>
            <a:r>
              <a:rPr lang="en-US" altLang="zh-CN" sz="3200" b="1" smtClean="0">
                <a:solidFill>
                  <a:schemeClr val="bg1"/>
                </a:solidFill>
              </a:rPr>
              <a:t>1904</a:t>
            </a:r>
            <a:r>
              <a:rPr lang="zh-CN" altLang="en-US" sz="3200" b="1" smtClean="0">
                <a:solidFill>
                  <a:schemeClr val="bg1"/>
                </a:solidFill>
              </a:rPr>
              <a:t>年和</a:t>
            </a:r>
            <a:r>
              <a:rPr lang="en-US" altLang="zh-CN" sz="3200" b="1" smtClean="0">
                <a:solidFill>
                  <a:schemeClr val="bg1"/>
                </a:solidFill>
              </a:rPr>
              <a:t>1912</a:t>
            </a:r>
            <a:r>
              <a:rPr lang="zh-CN" altLang="en-US" sz="3200" b="1" smtClean="0">
                <a:solidFill>
                  <a:schemeClr val="bg1"/>
                </a:solidFill>
              </a:rPr>
              <a:t>年被列为奥运会比赛项目。</a:t>
            </a:r>
            <a:endParaRPr lang="zh-CN" altLang="en-US" sz="3200" b="1">
              <a:solidFill>
                <a:schemeClr val="bg1"/>
              </a:solidFill>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3.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TextBox 4"/>
          <p:cNvSpPr txBox="1"/>
          <p:nvPr/>
        </p:nvSpPr>
        <p:spPr>
          <a:xfrm>
            <a:off x="0" y="260648"/>
            <a:ext cx="9143999" cy="7017306"/>
          </a:xfrm>
          <a:prstGeom prst="rect">
            <a:avLst/>
          </a:prstGeom>
          <a:noFill/>
        </p:spPr>
        <p:txBody>
          <a:bodyPr wrap="square" rtlCol="0">
            <a:spAutoFit/>
          </a:bodyPr>
          <a:lstStyle/>
          <a:p>
            <a:r>
              <a:rPr lang="zh-CN" altLang="en-US" sz="3600" b="1" smtClean="0">
                <a:solidFill>
                  <a:srgbClr val="FFFF00"/>
                </a:solidFill>
              </a:rPr>
              <a:t>跳板跳水：</a:t>
            </a:r>
          </a:p>
          <a:p>
            <a:r>
              <a:rPr lang="zh-CN" altLang="en-US" sz="3600" b="1" smtClean="0">
                <a:solidFill>
                  <a:schemeClr val="bg1"/>
                </a:solidFill>
              </a:rPr>
              <a:t>在一端固定，另一端有弹性的板上进行，跳板离水面的高度有</a:t>
            </a:r>
            <a:r>
              <a:rPr lang="en-US" altLang="zh-CN" sz="3600" b="1" smtClean="0">
                <a:solidFill>
                  <a:schemeClr val="bg1"/>
                </a:solidFill>
              </a:rPr>
              <a:t>1</a:t>
            </a:r>
            <a:r>
              <a:rPr lang="zh-CN" altLang="en-US" sz="3600" b="1" smtClean="0">
                <a:solidFill>
                  <a:schemeClr val="bg1"/>
                </a:solidFill>
              </a:rPr>
              <a:t>米和</a:t>
            </a:r>
            <a:r>
              <a:rPr lang="en-US" altLang="zh-CN" sz="3600" b="1" smtClean="0">
                <a:solidFill>
                  <a:schemeClr val="bg1"/>
                </a:solidFill>
              </a:rPr>
              <a:t>3</a:t>
            </a:r>
            <a:r>
              <a:rPr lang="zh-CN" altLang="en-US" sz="3600" b="1" smtClean="0">
                <a:solidFill>
                  <a:schemeClr val="bg1"/>
                </a:solidFill>
              </a:rPr>
              <a:t>米两种。跳板跳水根据起跳方向和动作结构分向前、向后、向内、反身和转体</a:t>
            </a:r>
            <a:r>
              <a:rPr lang="en-US" altLang="zh-CN" sz="3600" b="1" smtClean="0">
                <a:solidFill>
                  <a:schemeClr val="bg1"/>
                </a:solidFill>
              </a:rPr>
              <a:t>5</a:t>
            </a:r>
            <a:r>
              <a:rPr lang="zh-CN" altLang="en-US" sz="3600" b="1" smtClean="0">
                <a:solidFill>
                  <a:schemeClr val="bg1"/>
                </a:solidFill>
              </a:rPr>
              <a:t>组。比赛时，男子要完成</a:t>
            </a:r>
            <a:r>
              <a:rPr lang="en-US" altLang="zh-CN" sz="3600" b="1" smtClean="0">
                <a:solidFill>
                  <a:schemeClr val="bg1"/>
                </a:solidFill>
              </a:rPr>
              <a:t>5</a:t>
            </a:r>
            <a:r>
              <a:rPr lang="zh-CN" altLang="en-US" sz="3600" b="1" smtClean="0">
                <a:solidFill>
                  <a:schemeClr val="bg1"/>
                </a:solidFill>
              </a:rPr>
              <a:t>个有难度系数限制的自选动作和</a:t>
            </a:r>
            <a:r>
              <a:rPr lang="en-US" altLang="zh-CN" sz="3600" b="1" smtClean="0">
                <a:solidFill>
                  <a:schemeClr val="bg1"/>
                </a:solidFill>
              </a:rPr>
              <a:t>6</a:t>
            </a:r>
            <a:r>
              <a:rPr lang="zh-CN" altLang="en-US" sz="3600" b="1" smtClean="0">
                <a:solidFill>
                  <a:schemeClr val="bg1"/>
                </a:solidFill>
              </a:rPr>
              <a:t>个无难度系数限制的自选动作，女子要完成</a:t>
            </a:r>
            <a:r>
              <a:rPr lang="en-US" altLang="zh-CN" sz="3600" b="1" smtClean="0">
                <a:solidFill>
                  <a:schemeClr val="bg1"/>
                </a:solidFill>
              </a:rPr>
              <a:t>5</a:t>
            </a:r>
            <a:r>
              <a:rPr lang="zh-CN" altLang="en-US" sz="3600" b="1" smtClean="0">
                <a:solidFill>
                  <a:schemeClr val="bg1"/>
                </a:solidFill>
              </a:rPr>
              <a:t>个有难度系数限制的自选动作和</a:t>
            </a:r>
            <a:r>
              <a:rPr lang="en-US" altLang="zh-CN" sz="3600" b="1" smtClean="0">
                <a:solidFill>
                  <a:schemeClr val="bg1"/>
                </a:solidFill>
              </a:rPr>
              <a:t>5</a:t>
            </a:r>
            <a:r>
              <a:rPr lang="zh-CN" altLang="en-US" sz="3600" b="1" smtClean="0">
                <a:solidFill>
                  <a:schemeClr val="bg1"/>
                </a:solidFill>
              </a:rPr>
              <a:t>个无难度系数限制的自选动作。每个动作的最高得分为</a:t>
            </a:r>
            <a:r>
              <a:rPr lang="en-US" altLang="zh-CN" sz="3600" b="1" smtClean="0">
                <a:solidFill>
                  <a:schemeClr val="bg1"/>
                </a:solidFill>
              </a:rPr>
              <a:t>10</a:t>
            </a:r>
            <a:r>
              <a:rPr lang="zh-CN" altLang="en-US" sz="3600" b="1" smtClean="0">
                <a:solidFill>
                  <a:schemeClr val="bg1"/>
                </a:solidFill>
              </a:rPr>
              <a:t>分，以全部动作完成后的得分总和评定名次，总分高者名次列前。男、女跳板跳水分别于</a:t>
            </a:r>
            <a:r>
              <a:rPr lang="en-US" altLang="zh-CN" sz="3600" b="1" smtClean="0">
                <a:solidFill>
                  <a:schemeClr val="bg1"/>
                </a:solidFill>
              </a:rPr>
              <a:t>1908</a:t>
            </a:r>
            <a:r>
              <a:rPr lang="zh-CN" altLang="en-US" sz="3600" b="1" smtClean="0">
                <a:solidFill>
                  <a:schemeClr val="bg1"/>
                </a:solidFill>
              </a:rPr>
              <a:t>年和</a:t>
            </a:r>
            <a:r>
              <a:rPr lang="en-US" altLang="zh-CN" sz="3600" b="1" smtClean="0">
                <a:solidFill>
                  <a:schemeClr val="bg1"/>
                </a:solidFill>
              </a:rPr>
              <a:t>1920</a:t>
            </a:r>
            <a:r>
              <a:rPr lang="zh-CN" altLang="en-US" sz="3600" b="1" smtClean="0">
                <a:solidFill>
                  <a:schemeClr val="bg1"/>
                </a:solidFill>
              </a:rPr>
              <a:t>年被列为奥运会比赛项目。</a:t>
            </a:r>
          </a:p>
          <a:p>
            <a:endParaRPr lang="zh-CN" altLang="en-US"/>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3.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TextBox 4"/>
          <p:cNvSpPr txBox="1"/>
          <p:nvPr/>
        </p:nvSpPr>
        <p:spPr>
          <a:xfrm>
            <a:off x="0" y="0"/>
            <a:ext cx="9144000" cy="6463308"/>
          </a:xfrm>
          <a:prstGeom prst="rect">
            <a:avLst/>
          </a:prstGeom>
          <a:noFill/>
        </p:spPr>
        <p:txBody>
          <a:bodyPr wrap="square" rtlCol="0">
            <a:spAutoFit/>
          </a:bodyPr>
          <a:lstStyle/>
          <a:p>
            <a:r>
              <a:rPr lang="zh-CN" altLang="en-US" sz="3600" b="1" smtClean="0">
                <a:solidFill>
                  <a:srgbClr val="FFFF00"/>
                </a:solidFill>
              </a:rPr>
              <a:t>场地设施</a:t>
            </a:r>
          </a:p>
          <a:p>
            <a:r>
              <a:rPr lang="zh-CN" altLang="en-US" sz="3600" b="1" smtClean="0">
                <a:solidFill>
                  <a:srgbClr val="FFFF00"/>
                </a:solidFill>
              </a:rPr>
              <a:t>场地：</a:t>
            </a:r>
          </a:p>
          <a:p>
            <a:r>
              <a:rPr lang="zh-CN" altLang="en-US" sz="3600" b="1" smtClean="0">
                <a:solidFill>
                  <a:schemeClr val="bg1"/>
                </a:solidFill>
              </a:rPr>
              <a:t>跳水池面积为</a:t>
            </a:r>
            <a:r>
              <a:rPr lang="en-US" altLang="zh-CN" sz="3600" b="1" smtClean="0">
                <a:solidFill>
                  <a:schemeClr val="bg1"/>
                </a:solidFill>
              </a:rPr>
              <a:t>25×25</a:t>
            </a:r>
            <a:r>
              <a:rPr lang="zh-CN" altLang="en-US" sz="3600" b="1" smtClean="0">
                <a:solidFill>
                  <a:schemeClr val="bg1"/>
                </a:solidFill>
              </a:rPr>
              <a:t>米，池深为</a:t>
            </a:r>
            <a:r>
              <a:rPr lang="en-US" altLang="zh-CN" sz="3600" b="1" smtClean="0">
                <a:solidFill>
                  <a:schemeClr val="bg1"/>
                </a:solidFill>
              </a:rPr>
              <a:t>5.4</a:t>
            </a:r>
            <a:r>
              <a:rPr lang="zh-CN" altLang="en-US" sz="3600" b="1" smtClean="0">
                <a:solidFill>
                  <a:schemeClr val="bg1"/>
                </a:solidFill>
              </a:rPr>
              <a:t>米。</a:t>
            </a:r>
          </a:p>
          <a:p>
            <a:r>
              <a:rPr lang="zh-CN" altLang="en-US" sz="3600" b="1" smtClean="0">
                <a:solidFill>
                  <a:srgbClr val="FFFF00"/>
                </a:solidFill>
              </a:rPr>
              <a:t>跳台：</a:t>
            </a:r>
          </a:p>
          <a:p>
            <a:r>
              <a:rPr lang="zh-CN" altLang="en-US" sz="3600" b="1" smtClean="0">
                <a:solidFill>
                  <a:schemeClr val="bg1"/>
                </a:solidFill>
              </a:rPr>
              <a:t>跳台跳水在离水面</a:t>
            </a:r>
            <a:r>
              <a:rPr lang="en-US" altLang="zh-CN" sz="3600" b="1" smtClean="0">
                <a:solidFill>
                  <a:schemeClr val="bg1"/>
                </a:solidFill>
              </a:rPr>
              <a:t>10</a:t>
            </a:r>
            <a:r>
              <a:rPr lang="zh-CN" altLang="en-US" sz="3600" b="1" smtClean="0">
                <a:solidFill>
                  <a:schemeClr val="bg1"/>
                </a:solidFill>
              </a:rPr>
              <a:t>米高的坚硬无弹性的平台上进行。</a:t>
            </a:r>
            <a:r>
              <a:rPr lang="en-US" altLang="zh-CN" sz="3600" b="1" smtClean="0">
                <a:solidFill>
                  <a:schemeClr val="bg1"/>
                </a:solidFill>
              </a:rPr>
              <a:t>10</a:t>
            </a:r>
            <a:r>
              <a:rPr lang="zh-CN" altLang="en-US" sz="3600" b="1" smtClean="0">
                <a:solidFill>
                  <a:schemeClr val="bg1"/>
                </a:solidFill>
              </a:rPr>
              <a:t>米跳台按国际泳联规定，应最少长</a:t>
            </a:r>
            <a:r>
              <a:rPr lang="en-US" altLang="zh-CN" sz="3600" b="1" smtClean="0">
                <a:solidFill>
                  <a:schemeClr val="bg1"/>
                </a:solidFill>
              </a:rPr>
              <a:t>6</a:t>
            </a:r>
            <a:r>
              <a:rPr lang="zh-CN" altLang="en-US" sz="3600" b="1" smtClean="0">
                <a:solidFill>
                  <a:schemeClr val="bg1"/>
                </a:solidFill>
              </a:rPr>
              <a:t>米，宽</a:t>
            </a:r>
            <a:r>
              <a:rPr lang="en-US" altLang="zh-CN" sz="3600" b="1" smtClean="0">
                <a:solidFill>
                  <a:schemeClr val="bg1"/>
                </a:solidFill>
              </a:rPr>
              <a:t>3</a:t>
            </a:r>
            <a:r>
              <a:rPr lang="zh-CN" altLang="en-US" sz="3600" b="1" smtClean="0">
                <a:solidFill>
                  <a:schemeClr val="bg1"/>
                </a:solidFill>
              </a:rPr>
              <a:t>米，并于表面覆盖防滑材料。</a:t>
            </a:r>
          </a:p>
          <a:p>
            <a:r>
              <a:rPr lang="zh-CN" altLang="en-US" sz="3600" b="1" smtClean="0">
                <a:solidFill>
                  <a:srgbClr val="FFFF00"/>
                </a:solidFill>
              </a:rPr>
              <a:t>跳板：</a:t>
            </a:r>
          </a:p>
          <a:p>
            <a:r>
              <a:rPr lang="zh-CN" altLang="en-US" sz="3600" b="1" smtClean="0">
                <a:solidFill>
                  <a:schemeClr val="bg1"/>
                </a:solidFill>
              </a:rPr>
              <a:t>跳板跳水在一条离水面</a:t>
            </a:r>
            <a:r>
              <a:rPr lang="en-US" altLang="zh-CN" sz="3600" b="1" smtClean="0">
                <a:solidFill>
                  <a:schemeClr val="bg1"/>
                </a:solidFill>
              </a:rPr>
              <a:t>3</a:t>
            </a:r>
            <a:r>
              <a:rPr lang="zh-CN" altLang="en-US" sz="3600" b="1" smtClean="0">
                <a:solidFill>
                  <a:schemeClr val="bg1"/>
                </a:solidFill>
              </a:rPr>
              <a:t>米高的有弹性的板上进行。</a:t>
            </a:r>
            <a:r>
              <a:rPr lang="en-US" altLang="zh-CN" sz="3600" b="1" smtClean="0">
                <a:solidFill>
                  <a:schemeClr val="bg1"/>
                </a:solidFill>
              </a:rPr>
              <a:t>3</a:t>
            </a:r>
            <a:r>
              <a:rPr lang="zh-CN" altLang="en-US" sz="3600" b="1" smtClean="0">
                <a:solidFill>
                  <a:schemeClr val="bg1"/>
                </a:solidFill>
              </a:rPr>
              <a:t>米跳板按国际泳联规定，跳板应最少长</a:t>
            </a:r>
            <a:r>
              <a:rPr lang="en-US" altLang="zh-CN" sz="3600" b="1" smtClean="0">
                <a:solidFill>
                  <a:schemeClr val="bg1"/>
                </a:solidFill>
              </a:rPr>
              <a:t>4.8</a:t>
            </a:r>
            <a:r>
              <a:rPr lang="zh-CN" altLang="en-US" sz="3600" b="1" smtClean="0">
                <a:solidFill>
                  <a:schemeClr val="bg1"/>
                </a:solidFill>
              </a:rPr>
              <a:t>米，宽</a:t>
            </a:r>
            <a:r>
              <a:rPr lang="en-US" altLang="zh-CN" sz="3600" b="1" smtClean="0">
                <a:solidFill>
                  <a:schemeClr val="bg1"/>
                </a:solidFill>
              </a:rPr>
              <a:t>0.5</a:t>
            </a:r>
            <a:r>
              <a:rPr lang="zh-CN" altLang="en-US" sz="3600" b="1" smtClean="0">
                <a:solidFill>
                  <a:schemeClr val="bg1"/>
                </a:solidFill>
              </a:rPr>
              <a:t>米，并于表面覆盖防滑材料。</a:t>
            </a:r>
          </a:p>
          <a:p>
            <a:endParaRPr lang="zh-CN" altLang="en-US"/>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3.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TextBox 4"/>
          <p:cNvSpPr txBox="1"/>
          <p:nvPr/>
        </p:nvSpPr>
        <p:spPr>
          <a:xfrm>
            <a:off x="251520" y="332656"/>
            <a:ext cx="7344816" cy="1200329"/>
          </a:xfrm>
          <a:prstGeom prst="rect">
            <a:avLst/>
          </a:prstGeom>
          <a:noFill/>
        </p:spPr>
        <p:txBody>
          <a:bodyPr wrap="square" rtlCol="0">
            <a:spAutoFit/>
          </a:bodyPr>
          <a:lstStyle/>
          <a:p>
            <a:r>
              <a:rPr lang="zh-CN" altLang="en-US" sz="3600" b="1" smtClean="0">
                <a:solidFill>
                  <a:schemeClr val="bg1"/>
                </a:solidFill>
              </a:rPr>
              <a:t>欣赏一下运动员跳水的瞬间，用一句话表述一下自己的感受。</a:t>
            </a:r>
            <a:endParaRPr lang="zh-CN" altLang="en-US" sz="3600" b="1">
              <a:solidFill>
                <a:schemeClr val="bg1"/>
              </a:solidFill>
            </a:endParaRPr>
          </a:p>
        </p:txBody>
      </p:sp>
      <p:pic>
        <p:nvPicPr>
          <p:cNvPr id="4" name="Picture 2" descr="C:\Users\Administrator\Desktop\269773380.jpeg"/>
          <p:cNvPicPr>
            <a:picLocks noChangeAspect="1" noChangeArrowheads="1"/>
          </p:cNvPicPr>
          <p:nvPr/>
        </p:nvPicPr>
        <p:blipFill>
          <a:blip r:embed="rId3"/>
          <a:stretch>
            <a:fillRect/>
          </a:stretch>
        </p:blipFill>
        <p:spPr bwMode="auto">
          <a:xfrm>
            <a:off x="0" y="1556792"/>
            <a:ext cx="4499992" cy="5301208"/>
          </a:xfrm>
          <a:prstGeom prst="rect">
            <a:avLst/>
          </a:prstGeom>
          <a:noFill/>
        </p:spPr>
      </p:pic>
      <p:pic>
        <p:nvPicPr>
          <p:cNvPr id="1027" name="Picture 3" descr="C:\Users\Administrator\Desktop\1470214967574.jpg"/>
          <p:cNvPicPr>
            <a:picLocks noChangeAspect="1" noChangeArrowheads="1"/>
          </p:cNvPicPr>
          <p:nvPr/>
        </p:nvPicPr>
        <p:blipFill>
          <a:blip r:embed="rId4"/>
          <a:stretch>
            <a:fillRect/>
          </a:stretch>
        </p:blipFill>
        <p:spPr bwMode="auto">
          <a:xfrm>
            <a:off x="4932040" y="1522760"/>
            <a:ext cx="3816424" cy="5335240"/>
          </a:xfrm>
          <a:prstGeom prst="rect">
            <a:avLst/>
          </a:prstGeom>
          <a:noFill/>
        </p:spPr>
      </p:pic>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3.jpg"/>
          <p:cNvPicPr>
            <a:picLocks noChangeAspect="1" noChangeArrowheads="1"/>
          </p:cNvPicPr>
          <p:nvPr/>
        </p:nvPicPr>
        <p:blipFill>
          <a:blip r:embed="rId2"/>
          <a:stretch>
            <a:fillRect/>
          </a:stretch>
        </p:blipFill>
        <p:spPr bwMode="auto">
          <a:xfrm>
            <a:off x="0" y="0"/>
            <a:ext cx="9144000" cy="6858000"/>
          </a:xfrm>
          <a:prstGeom prst="rect">
            <a:avLst/>
          </a:prstGeom>
          <a:noFill/>
        </p:spPr>
      </p:pic>
      <p:pic>
        <p:nvPicPr>
          <p:cNvPr id="2050" name="Picture 2" descr="C:\Users\Administrator\Desktop\u=749456963,2911820794&amp;fm=26&amp;gp=0.jpg"/>
          <p:cNvPicPr>
            <a:picLocks noChangeAspect="1" noChangeArrowheads="1"/>
          </p:cNvPicPr>
          <p:nvPr/>
        </p:nvPicPr>
        <p:blipFill>
          <a:blip r:embed="rId3"/>
          <a:stretch>
            <a:fillRect/>
          </a:stretch>
        </p:blipFill>
        <p:spPr bwMode="auto">
          <a:xfrm>
            <a:off x="0" y="260648"/>
            <a:ext cx="4067944" cy="6597352"/>
          </a:xfrm>
          <a:prstGeom prst="rect">
            <a:avLst/>
          </a:prstGeom>
          <a:noFill/>
        </p:spPr>
      </p:pic>
      <p:pic>
        <p:nvPicPr>
          <p:cNvPr id="2051" name="Picture 3" descr="C:\Users\Administrator\Desktop\t01c3c1a9d2d392f1af.webp.jpg"/>
          <p:cNvPicPr>
            <a:picLocks noChangeAspect="1" noChangeArrowheads="1"/>
          </p:cNvPicPr>
          <p:nvPr/>
        </p:nvPicPr>
        <p:blipFill>
          <a:blip r:embed="rId4"/>
          <a:stretch>
            <a:fillRect/>
          </a:stretch>
        </p:blipFill>
        <p:spPr bwMode="auto">
          <a:xfrm>
            <a:off x="4355976" y="260648"/>
            <a:ext cx="4464496" cy="3168352"/>
          </a:xfrm>
          <a:prstGeom prst="rect">
            <a:avLst/>
          </a:prstGeom>
          <a:noFill/>
        </p:spPr>
      </p:pic>
      <p:pic>
        <p:nvPicPr>
          <p:cNvPr id="2052" name="Picture 4" descr="C:\Users\Administrator\Desktop\10062573_105530.jpg"/>
          <p:cNvPicPr>
            <a:picLocks noChangeAspect="1" noChangeArrowheads="1"/>
          </p:cNvPicPr>
          <p:nvPr/>
        </p:nvPicPr>
        <p:blipFill>
          <a:blip r:embed="rId5"/>
          <a:stretch>
            <a:fillRect/>
          </a:stretch>
        </p:blipFill>
        <p:spPr bwMode="auto">
          <a:xfrm>
            <a:off x="4355976" y="3645024"/>
            <a:ext cx="4536504" cy="3212976"/>
          </a:xfrm>
          <a:prstGeom prst="rect">
            <a:avLst/>
          </a:prstGeom>
          <a:noFill/>
        </p:spPr>
      </p:pic>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3.jpg"/>
          <p:cNvPicPr>
            <a:picLocks noChangeAspect="1" noChangeArrowheads="1"/>
          </p:cNvPicPr>
          <p:nvPr/>
        </p:nvPicPr>
        <p:blipFill>
          <a:blip r:embed="rId2"/>
          <a:stretch>
            <a:fillRect/>
          </a:stretch>
        </p:blipFill>
        <p:spPr bwMode="auto">
          <a:xfrm>
            <a:off x="0" y="0"/>
            <a:ext cx="9144000" cy="6858000"/>
          </a:xfrm>
          <a:prstGeom prst="rect">
            <a:avLst/>
          </a:prstGeom>
          <a:noFill/>
        </p:spPr>
      </p:pic>
      <p:pic>
        <p:nvPicPr>
          <p:cNvPr id="3074" name="Picture 2" descr="C:\Users\Administrator\Desktop\697492901452335529.jpg"/>
          <p:cNvPicPr>
            <a:picLocks noChangeAspect="1" noChangeArrowheads="1"/>
          </p:cNvPicPr>
          <p:nvPr/>
        </p:nvPicPr>
        <p:blipFill>
          <a:blip r:embed="rId3"/>
          <a:stretch>
            <a:fillRect/>
          </a:stretch>
        </p:blipFill>
        <p:spPr bwMode="auto">
          <a:xfrm>
            <a:off x="251520" y="0"/>
            <a:ext cx="3744416" cy="6858000"/>
          </a:xfrm>
          <a:prstGeom prst="rect">
            <a:avLst/>
          </a:prstGeom>
          <a:noFill/>
        </p:spPr>
      </p:pic>
      <p:pic>
        <p:nvPicPr>
          <p:cNvPr id="3075" name="Picture 3" descr="C:\Users\Administrator\Desktop\Img409459447.jpg"/>
          <p:cNvPicPr>
            <a:picLocks noChangeAspect="1" noChangeArrowheads="1"/>
          </p:cNvPicPr>
          <p:nvPr/>
        </p:nvPicPr>
        <p:blipFill>
          <a:blip r:embed="rId4"/>
          <a:stretch>
            <a:fillRect/>
          </a:stretch>
        </p:blipFill>
        <p:spPr bwMode="auto">
          <a:xfrm>
            <a:off x="4283968" y="0"/>
            <a:ext cx="4536504" cy="6858000"/>
          </a:xfrm>
          <a:prstGeom prst="rect">
            <a:avLst/>
          </a:prstGeom>
          <a:noFill/>
        </p:spPr>
      </p:pic>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3.jpg"/>
          <p:cNvPicPr>
            <a:picLocks noChangeAspect="1" noChangeArrowheads="1"/>
          </p:cNvPicPr>
          <p:nvPr/>
        </p:nvPicPr>
        <p:blipFill>
          <a:blip r:embed="rId2"/>
          <a:stretch>
            <a:fillRect/>
          </a:stretch>
        </p:blipFill>
        <p:spPr bwMode="auto">
          <a:xfrm>
            <a:off x="0" y="0"/>
            <a:ext cx="9144000" cy="6858000"/>
          </a:xfrm>
          <a:prstGeom prst="rect">
            <a:avLst/>
          </a:prstGeom>
          <a:noFill/>
        </p:spPr>
      </p:pic>
      <p:pic>
        <p:nvPicPr>
          <p:cNvPr id="4098" name="Picture 2" descr="C:\Users\Administrator\Desktop\Img304899426.JPG"/>
          <p:cNvPicPr>
            <a:picLocks noChangeAspect="1" noChangeArrowheads="1"/>
          </p:cNvPicPr>
          <p:nvPr/>
        </p:nvPicPr>
        <p:blipFill>
          <a:blip r:embed="rId3"/>
          <a:stretch>
            <a:fillRect/>
          </a:stretch>
        </p:blipFill>
        <p:spPr bwMode="auto">
          <a:xfrm>
            <a:off x="0" y="0"/>
            <a:ext cx="4762500" cy="6858000"/>
          </a:xfrm>
          <a:prstGeom prst="rect">
            <a:avLst/>
          </a:prstGeom>
          <a:noFill/>
        </p:spPr>
      </p:pic>
      <p:pic>
        <p:nvPicPr>
          <p:cNvPr id="4099" name="Picture 3" descr="C:\Users\Administrator\Desktop\pic1.gif"/>
          <p:cNvPicPr>
            <a:picLocks noChangeAspect="1" noChangeArrowheads="1"/>
          </p:cNvPicPr>
          <p:nvPr/>
        </p:nvPicPr>
        <p:blipFill>
          <a:blip r:embed="rId4"/>
          <a:stretch>
            <a:fillRect/>
          </a:stretch>
        </p:blipFill>
        <p:spPr bwMode="auto">
          <a:xfrm>
            <a:off x="4860032" y="0"/>
            <a:ext cx="4283968" cy="6858000"/>
          </a:xfrm>
          <a:prstGeom prst="rect">
            <a:avLst/>
          </a:prstGeom>
          <a:noFill/>
        </p:spPr>
      </p:pic>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3.jpg"/>
          <p:cNvPicPr>
            <a:picLocks noChangeAspect="1" noChangeArrowheads="1"/>
          </p:cNvPicPr>
          <p:nvPr/>
        </p:nvPicPr>
        <p:blipFill>
          <a:blip r:embed="rId2"/>
          <a:stretch>
            <a:fillRect/>
          </a:stretch>
        </p:blipFill>
        <p:spPr bwMode="auto">
          <a:xfrm>
            <a:off x="0" y="0"/>
            <a:ext cx="9144000" cy="6858000"/>
          </a:xfrm>
          <a:prstGeom prst="rect">
            <a:avLst/>
          </a:prstGeom>
          <a:noFill/>
        </p:spPr>
      </p:pic>
      <p:pic>
        <p:nvPicPr>
          <p:cNvPr id="5123" name="Picture 3" descr="C:\Users\Administrator\Desktop\20160808103402162.jpg"/>
          <p:cNvPicPr>
            <a:picLocks noChangeAspect="1" noChangeArrowheads="1"/>
          </p:cNvPicPr>
          <p:nvPr/>
        </p:nvPicPr>
        <p:blipFill>
          <a:blip r:embed="rId3"/>
          <a:stretch>
            <a:fillRect/>
          </a:stretch>
        </p:blipFill>
        <p:spPr bwMode="auto">
          <a:xfrm>
            <a:off x="395536" y="332656"/>
            <a:ext cx="8280920" cy="5832648"/>
          </a:xfrm>
          <a:prstGeom prst="rect">
            <a:avLst/>
          </a:prstGeom>
          <a:noFill/>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4098" name="Picture 2" descr="C:\Users\Administrator\Desktop\2.jpg"/>
          <p:cNvPicPr>
            <a:picLocks noGrp="1" noChangeAspect="1" noChangeArrowheads="1"/>
          </p:cNvPicPr>
          <p:nvPr>
            <p:ph idx="1"/>
          </p:nvPr>
        </p:nvPicPr>
        <p:blipFill>
          <a:blip r:embed="rId2"/>
          <a:stretch>
            <a:fillRect/>
          </a:stretch>
        </p:blipFill>
        <p:spPr bwMode="auto">
          <a:xfrm>
            <a:off x="0" y="0"/>
            <a:ext cx="9324528" cy="6858000"/>
          </a:xfrm>
          <a:prstGeom prst="rect">
            <a:avLst/>
          </a:prstGeom>
          <a:noFill/>
        </p:spPr>
      </p:pic>
      <p:pic>
        <p:nvPicPr>
          <p:cNvPr id="6" name="图片 4"/>
          <p:cNvPicPr>
            <a:picLocks noChangeAspect="1" noChangeArrowheads="1"/>
          </p:cNvPicPr>
          <p:nvPr/>
        </p:nvPicPr>
        <p:blipFill>
          <a:blip r:embed="rId3"/>
          <a:stretch>
            <a:fillRect/>
          </a:stretch>
        </p:blipFill>
        <p:spPr bwMode="auto">
          <a:xfrm>
            <a:off x="0" y="260648"/>
            <a:ext cx="9144000" cy="4933950"/>
          </a:xfrm>
          <a:prstGeom prst="rect">
            <a:avLst/>
          </a:prstGeom>
          <a:noFill/>
          <a:ln w="9525">
            <a:noFill/>
            <a:miter lim="800000"/>
          </a:ln>
        </p:spPr>
      </p:pic>
      <p:sp>
        <p:nvSpPr>
          <p:cNvPr id="7" name="标题 1"/>
          <p:cNvSpPr txBox="1">
            <a:spLocks noChangeArrowheads="1"/>
          </p:cNvSpPr>
          <p:nvPr/>
        </p:nvSpPr>
        <p:spPr>
          <a:xfrm>
            <a:off x="395536" y="5229200"/>
            <a:ext cx="8229600" cy="114300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smtClean="0">
                <a:ln>
                  <a:noFill/>
                </a:ln>
                <a:solidFill>
                  <a:schemeClr val="bg1"/>
                </a:solidFill>
                <a:effectLst/>
                <a:uLnTx/>
                <a:uFillTx/>
                <a:latin typeface="+mj-lt"/>
                <a:ea typeface="宋体" pitchFamily="2" charset="-122"/>
                <a:cs typeface="+mj-cs"/>
              </a:rPr>
              <a:t>飞天：敦煌壁画中的仙女    </a:t>
            </a: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3.jpg"/>
          <p:cNvPicPr>
            <a:picLocks noChangeAspect="1" noChangeArrowheads="1"/>
          </p:cNvPicPr>
          <p:nvPr/>
        </p:nvPicPr>
        <p:blipFill>
          <a:blip r:embed="rId2"/>
          <a:stretch>
            <a:fillRect/>
          </a:stretch>
        </p:blipFill>
        <p:spPr bwMode="auto">
          <a:xfrm>
            <a:off x="0" y="0"/>
            <a:ext cx="9144000" cy="6858000"/>
          </a:xfrm>
          <a:prstGeom prst="rect">
            <a:avLst/>
          </a:prstGeom>
          <a:noFill/>
        </p:spPr>
      </p:pic>
      <p:pic>
        <p:nvPicPr>
          <p:cNvPr id="6146" name="Picture 2" descr="C:\Users\Administrator\Desktop\t01c82e151f9a01eeac.jpg"/>
          <p:cNvPicPr>
            <a:picLocks noChangeAspect="1" noChangeArrowheads="1"/>
          </p:cNvPicPr>
          <p:nvPr/>
        </p:nvPicPr>
        <p:blipFill>
          <a:blip r:embed="rId3"/>
          <a:stretch>
            <a:fillRect/>
          </a:stretch>
        </p:blipFill>
        <p:spPr bwMode="auto">
          <a:xfrm>
            <a:off x="611560" y="548680"/>
            <a:ext cx="8128000" cy="4445000"/>
          </a:xfrm>
          <a:prstGeom prst="rect">
            <a:avLst/>
          </a:prstGeom>
          <a:noFill/>
        </p:spPr>
      </p:pic>
      <p:sp>
        <p:nvSpPr>
          <p:cNvPr id="6" name="TextBox 5"/>
          <p:cNvSpPr txBox="1"/>
          <p:nvPr/>
        </p:nvSpPr>
        <p:spPr>
          <a:xfrm>
            <a:off x="3419872" y="5301208"/>
            <a:ext cx="2659702" cy="830997"/>
          </a:xfrm>
          <a:prstGeom prst="rect">
            <a:avLst/>
          </a:prstGeom>
          <a:noFill/>
        </p:spPr>
        <p:txBody>
          <a:bodyPr wrap="none" rtlCol="0">
            <a:spAutoFit/>
          </a:bodyPr>
          <a:lstStyle/>
          <a:p>
            <a:r>
              <a:rPr lang="zh-CN" altLang="en-US" sz="4800" b="1" smtClean="0">
                <a:solidFill>
                  <a:srgbClr val="FF0000"/>
                </a:solidFill>
              </a:rPr>
              <a:t>为国争光</a:t>
            </a:r>
            <a:endParaRPr lang="zh-CN" altLang="en-US" sz="4800" b="1">
              <a:solidFill>
                <a:srgbClr val="FF0000"/>
              </a:solidFill>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3.jpg"/>
          <p:cNvPicPr>
            <a:picLocks noChangeAspect="1" noChangeArrowheads="1"/>
          </p:cNvPicPr>
          <p:nvPr/>
        </p:nvPicPr>
        <p:blipFill>
          <a:blip r:embed="rId2"/>
          <a:stretch>
            <a:fillRect/>
          </a:stretch>
        </p:blipFill>
        <p:spPr bwMode="auto">
          <a:xfrm>
            <a:off x="395536" y="0"/>
            <a:ext cx="9144000" cy="6858000"/>
          </a:xfrm>
          <a:prstGeom prst="rect">
            <a:avLst/>
          </a:prstGeom>
          <a:noFill/>
        </p:spPr>
      </p:pic>
      <p:pic>
        <p:nvPicPr>
          <p:cNvPr id="7170" name="Picture 2" descr="C:\Users\Administrator\Desktop\20171203162221_e52f4cc022e7a954b1437f42f258a607_3.jpeg"/>
          <p:cNvPicPr>
            <a:picLocks noChangeAspect="1" noChangeArrowheads="1"/>
          </p:cNvPicPr>
          <p:nvPr/>
        </p:nvPicPr>
        <p:blipFill>
          <a:blip r:embed="rId3"/>
          <a:stretch>
            <a:fillRect/>
          </a:stretch>
        </p:blipFill>
        <p:spPr bwMode="auto">
          <a:xfrm>
            <a:off x="611561" y="620688"/>
            <a:ext cx="7632848" cy="4660925"/>
          </a:xfrm>
          <a:prstGeom prst="rect">
            <a:avLst/>
          </a:prstGeom>
          <a:noFill/>
        </p:spPr>
      </p:pic>
      <p:sp>
        <p:nvSpPr>
          <p:cNvPr id="8" name="TextBox 7"/>
          <p:cNvSpPr txBox="1"/>
          <p:nvPr/>
        </p:nvSpPr>
        <p:spPr>
          <a:xfrm>
            <a:off x="2267744" y="5589240"/>
            <a:ext cx="4145687" cy="769441"/>
          </a:xfrm>
          <a:prstGeom prst="rect">
            <a:avLst/>
          </a:prstGeom>
          <a:noFill/>
        </p:spPr>
        <p:txBody>
          <a:bodyPr wrap="none" rtlCol="0">
            <a:spAutoFit/>
          </a:bodyPr>
          <a:lstStyle/>
          <a:p>
            <a:r>
              <a:rPr lang="zh-CN" altLang="en-US" sz="4400" b="1" smtClean="0">
                <a:solidFill>
                  <a:srgbClr val="FF0000"/>
                </a:solidFill>
              </a:rPr>
              <a:t>祖国为你们骄傲</a:t>
            </a:r>
            <a:endParaRPr lang="zh-CN" altLang="en-US" sz="4400" b="1">
              <a:solidFill>
                <a:srgbClr val="FF0000"/>
              </a:solidFill>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3.jpg"/>
          <p:cNvPicPr>
            <a:picLocks noChangeAspect="1" noChangeArrowheads="1"/>
          </p:cNvPicPr>
          <p:nvPr/>
        </p:nvPicPr>
        <p:blipFill>
          <a:blip r:embed="rId2"/>
          <a:stretch>
            <a:fillRect/>
          </a:stretch>
        </p:blipFill>
        <p:spPr bwMode="auto">
          <a:xfrm>
            <a:off x="0" y="0"/>
            <a:ext cx="9144000" cy="6858000"/>
          </a:xfrm>
          <a:prstGeom prst="rect">
            <a:avLst/>
          </a:prstGeom>
          <a:noFill/>
        </p:spPr>
      </p:pic>
      <p:pic>
        <p:nvPicPr>
          <p:cNvPr id="9218" name="Picture 2" descr="C:\Users\Administrator\Desktop\c9f6f58022094d69afaecc6331c56952.jpeg"/>
          <p:cNvPicPr>
            <a:picLocks noChangeAspect="1" noChangeArrowheads="1"/>
          </p:cNvPicPr>
          <p:nvPr/>
        </p:nvPicPr>
        <p:blipFill>
          <a:blip r:embed="rId3"/>
          <a:stretch>
            <a:fillRect/>
          </a:stretch>
        </p:blipFill>
        <p:spPr bwMode="auto">
          <a:xfrm>
            <a:off x="508000" y="381000"/>
            <a:ext cx="8128000" cy="5352256"/>
          </a:xfrm>
          <a:prstGeom prst="rect">
            <a:avLst/>
          </a:prstGeom>
          <a:noFill/>
        </p:spPr>
      </p:pic>
      <p:sp>
        <p:nvSpPr>
          <p:cNvPr id="6" name="TextBox 5"/>
          <p:cNvSpPr txBox="1"/>
          <p:nvPr/>
        </p:nvSpPr>
        <p:spPr>
          <a:xfrm>
            <a:off x="2195736" y="6027003"/>
            <a:ext cx="4515980" cy="830997"/>
          </a:xfrm>
          <a:prstGeom prst="rect">
            <a:avLst/>
          </a:prstGeom>
          <a:noFill/>
        </p:spPr>
        <p:txBody>
          <a:bodyPr wrap="none" rtlCol="0">
            <a:spAutoFit/>
          </a:bodyPr>
          <a:lstStyle/>
          <a:p>
            <a:r>
              <a:rPr lang="zh-CN" altLang="en-US" sz="4800" b="1" smtClean="0">
                <a:solidFill>
                  <a:srgbClr val="FF0000"/>
                </a:solidFill>
              </a:rPr>
              <a:t>冠军也能这样萌</a:t>
            </a:r>
            <a:endParaRPr lang="zh-CN" altLang="en-US" sz="4800" b="1">
              <a:solidFill>
                <a:srgbClr val="FF0000"/>
              </a:solidFill>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3.jpg"/>
          <p:cNvPicPr>
            <a:picLocks noChangeAspect="1" noChangeArrowheads="1"/>
          </p:cNvPicPr>
          <p:nvPr/>
        </p:nvPicPr>
        <p:blipFill>
          <a:blip r:embed="rId2"/>
          <a:stretch>
            <a:fillRect/>
          </a:stretch>
        </p:blipFill>
        <p:spPr bwMode="auto">
          <a:xfrm>
            <a:off x="0" y="0"/>
            <a:ext cx="9144000" cy="6858000"/>
          </a:xfrm>
          <a:prstGeom prst="rect">
            <a:avLst/>
          </a:prstGeom>
          <a:noFill/>
        </p:spPr>
      </p:pic>
      <p:pic>
        <p:nvPicPr>
          <p:cNvPr id="8194" name="Picture 2" descr="C:\Users\Administrator\Desktop\Img343141065.jpg"/>
          <p:cNvPicPr>
            <a:picLocks noChangeAspect="1" noChangeArrowheads="1"/>
          </p:cNvPicPr>
          <p:nvPr/>
        </p:nvPicPr>
        <p:blipFill>
          <a:blip r:embed="rId3"/>
          <a:stretch>
            <a:fillRect/>
          </a:stretch>
        </p:blipFill>
        <p:spPr bwMode="auto">
          <a:xfrm>
            <a:off x="251520" y="404664"/>
            <a:ext cx="3744416" cy="5112568"/>
          </a:xfrm>
          <a:prstGeom prst="rect">
            <a:avLst/>
          </a:prstGeom>
          <a:noFill/>
        </p:spPr>
      </p:pic>
      <p:pic>
        <p:nvPicPr>
          <p:cNvPr id="8195" name="Picture 3" descr="C:\Users\Administrator\Desktop\t01be9fe31534848b85.jpg"/>
          <p:cNvPicPr>
            <a:picLocks noChangeAspect="1" noChangeArrowheads="1"/>
          </p:cNvPicPr>
          <p:nvPr/>
        </p:nvPicPr>
        <p:blipFill>
          <a:blip r:embed="rId4"/>
          <a:stretch>
            <a:fillRect/>
          </a:stretch>
        </p:blipFill>
        <p:spPr bwMode="auto">
          <a:xfrm>
            <a:off x="4716016" y="476672"/>
            <a:ext cx="3970412" cy="5080000"/>
          </a:xfrm>
          <a:prstGeom prst="rect">
            <a:avLst/>
          </a:prstGeom>
          <a:noFill/>
        </p:spPr>
      </p:pic>
      <p:sp>
        <p:nvSpPr>
          <p:cNvPr id="7" name="TextBox 6"/>
          <p:cNvSpPr txBox="1"/>
          <p:nvPr/>
        </p:nvSpPr>
        <p:spPr>
          <a:xfrm>
            <a:off x="1547664" y="5805264"/>
            <a:ext cx="5753498" cy="830997"/>
          </a:xfrm>
          <a:prstGeom prst="rect">
            <a:avLst/>
          </a:prstGeom>
          <a:noFill/>
        </p:spPr>
        <p:txBody>
          <a:bodyPr wrap="none" rtlCol="0">
            <a:spAutoFit/>
          </a:bodyPr>
          <a:lstStyle/>
          <a:p>
            <a:r>
              <a:rPr lang="zh-CN" altLang="en-US" sz="4800" b="1" smtClean="0">
                <a:solidFill>
                  <a:srgbClr val="FF0000"/>
                </a:solidFill>
              </a:rPr>
              <a:t>举手的瞬间，你真帅</a:t>
            </a:r>
            <a:endParaRPr lang="zh-CN" altLang="en-US" sz="4800" b="1">
              <a:solidFill>
                <a:srgbClr val="FF0000"/>
              </a:solidFill>
            </a:endParaRPr>
          </a:p>
        </p:txBody>
      </p:sp>
      <p:pic>
        <p:nvPicPr>
          <p:cNvPr id="8197" name="New picture" hidden="1"/>
          <p:cNvPicPr/>
          <p:nvPr/>
        </p:nvPicPr>
        <p:blipFill>
          <a:blip r:embed="rId5"/>
          <a:stretch>
            <a:fillRect/>
          </a:stretch>
        </p:blipFill>
        <p:spPr>
          <a:xfrm>
            <a:off x="12141200" y="12026900"/>
            <a:ext cx="355600" cy="2540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4098" name="Picture 2" descr="C:\Users\Administrator\Desktop\2.jpg"/>
          <p:cNvPicPr>
            <a:picLocks noGrp="1" noChangeAspect="1" noChangeArrowheads="1"/>
          </p:cNvPicPr>
          <p:nvPr>
            <p:ph idx="1"/>
          </p:nvPr>
        </p:nvPicPr>
        <p:blipFill>
          <a:blip r:embed="rId2"/>
          <a:stretch>
            <a:fillRect/>
          </a:stretch>
        </p:blipFill>
        <p:spPr bwMode="auto">
          <a:xfrm>
            <a:off x="0" y="0"/>
            <a:ext cx="9324528" cy="6858000"/>
          </a:xfrm>
          <a:prstGeom prst="rect">
            <a:avLst/>
          </a:prstGeom>
          <a:noFill/>
        </p:spPr>
      </p:pic>
      <p:pic>
        <p:nvPicPr>
          <p:cNvPr id="4" name="内容占位符 3"/>
          <p:cNvPicPr>
            <a:picLocks noChangeAspect="1" noChangeArrowheads="1"/>
          </p:cNvPicPr>
          <p:nvPr/>
        </p:nvPicPr>
        <p:blipFill>
          <a:blip r:embed="rId3"/>
          <a:stretch>
            <a:fillRect/>
          </a:stretch>
        </p:blipFill>
        <p:spPr>
          <a:xfrm>
            <a:off x="251520" y="332657"/>
            <a:ext cx="8892479" cy="4680519"/>
          </a:xfrm>
          <a:prstGeom prst="rect">
            <a:avLst/>
          </a:prstGeom>
        </p:spPr>
      </p:pic>
      <p:sp>
        <p:nvSpPr>
          <p:cNvPr id="5" name="标题 1"/>
          <p:cNvSpPr txBox="1">
            <a:spLocks noChangeArrowheads="1"/>
          </p:cNvSpPr>
          <p:nvPr/>
        </p:nvSpPr>
        <p:spPr>
          <a:xfrm>
            <a:off x="539552" y="5157192"/>
            <a:ext cx="8229600" cy="114300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smtClean="0">
                <a:ln>
                  <a:noFill/>
                </a:ln>
                <a:solidFill>
                  <a:schemeClr val="bg1"/>
                </a:solidFill>
                <a:effectLst/>
                <a:uLnTx/>
                <a:uFillTx/>
                <a:latin typeface="+mj-lt"/>
                <a:ea typeface="宋体" pitchFamily="2" charset="-122"/>
                <a:cs typeface="+mj-cs"/>
              </a:rPr>
              <a:t>凌空：高升到天上或耸立空中</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4098" name="Picture 2" descr="C:\Users\Administrator\Desktop\2.jpg"/>
          <p:cNvPicPr>
            <a:picLocks noGrp="1" noChangeAspect="1" noChangeArrowheads="1"/>
          </p:cNvPicPr>
          <p:nvPr>
            <p:ph idx="1"/>
          </p:nvPr>
        </p:nvPicPr>
        <p:blipFill>
          <a:blip r:embed="rId2"/>
          <a:stretch>
            <a:fillRect/>
          </a:stretch>
        </p:blipFill>
        <p:spPr bwMode="auto">
          <a:xfrm>
            <a:off x="0" y="0"/>
            <a:ext cx="9324528" cy="6858000"/>
          </a:xfrm>
          <a:prstGeom prst="rect">
            <a:avLst/>
          </a:prstGeom>
          <a:noFill/>
        </p:spPr>
      </p:pic>
      <p:sp>
        <p:nvSpPr>
          <p:cNvPr id="4" name="TextBox 3"/>
          <p:cNvSpPr txBox="1"/>
          <p:nvPr/>
        </p:nvSpPr>
        <p:spPr>
          <a:xfrm>
            <a:off x="395536" y="2132856"/>
            <a:ext cx="8496944" cy="3170099"/>
          </a:xfrm>
          <a:prstGeom prst="rect">
            <a:avLst/>
          </a:prstGeom>
          <a:noFill/>
        </p:spPr>
        <p:txBody>
          <a:bodyPr wrap="square" rtlCol="0">
            <a:spAutoFit/>
          </a:bodyPr>
          <a:lstStyle/>
          <a:p>
            <a:r>
              <a:rPr lang="en-US" altLang="zh-CN" sz="4000" b="1" smtClean="0">
                <a:solidFill>
                  <a:srgbClr val="FFFF00"/>
                </a:solidFill>
              </a:rPr>
              <a:t>1</a:t>
            </a:r>
            <a:r>
              <a:rPr lang="zh-CN" altLang="en-US" sz="4000" b="1" smtClean="0">
                <a:solidFill>
                  <a:srgbClr val="FFFF00"/>
                </a:solidFill>
              </a:rPr>
              <a:t>、“飞天、凌空”，形容年轻的跳水运动员吕伟跳水时优雅美丽的身姿。</a:t>
            </a:r>
            <a:endParaRPr lang="en-US" altLang="zh-CN" sz="4000" b="1" smtClean="0">
              <a:solidFill>
                <a:srgbClr val="FFFF00"/>
              </a:solidFill>
            </a:endParaRPr>
          </a:p>
          <a:p>
            <a:r>
              <a:rPr lang="en-US" altLang="zh-CN" sz="4000" b="1" smtClean="0">
                <a:solidFill>
                  <a:srgbClr val="FFFF00"/>
                </a:solidFill>
              </a:rPr>
              <a:t>2</a:t>
            </a:r>
            <a:r>
              <a:rPr lang="zh-CN" altLang="en-US" sz="4000" b="1" smtClean="0">
                <a:solidFill>
                  <a:srgbClr val="FFFF00"/>
                </a:solidFill>
              </a:rPr>
              <a:t>、标题形象新颖，极具吸引力。</a:t>
            </a:r>
            <a:endParaRPr lang="en-US" altLang="zh-CN" sz="4000" b="1" smtClean="0">
              <a:solidFill>
                <a:srgbClr val="FFFF00"/>
              </a:solidFill>
            </a:endParaRPr>
          </a:p>
          <a:p>
            <a:r>
              <a:rPr lang="en-US" altLang="zh-CN" sz="4000" b="1" smtClean="0">
                <a:solidFill>
                  <a:srgbClr val="FFFF00"/>
                </a:solidFill>
              </a:rPr>
              <a:t>3</a:t>
            </a:r>
            <a:r>
              <a:rPr lang="zh-CN" altLang="en-US" sz="4000" b="1" smtClean="0">
                <a:solidFill>
                  <a:srgbClr val="FFFF00"/>
                </a:solidFill>
              </a:rPr>
              <a:t>、“跳水姑娘吕伟夺魁记”是副标题，概括新闻特写报道的主要事实</a:t>
            </a:r>
            <a:r>
              <a:rPr lang="zh-CN" altLang="en-US" sz="4000" smtClean="0">
                <a:solidFill>
                  <a:srgbClr val="FFFF00"/>
                </a:solidFill>
              </a:rPr>
              <a:t>。</a:t>
            </a:r>
            <a:endParaRPr lang="zh-CN" altLang="en-US" sz="4000">
              <a:solidFill>
                <a:srgbClr val="FFFF00"/>
              </a:solidFill>
            </a:endParaRPr>
          </a:p>
        </p:txBody>
      </p:sp>
      <p:sp>
        <p:nvSpPr>
          <p:cNvPr id="5" name="TextBox 4"/>
          <p:cNvSpPr txBox="1"/>
          <p:nvPr/>
        </p:nvSpPr>
        <p:spPr>
          <a:xfrm>
            <a:off x="539552" y="620688"/>
            <a:ext cx="6991016" cy="830997"/>
          </a:xfrm>
          <a:prstGeom prst="rect">
            <a:avLst/>
          </a:prstGeom>
          <a:noFill/>
        </p:spPr>
        <p:txBody>
          <a:bodyPr wrap="none" rtlCol="0">
            <a:spAutoFit/>
          </a:bodyPr>
          <a:lstStyle/>
          <a:p>
            <a:r>
              <a:rPr lang="zh-CN" altLang="en-US" sz="4800" b="1" smtClean="0">
                <a:solidFill>
                  <a:schemeClr val="bg1"/>
                </a:solidFill>
              </a:rPr>
              <a:t>品析标题的特点和作用？</a:t>
            </a:r>
            <a:endParaRPr lang="zh-CN" altLang="en-US" sz="4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4098" name="Picture 2" descr="C:\Users\Administrator\Desktop\2.jpg"/>
          <p:cNvPicPr>
            <a:picLocks noGrp="1" noChangeAspect="1" noChangeArrowheads="1"/>
          </p:cNvPicPr>
          <p:nvPr>
            <p:ph idx="1"/>
          </p:nvPr>
        </p:nvPicPr>
        <p:blipFill>
          <a:blip r:embed="rId2"/>
          <a:stretch>
            <a:fillRect/>
          </a:stretch>
        </p:blipFill>
        <p:spPr bwMode="auto">
          <a:xfrm>
            <a:off x="0" y="0"/>
            <a:ext cx="9324528" cy="6858000"/>
          </a:xfrm>
          <a:prstGeom prst="rect">
            <a:avLst/>
          </a:prstGeom>
          <a:noFill/>
        </p:spPr>
      </p:pic>
      <p:sp>
        <p:nvSpPr>
          <p:cNvPr id="4" name="文本框 3"/>
          <p:cNvSpPr txBox="1">
            <a:spLocks noChangeArrowheads="1"/>
          </p:cNvSpPr>
          <p:nvPr/>
        </p:nvSpPr>
        <p:spPr bwMode="auto">
          <a:xfrm>
            <a:off x="323528" y="1412776"/>
            <a:ext cx="8640960" cy="3970318"/>
          </a:xfrm>
          <a:prstGeom prst="rect">
            <a:avLst/>
          </a:prstGeom>
          <a:noFill/>
          <a:ln w="9525">
            <a:noFill/>
            <a:miter lim="800000"/>
          </a:ln>
        </p:spPr>
        <p:txBody>
          <a:bodyPr wrap="square">
            <a:spAutoFit/>
          </a:bodyPr>
          <a:lstStyle/>
          <a:p>
            <a:r>
              <a:rPr lang="en-US" altLang="zh-CN" sz="3600" b="1">
                <a:solidFill>
                  <a:srgbClr val="FFFF00"/>
                </a:solidFill>
                <a:latin typeface="宋体" pitchFamily="2" charset="-122"/>
              </a:rPr>
              <a:t>1</a:t>
            </a:r>
            <a:r>
              <a:rPr lang="en-US" altLang="zh-CN" sz="3600" b="1" smtClean="0">
                <a:solidFill>
                  <a:srgbClr val="FFFF00"/>
                </a:solidFill>
                <a:latin typeface="宋体" pitchFamily="2" charset="-122"/>
              </a:rPr>
              <a:t>.</a:t>
            </a:r>
            <a:r>
              <a:rPr lang="zh-CN" altLang="en-US" sz="3600" b="1" smtClean="0">
                <a:solidFill>
                  <a:srgbClr val="FFFF00"/>
                </a:solidFill>
                <a:latin typeface="宋体" pitchFamily="2" charset="-122"/>
              </a:rPr>
              <a:t>积累“翘首、潇洒”等词语，理解“从容不迫、眼花缭乱”等词语的意思。</a:t>
            </a:r>
            <a:endParaRPr lang="zh-CN" altLang="en-US" sz="3600" b="1">
              <a:solidFill>
                <a:srgbClr val="FFFF00"/>
              </a:solidFill>
              <a:latin typeface="宋体" panose="02010600030101010101" pitchFamily="2" charset="-122"/>
            </a:endParaRPr>
          </a:p>
          <a:p>
            <a:r>
              <a:rPr lang="en-US" altLang="zh-CN" sz="3600" b="1">
                <a:solidFill>
                  <a:srgbClr val="FFFF00"/>
                </a:solidFill>
                <a:latin typeface="宋体" pitchFamily="2" charset="-122"/>
              </a:rPr>
              <a:t>2.</a:t>
            </a:r>
            <a:r>
              <a:rPr lang="zh-CN" altLang="en-US" sz="3600" b="1">
                <a:solidFill>
                  <a:srgbClr val="FFFF00"/>
                </a:solidFill>
                <a:latin typeface="宋体" pitchFamily="2" charset="-122"/>
              </a:rPr>
              <a:t>认真阅读课文，品味文章优美而生动的语言。</a:t>
            </a:r>
          </a:p>
          <a:p>
            <a:r>
              <a:rPr lang="en-US" altLang="zh-CN" sz="3600" b="1">
                <a:solidFill>
                  <a:srgbClr val="FFFF00"/>
                </a:solidFill>
                <a:latin typeface="宋体" pitchFamily="2" charset="-122"/>
              </a:rPr>
              <a:t>3.</a:t>
            </a:r>
            <a:r>
              <a:rPr lang="zh-CN" altLang="en-US" sz="3600" b="1">
                <a:solidFill>
                  <a:srgbClr val="FFFF00"/>
                </a:solidFill>
                <a:latin typeface="宋体" pitchFamily="2" charset="-122"/>
              </a:rPr>
              <a:t>细读课文，揣摩新闻特写的一些常用写法。</a:t>
            </a:r>
          </a:p>
          <a:p>
            <a:r>
              <a:rPr lang="en-US" altLang="zh-CN" sz="3600" b="1">
                <a:solidFill>
                  <a:srgbClr val="FFFF00"/>
                </a:solidFill>
                <a:latin typeface="宋体" pitchFamily="2" charset="-122"/>
              </a:rPr>
              <a:t>4.</a:t>
            </a:r>
            <a:r>
              <a:rPr lang="zh-CN" altLang="en-US" sz="3600" b="1">
                <a:solidFill>
                  <a:srgbClr val="FFFF00"/>
                </a:solidFill>
                <a:latin typeface="宋体" pitchFamily="2" charset="-122"/>
              </a:rPr>
              <a:t>体会作者的爱国之情，增强民族自豪感。</a:t>
            </a:r>
          </a:p>
        </p:txBody>
      </p:sp>
      <p:sp>
        <p:nvSpPr>
          <p:cNvPr id="5" name="TextBox 4"/>
          <p:cNvSpPr txBox="1"/>
          <p:nvPr/>
        </p:nvSpPr>
        <p:spPr>
          <a:xfrm>
            <a:off x="611560" y="476672"/>
            <a:ext cx="3013967" cy="769441"/>
          </a:xfrm>
          <a:prstGeom prst="rect">
            <a:avLst/>
          </a:prstGeom>
          <a:noFill/>
        </p:spPr>
        <p:txBody>
          <a:bodyPr wrap="none" rtlCol="0">
            <a:spAutoFit/>
          </a:bodyPr>
          <a:lstStyle/>
          <a:p>
            <a:r>
              <a:rPr lang="zh-CN" altLang="en-US" sz="4400" b="1" smtClean="0">
                <a:solidFill>
                  <a:schemeClr val="bg1"/>
                </a:solidFill>
              </a:rPr>
              <a:t>学习目标：</a:t>
            </a:r>
            <a:endParaRPr lang="zh-CN" altLang="en-US" sz="4400" b="1">
              <a:solidFill>
                <a:schemeClr val="bg1"/>
              </a:solidFill>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4098" name="Picture 2" descr="C:\Users\Administrator\Desktop\2.jpg"/>
          <p:cNvPicPr>
            <a:picLocks noGrp="1" noChangeAspect="1" noChangeArrowheads="1"/>
          </p:cNvPicPr>
          <p:nvPr>
            <p:ph idx="1"/>
          </p:nvPr>
        </p:nvPicPr>
        <p:blipFill>
          <a:blip r:embed="rId2"/>
          <a:stretch>
            <a:fillRect/>
          </a:stretch>
        </p:blipFill>
        <p:spPr bwMode="auto">
          <a:xfrm>
            <a:off x="0" y="0"/>
            <a:ext cx="9144000" cy="6858000"/>
          </a:xfrm>
          <a:prstGeom prst="rect">
            <a:avLst/>
          </a:prstGeom>
          <a:noFill/>
        </p:spPr>
      </p:pic>
      <p:sp>
        <p:nvSpPr>
          <p:cNvPr id="4" name="文本框 2"/>
          <p:cNvSpPr txBox="1">
            <a:spLocks noChangeArrowheads="1"/>
          </p:cNvSpPr>
          <p:nvPr/>
        </p:nvSpPr>
        <p:spPr bwMode="auto">
          <a:xfrm>
            <a:off x="467544" y="1988840"/>
            <a:ext cx="8352928" cy="2917722"/>
          </a:xfrm>
          <a:prstGeom prst="rect">
            <a:avLst/>
          </a:prstGeom>
          <a:noFill/>
          <a:ln w="9525">
            <a:noFill/>
            <a:miter lim="800000"/>
          </a:ln>
        </p:spPr>
        <p:txBody>
          <a:bodyPr wrap="square">
            <a:spAutoFit/>
          </a:bodyPr>
          <a:lstStyle/>
          <a:p>
            <a:pPr>
              <a:lnSpc>
                <a:spcPct val="170000"/>
              </a:lnSpc>
            </a:pPr>
            <a:r>
              <a:rPr lang="zh-CN" altLang="en-US" sz="3600" b="1">
                <a:solidFill>
                  <a:schemeClr val="bg1"/>
                </a:solidFill>
                <a:latin typeface="Comic Sans MS" pitchFamily="66" charset="0"/>
              </a:rPr>
              <a:t>优</a:t>
            </a:r>
            <a:r>
              <a:rPr lang="zh-CN" altLang="en-US" sz="3600" b="1" u="sng">
                <a:solidFill>
                  <a:schemeClr val="bg1"/>
                </a:solidFill>
                <a:latin typeface="Comic Sans MS" pitchFamily="66" charset="0"/>
              </a:rPr>
              <a:t>雅</a:t>
            </a:r>
            <a:r>
              <a:rPr lang="zh-CN" altLang="en-US" sz="3600" b="1">
                <a:solidFill>
                  <a:schemeClr val="bg1"/>
                </a:solidFill>
                <a:latin typeface="Comic Sans MS" pitchFamily="66" charset="0"/>
              </a:rPr>
              <a:t>（   </a:t>
            </a:r>
            <a:r>
              <a:rPr lang="zh-CN" altLang="en-US" sz="3600" b="1" smtClean="0">
                <a:solidFill>
                  <a:schemeClr val="bg1"/>
                </a:solidFill>
                <a:latin typeface="Comic Sans MS" pitchFamily="66" charset="0"/>
              </a:rPr>
              <a:t>  ）</a:t>
            </a:r>
            <a:r>
              <a:rPr lang="zh-CN" altLang="en-US" sz="3600" b="1" u="sng">
                <a:solidFill>
                  <a:schemeClr val="bg1"/>
                </a:solidFill>
                <a:latin typeface="Comic Sans MS" pitchFamily="66" charset="0"/>
              </a:rPr>
              <a:t>掠</a:t>
            </a:r>
            <a:r>
              <a:rPr lang="zh-CN" altLang="en-US" sz="3600" b="1">
                <a:solidFill>
                  <a:schemeClr val="bg1"/>
                </a:solidFill>
                <a:latin typeface="Comic Sans MS" pitchFamily="66" charset="0"/>
              </a:rPr>
              <a:t>过（   </a:t>
            </a:r>
            <a:r>
              <a:rPr lang="zh-CN" altLang="en-US" sz="3600" b="1" smtClean="0">
                <a:solidFill>
                  <a:schemeClr val="bg1"/>
                </a:solidFill>
                <a:latin typeface="Comic Sans MS" pitchFamily="66" charset="0"/>
              </a:rPr>
              <a:t>     </a:t>
            </a:r>
            <a:r>
              <a:rPr lang="zh-CN" altLang="en-US" sz="3600" b="1">
                <a:solidFill>
                  <a:schemeClr val="bg1"/>
                </a:solidFill>
                <a:latin typeface="Comic Sans MS" pitchFamily="66" charset="0"/>
              </a:rPr>
              <a:t>）</a:t>
            </a:r>
          </a:p>
          <a:p>
            <a:pPr>
              <a:lnSpc>
                <a:spcPct val="170000"/>
              </a:lnSpc>
            </a:pPr>
            <a:r>
              <a:rPr lang="zh-CN" altLang="en-US" sz="3600" b="1" u="sng">
                <a:solidFill>
                  <a:schemeClr val="bg1"/>
                </a:solidFill>
                <a:latin typeface="Comic Sans MS" pitchFamily="66" charset="0"/>
              </a:rPr>
              <a:t>翘</a:t>
            </a:r>
            <a:r>
              <a:rPr lang="zh-CN" altLang="en-US" sz="3600" b="1">
                <a:solidFill>
                  <a:schemeClr val="bg1"/>
                </a:solidFill>
                <a:latin typeface="Comic Sans MS" pitchFamily="66" charset="0"/>
              </a:rPr>
              <a:t>首（   </a:t>
            </a:r>
            <a:r>
              <a:rPr lang="zh-CN" altLang="en-US" sz="3600" b="1" smtClean="0">
                <a:solidFill>
                  <a:schemeClr val="bg1"/>
                </a:solidFill>
                <a:latin typeface="Comic Sans MS" pitchFamily="66" charset="0"/>
              </a:rPr>
              <a:t> ）</a:t>
            </a:r>
            <a:r>
              <a:rPr lang="zh-CN" altLang="en-US" sz="3600" b="1" u="sng">
                <a:solidFill>
                  <a:schemeClr val="bg1"/>
                </a:solidFill>
                <a:latin typeface="Comic Sans MS" pitchFamily="66" charset="0"/>
              </a:rPr>
              <a:t>屏</a:t>
            </a:r>
            <a:r>
              <a:rPr lang="zh-CN" altLang="en-US" sz="3600" b="1">
                <a:solidFill>
                  <a:schemeClr val="bg1"/>
                </a:solidFill>
                <a:latin typeface="Comic Sans MS" pitchFamily="66" charset="0"/>
              </a:rPr>
              <a:t>息（ </a:t>
            </a:r>
            <a:r>
              <a:rPr lang="zh-CN" altLang="en-US" sz="3600" b="1" smtClean="0">
                <a:solidFill>
                  <a:schemeClr val="bg1"/>
                </a:solidFill>
                <a:latin typeface="Comic Sans MS" pitchFamily="66" charset="0"/>
              </a:rPr>
              <a:t>   </a:t>
            </a:r>
            <a:r>
              <a:rPr lang="zh-CN" altLang="en-US" sz="3600" b="1">
                <a:solidFill>
                  <a:schemeClr val="bg1"/>
                </a:solidFill>
                <a:latin typeface="Comic Sans MS" pitchFamily="66" charset="0"/>
              </a:rPr>
              <a:t>）一</a:t>
            </a:r>
            <a:r>
              <a:rPr lang="zh-CN" altLang="en-US" sz="3600" b="1" u="sng">
                <a:solidFill>
                  <a:schemeClr val="bg1"/>
                </a:solidFill>
                <a:latin typeface="Comic Sans MS" pitchFamily="66" charset="0"/>
              </a:rPr>
              <a:t>刹</a:t>
            </a:r>
            <a:r>
              <a:rPr lang="zh-CN" altLang="en-US" sz="3600" b="1">
                <a:solidFill>
                  <a:schemeClr val="bg1"/>
                </a:solidFill>
                <a:latin typeface="Comic Sans MS" pitchFamily="66" charset="0"/>
              </a:rPr>
              <a:t>那（    ）</a:t>
            </a:r>
          </a:p>
          <a:p>
            <a:pPr>
              <a:lnSpc>
                <a:spcPct val="170000"/>
              </a:lnSpc>
            </a:pPr>
            <a:r>
              <a:rPr lang="zh-CN" altLang="en-US" sz="3600" b="1">
                <a:solidFill>
                  <a:schemeClr val="bg1"/>
                </a:solidFill>
                <a:latin typeface="Comic Sans MS" pitchFamily="66" charset="0"/>
              </a:rPr>
              <a:t>慷</a:t>
            </a:r>
            <a:r>
              <a:rPr lang="zh-CN" altLang="en-US" sz="3600" b="1" u="sng">
                <a:solidFill>
                  <a:schemeClr val="bg1"/>
                </a:solidFill>
                <a:latin typeface="Comic Sans MS" pitchFamily="66" charset="0"/>
              </a:rPr>
              <a:t>慨</a:t>
            </a:r>
            <a:r>
              <a:rPr lang="zh-CN" altLang="en-US" sz="3600" b="1">
                <a:solidFill>
                  <a:schemeClr val="bg1"/>
                </a:solidFill>
                <a:latin typeface="Comic Sans MS" pitchFamily="66" charset="0"/>
              </a:rPr>
              <a:t>（  </a:t>
            </a:r>
            <a:r>
              <a:rPr lang="zh-CN" altLang="en-US" sz="3600" b="1" smtClean="0">
                <a:solidFill>
                  <a:schemeClr val="bg1"/>
                </a:solidFill>
                <a:latin typeface="Comic Sans MS" pitchFamily="66" charset="0"/>
              </a:rPr>
              <a:t>    </a:t>
            </a:r>
            <a:r>
              <a:rPr lang="zh-CN" altLang="en-US" sz="3600" b="1">
                <a:solidFill>
                  <a:schemeClr val="bg1"/>
                </a:solidFill>
                <a:latin typeface="Comic Sans MS" pitchFamily="66" charset="0"/>
              </a:rPr>
              <a:t>）</a:t>
            </a:r>
            <a:r>
              <a:rPr lang="zh-CN" altLang="en-US" sz="3600" b="1" u="sng">
                <a:solidFill>
                  <a:schemeClr val="bg1"/>
                </a:solidFill>
                <a:latin typeface="Comic Sans MS" pitchFamily="66" charset="0"/>
              </a:rPr>
              <a:t>哧</a:t>
            </a:r>
            <a:r>
              <a:rPr lang="zh-CN" altLang="en-US" sz="3600" b="1">
                <a:solidFill>
                  <a:schemeClr val="bg1"/>
                </a:solidFill>
                <a:latin typeface="Comic Sans MS" pitchFamily="66" charset="0"/>
              </a:rPr>
              <a:t>地（    ）</a:t>
            </a:r>
            <a:r>
              <a:rPr lang="zh-CN" altLang="en-US" sz="3600" b="1" u="sng">
                <a:solidFill>
                  <a:schemeClr val="bg1"/>
                </a:solidFill>
                <a:latin typeface="Comic Sans MS" pitchFamily="66" charset="0"/>
              </a:rPr>
              <a:t>悄</a:t>
            </a:r>
            <a:r>
              <a:rPr lang="zh-CN" altLang="en-US" sz="3600" b="1">
                <a:solidFill>
                  <a:schemeClr val="bg1"/>
                </a:solidFill>
                <a:latin typeface="Comic Sans MS" pitchFamily="66" charset="0"/>
              </a:rPr>
              <a:t>然（    ）</a:t>
            </a:r>
          </a:p>
        </p:txBody>
      </p:sp>
      <p:sp>
        <p:nvSpPr>
          <p:cNvPr id="5" name="TextBox 4"/>
          <p:cNvSpPr txBox="1"/>
          <p:nvPr/>
        </p:nvSpPr>
        <p:spPr>
          <a:xfrm>
            <a:off x="251520" y="548680"/>
            <a:ext cx="2749471" cy="707886"/>
          </a:xfrm>
          <a:prstGeom prst="rect">
            <a:avLst/>
          </a:prstGeom>
          <a:noFill/>
        </p:spPr>
        <p:txBody>
          <a:bodyPr wrap="none" rtlCol="0">
            <a:spAutoFit/>
          </a:bodyPr>
          <a:lstStyle/>
          <a:p>
            <a:r>
              <a:rPr lang="zh-CN" altLang="en-US" sz="4000" b="1" smtClean="0">
                <a:solidFill>
                  <a:schemeClr val="bg1"/>
                </a:solidFill>
              </a:rPr>
              <a:t>预习检测：</a:t>
            </a:r>
            <a:endParaRPr lang="zh-CN" altLang="en-US" sz="4000" b="1">
              <a:solidFill>
                <a:schemeClr val="bg1"/>
              </a:solidFill>
            </a:endParaRPr>
          </a:p>
        </p:txBody>
      </p:sp>
      <p:sp>
        <p:nvSpPr>
          <p:cNvPr id="6" name="文本框 8"/>
          <p:cNvSpPr txBox="1">
            <a:spLocks noChangeArrowheads="1"/>
          </p:cNvSpPr>
          <p:nvPr/>
        </p:nvSpPr>
        <p:spPr bwMode="auto">
          <a:xfrm>
            <a:off x="2123728" y="2348880"/>
            <a:ext cx="619080" cy="584775"/>
          </a:xfrm>
          <a:prstGeom prst="rect">
            <a:avLst/>
          </a:prstGeom>
          <a:noFill/>
          <a:ln w="9525">
            <a:noFill/>
            <a:miter lim="800000"/>
          </a:ln>
        </p:spPr>
        <p:txBody>
          <a:bodyPr wrap="none">
            <a:spAutoFit/>
          </a:bodyPr>
          <a:lstStyle/>
          <a:p>
            <a:r>
              <a:rPr lang="en-US" altLang="zh-CN" sz="3200" b="1" err="1">
                <a:solidFill>
                  <a:srgbClr val="FFFF00"/>
                </a:solidFill>
                <a:latin typeface="Comic Sans MS" pitchFamily="66" charset="0"/>
              </a:rPr>
              <a:t>yǎ</a:t>
            </a:r>
            <a:endParaRPr lang="en-US" altLang="zh-CN" sz="3200" b="1">
              <a:solidFill>
                <a:srgbClr val="FFFF00"/>
              </a:solidFill>
              <a:latin typeface="Comic Sans MS" pitchFamily="66" charset="0"/>
            </a:endParaRPr>
          </a:p>
        </p:txBody>
      </p:sp>
      <p:sp>
        <p:nvSpPr>
          <p:cNvPr id="7" name="文本框 9"/>
          <p:cNvSpPr txBox="1">
            <a:spLocks noChangeArrowheads="1"/>
          </p:cNvSpPr>
          <p:nvPr/>
        </p:nvSpPr>
        <p:spPr bwMode="auto">
          <a:xfrm>
            <a:off x="5220072" y="2276872"/>
            <a:ext cx="739305" cy="584775"/>
          </a:xfrm>
          <a:prstGeom prst="rect">
            <a:avLst/>
          </a:prstGeom>
          <a:noFill/>
          <a:ln w="9525">
            <a:noFill/>
            <a:miter lim="800000"/>
          </a:ln>
        </p:spPr>
        <p:txBody>
          <a:bodyPr wrap="none">
            <a:spAutoFit/>
          </a:bodyPr>
          <a:lstStyle/>
          <a:p>
            <a:r>
              <a:rPr lang="en-US" altLang="en-US" sz="3200" b="1" err="1">
                <a:solidFill>
                  <a:srgbClr val="FFFF00"/>
                </a:solidFill>
                <a:latin typeface="Comic Sans MS" pitchFamily="66" charset="0"/>
              </a:rPr>
              <a:t>l</a:t>
            </a:r>
            <a:r>
              <a:rPr lang="en-US" altLang="zh-CN" sz="3200" b="1" err="1">
                <a:solidFill>
                  <a:srgbClr val="FFFF00"/>
                </a:solidFill>
                <a:latin typeface="Comic Sans MS" pitchFamily="66" charset="0"/>
              </a:rPr>
              <a:t>üè</a:t>
            </a:r>
            <a:endParaRPr lang="en-US" altLang="zh-CN" sz="3200" b="1">
              <a:solidFill>
                <a:srgbClr val="FFFF00"/>
              </a:solidFill>
              <a:latin typeface="Comic Sans MS" pitchFamily="66" charset="0"/>
            </a:endParaRPr>
          </a:p>
        </p:txBody>
      </p:sp>
      <p:sp>
        <p:nvSpPr>
          <p:cNvPr id="8" name="文本框 10"/>
          <p:cNvSpPr txBox="1">
            <a:spLocks noChangeArrowheads="1"/>
          </p:cNvSpPr>
          <p:nvPr/>
        </p:nvSpPr>
        <p:spPr bwMode="auto">
          <a:xfrm>
            <a:off x="1907704" y="2924944"/>
            <a:ext cx="1001712" cy="954107"/>
          </a:xfrm>
          <a:prstGeom prst="rect">
            <a:avLst/>
          </a:prstGeom>
          <a:noFill/>
          <a:ln w="9525">
            <a:noFill/>
            <a:miter lim="800000"/>
          </a:ln>
        </p:spPr>
        <p:txBody>
          <a:bodyPr>
            <a:spAutoFit/>
          </a:bodyPr>
          <a:lstStyle/>
          <a:p>
            <a:r>
              <a:rPr lang="en-US" altLang="zh-CN" sz="2800" b="1" smtClean="0">
                <a:solidFill>
                  <a:srgbClr val="FFFF00"/>
                </a:solidFill>
                <a:latin typeface="Comic Sans MS" pitchFamily="66" charset="0"/>
              </a:rPr>
              <a:t> qiáo </a:t>
            </a:r>
            <a:endParaRPr lang="en-US" altLang="zh-CN" sz="2800" b="1">
              <a:solidFill>
                <a:srgbClr val="FFFF00"/>
              </a:solidFill>
              <a:latin typeface="Comic Sans MS" pitchFamily="66" charset="0"/>
            </a:endParaRPr>
          </a:p>
        </p:txBody>
      </p:sp>
      <p:sp>
        <p:nvSpPr>
          <p:cNvPr id="9" name="文本框 11"/>
          <p:cNvSpPr txBox="1">
            <a:spLocks noChangeArrowheads="1"/>
          </p:cNvSpPr>
          <p:nvPr/>
        </p:nvSpPr>
        <p:spPr bwMode="auto">
          <a:xfrm>
            <a:off x="4427984" y="3212976"/>
            <a:ext cx="1127125" cy="523220"/>
          </a:xfrm>
          <a:prstGeom prst="rect">
            <a:avLst/>
          </a:prstGeom>
          <a:noFill/>
          <a:ln w="9525">
            <a:noFill/>
            <a:miter lim="800000"/>
          </a:ln>
        </p:spPr>
        <p:txBody>
          <a:bodyPr>
            <a:spAutoFit/>
          </a:bodyPr>
          <a:lstStyle/>
          <a:p>
            <a:r>
              <a:rPr lang="en-US" altLang="zh-CN" sz="2800" b="1" err="1">
                <a:solidFill>
                  <a:srgbClr val="FFFF00"/>
                </a:solidFill>
                <a:latin typeface="Comic Sans MS" pitchFamily="66" charset="0"/>
              </a:rPr>
              <a:t>bǐng</a:t>
            </a:r>
            <a:endParaRPr lang="en-US" altLang="zh-CN" sz="2800" b="1">
              <a:solidFill>
                <a:srgbClr val="FFFF00"/>
              </a:solidFill>
              <a:latin typeface="Comic Sans MS" pitchFamily="66" charset="0"/>
            </a:endParaRPr>
          </a:p>
        </p:txBody>
      </p:sp>
      <p:sp>
        <p:nvSpPr>
          <p:cNvPr id="10" name="文本框 12"/>
          <p:cNvSpPr txBox="1">
            <a:spLocks noChangeArrowheads="1"/>
          </p:cNvSpPr>
          <p:nvPr/>
        </p:nvSpPr>
        <p:spPr bwMode="auto">
          <a:xfrm>
            <a:off x="7524328" y="3212976"/>
            <a:ext cx="946150" cy="523220"/>
          </a:xfrm>
          <a:prstGeom prst="rect">
            <a:avLst/>
          </a:prstGeom>
          <a:noFill/>
          <a:ln w="9525">
            <a:noFill/>
            <a:miter lim="800000"/>
          </a:ln>
        </p:spPr>
        <p:txBody>
          <a:bodyPr>
            <a:spAutoFit/>
          </a:bodyPr>
          <a:lstStyle/>
          <a:p>
            <a:r>
              <a:rPr lang="en-US" altLang="zh-CN" sz="2800" b="1" err="1">
                <a:solidFill>
                  <a:srgbClr val="FFFF00"/>
                </a:solidFill>
                <a:latin typeface="Comic Sans MS" pitchFamily="66" charset="0"/>
              </a:rPr>
              <a:t>chà</a:t>
            </a:r>
            <a:endParaRPr lang="en-US" altLang="zh-CN" sz="2800" b="1">
              <a:solidFill>
                <a:srgbClr val="FFFF00"/>
              </a:solidFill>
              <a:latin typeface="Comic Sans MS" pitchFamily="66" charset="0"/>
            </a:endParaRPr>
          </a:p>
        </p:txBody>
      </p:sp>
      <p:sp>
        <p:nvSpPr>
          <p:cNvPr id="11" name="文本框 13"/>
          <p:cNvSpPr txBox="1">
            <a:spLocks noChangeArrowheads="1"/>
          </p:cNvSpPr>
          <p:nvPr/>
        </p:nvSpPr>
        <p:spPr bwMode="auto">
          <a:xfrm>
            <a:off x="2123728" y="4221088"/>
            <a:ext cx="660758" cy="523220"/>
          </a:xfrm>
          <a:prstGeom prst="rect">
            <a:avLst/>
          </a:prstGeom>
          <a:noFill/>
          <a:ln w="9525">
            <a:noFill/>
            <a:miter lim="800000"/>
          </a:ln>
        </p:spPr>
        <p:txBody>
          <a:bodyPr wrap="none">
            <a:spAutoFit/>
          </a:bodyPr>
          <a:lstStyle/>
          <a:p>
            <a:r>
              <a:rPr lang="en-US" altLang="zh-CN" sz="2800" b="1" err="1">
                <a:solidFill>
                  <a:srgbClr val="FFFF00"/>
                </a:solidFill>
                <a:latin typeface="Comic Sans MS" pitchFamily="66" charset="0"/>
              </a:rPr>
              <a:t>kǎi</a:t>
            </a:r>
            <a:endParaRPr lang="en-US" altLang="zh-CN" sz="2800" b="1">
              <a:solidFill>
                <a:srgbClr val="FFFF00"/>
              </a:solidFill>
              <a:latin typeface="Comic Sans MS" pitchFamily="66" charset="0"/>
            </a:endParaRPr>
          </a:p>
        </p:txBody>
      </p:sp>
      <p:sp>
        <p:nvSpPr>
          <p:cNvPr id="12" name="文本框 14"/>
          <p:cNvSpPr txBox="1">
            <a:spLocks noChangeArrowheads="1"/>
          </p:cNvSpPr>
          <p:nvPr/>
        </p:nvSpPr>
        <p:spPr bwMode="auto">
          <a:xfrm>
            <a:off x="5004048" y="4149080"/>
            <a:ext cx="676788" cy="523220"/>
          </a:xfrm>
          <a:prstGeom prst="rect">
            <a:avLst/>
          </a:prstGeom>
          <a:noFill/>
          <a:ln w="9525">
            <a:noFill/>
            <a:miter lim="800000"/>
          </a:ln>
        </p:spPr>
        <p:txBody>
          <a:bodyPr wrap="none">
            <a:spAutoFit/>
          </a:bodyPr>
          <a:lstStyle/>
          <a:p>
            <a:r>
              <a:rPr lang="en-US" altLang="zh-CN" sz="2800" b="1" err="1">
                <a:solidFill>
                  <a:srgbClr val="FFFF00"/>
                </a:solidFill>
                <a:latin typeface="Comic Sans MS" pitchFamily="66" charset="0"/>
              </a:rPr>
              <a:t>chī</a:t>
            </a:r>
            <a:endParaRPr lang="en-US" altLang="zh-CN" sz="2800" b="1">
              <a:solidFill>
                <a:srgbClr val="FFFF00"/>
              </a:solidFill>
              <a:latin typeface="Comic Sans MS" pitchFamily="66" charset="0"/>
            </a:endParaRPr>
          </a:p>
        </p:txBody>
      </p:sp>
      <p:sp>
        <p:nvSpPr>
          <p:cNvPr id="13" name="文本框 15"/>
          <p:cNvSpPr txBox="1">
            <a:spLocks noChangeArrowheads="1"/>
          </p:cNvSpPr>
          <p:nvPr/>
        </p:nvSpPr>
        <p:spPr bwMode="auto">
          <a:xfrm>
            <a:off x="7452320" y="4149080"/>
            <a:ext cx="841897" cy="523220"/>
          </a:xfrm>
          <a:prstGeom prst="rect">
            <a:avLst/>
          </a:prstGeom>
          <a:noFill/>
          <a:ln w="9525">
            <a:noFill/>
            <a:miter lim="800000"/>
          </a:ln>
        </p:spPr>
        <p:txBody>
          <a:bodyPr wrap="none">
            <a:spAutoFit/>
          </a:bodyPr>
          <a:lstStyle/>
          <a:p>
            <a:r>
              <a:rPr lang="en-US" altLang="zh-CN" sz="2800" b="1" err="1">
                <a:solidFill>
                  <a:srgbClr val="FFFF00"/>
                </a:solidFill>
                <a:latin typeface="Comic Sans MS" pitchFamily="66" charset="0"/>
              </a:rPr>
              <a:t>qiǎo</a:t>
            </a:r>
            <a:endParaRPr lang="en-US" altLang="zh-CN" sz="2800" b="1">
              <a:solidFill>
                <a:srgbClr val="FFFF00"/>
              </a:solidFill>
              <a:latin typeface="Comic Sans MS" pitchFamily="66" charset="0"/>
            </a:endParaRPr>
          </a:p>
        </p:txBody>
      </p:sp>
      <p:sp>
        <p:nvSpPr>
          <p:cNvPr id="14" name="TextBox 13"/>
          <p:cNvSpPr txBox="1"/>
          <p:nvPr/>
        </p:nvSpPr>
        <p:spPr>
          <a:xfrm>
            <a:off x="3131840" y="548680"/>
            <a:ext cx="2242922" cy="707886"/>
          </a:xfrm>
          <a:prstGeom prst="rect">
            <a:avLst/>
          </a:prstGeom>
          <a:noFill/>
        </p:spPr>
        <p:txBody>
          <a:bodyPr wrap="none" rtlCol="0">
            <a:spAutoFit/>
          </a:bodyPr>
          <a:lstStyle/>
          <a:p>
            <a:r>
              <a:rPr lang="zh-CN" altLang="en-US" sz="4000" b="1" smtClean="0">
                <a:solidFill>
                  <a:schemeClr val="bg1"/>
                </a:solidFill>
              </a:rPr>
              <a:t>读准字音</a:t>
            </a:r>
            <a:endParaRPr lang="zh-CN" altLang="en-US" sz="40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ppt_x</p:attrName>
                                        </p:attrNameLst>
                                      </p:cBhvr>
                                      <p:tavLst>
                                        <p:tav tm="0">
                                          <p:val>
                                            <p:strVal val="#ppt_x"/>
                                          </p:val>
                                        </p:tav>
                                        <p:tav tm="100000">
                                          <p:val>
                                            <p:strVal val="#ppt_x"/>
                                          </p:val>
                                        </p:tav>
                                      </p:tavLst>
                                    </p:anim>
                                    <p:anim calcmode="lin" valueType="num">
                                      <p:cBhvr>
                                        <p:cTn id="3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ppt_x</p:attrName>
                                        </p:attrNameLst>
                                      </p:cBhvr>
                                      <p:tavLst>
                                        <p:tav tm="0">
                                          <p:val>
                                            <p:strVal val="#ppt_x"/>
                                          </p:val>
                                        </p:tav>
                                        <p:tav tm="100000">
                                          <p:val>
                                            <p:strVal val="#ppt_x"/>
                                          </p:val>
                                        </p:tav>
                                      </p:tavLst>
                                    </p:anim>
                                    <p:anim calcmode="lin" valueType="num">
                                      <p:cBhvr>
                                        <p:cTn id="4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afterGroup">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ppt_x</p:attrName>
                                        </p:attrNameLst>
                                      </p:cBhvr>
                                      <p:tavLst>
                                        <p:tav tm="0">
                                          <p:val>
                                            <p:strVal val="#ppt_x"/>
                                          </p:val>
                                        </p:tav>
                                        <p:tav tm="100000">
                                          <p:val>
                                            <p:strVal val="#ppt_x"/>
                                          </p:val>
                                        </p:tav>
                                      </p:tavLst>
                                    </p:anim>
                                    <p:anim calcmode="lin" valueType="num">
                                      <p:cBhvr>
                                        <p:cTn id="5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ppt_x</p:attrName>
                                        </p:attrNameLst>
                                      </p:cBhvr>
                                      <p:tavLst>
                                        <p:tav tm="0">
                                          <p:val>
                                            <p:strVal val="#ppt_x"/>
                                          </p:val>
                                        </p:tav>
                                        <p:tav tm="100000">
                                          <p:val>
                                            <p:strVal val="#ppt_x"/>
                                          </p:val>
                                        </p:tav>
                                      </p:tavLst>
                                    </p:anim>
                                    <p:anim calcmode="lin" valueType="num">
                                      <p:cBhvr>
                                        <p:cTn id="5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2" grpId="0"/>
      <p:bldP spid="1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4098" name="Picture 2" descr="C:\Users\Administrator\Desktop\2.jpg"/>
          <p:cNvPicPr>
            <a:picLocks noGrp="1" noChangeAspect="1" noChangeArrowheads="1"/>
          </p:cNvPicPr>
          <p:nvPr>
            <p:ph idx="1"/>
          </p:nvPr>
        </p:nvPicPr>
        <p:blipFill>
          <a:blip r:embed="rId2"/>
          <a:stretch>
            <a:fillRect/>
          </a:stretch>
        </p:blipFill>
        <p:spPr bwMode="auto">
          <a:xfrm>
            <a:off x="0" y="0"/>
            <a:ext cx="9144000" cy="6858000"/>
          </a:xfrm>
          <a:prstGeom prst="rect">
            <a:avLst/>
          </a:prstGeom>
          <a:noFill/>
        </p:spPr>
      </p:pic>
      <p:sp>
        <p:nvSpPr>
          <p:cNvPr id="6" name="TextBox 5"/>
          <p:cNvSpPr txBox="1"/>
          <p:nvPr/>
        </p:nvSpPr>
        <p:spPr>
          <a:xfrm>
            <a:off x="2627784" y="476672"/>
            <a:ext cx="3786614" cy="707886"/>
          </a:xfrm>
          <a:prstGeom prst="rect">
            <a:avLst/>
          </a:prstGeom>
          <a:noFill/>
        </p:spPr>
        <p:txBody>
          <a:bodyPr wrap="none" rtlCol="0">
            <a:spAutoFit/>
          </a:bodyPr>
          <a:lstStyle/>
          <a:p>
            <a:r>
              <a:rPr lang="zh-CN" altLang="en-US" sz="4000" b="1" smtClean="0">
                <a:solidFill>
                  <a:schemeClr val="bg1"/>
                </a:solidFill>
              </a:rPr>
              <a:t>识记重点词语：</a:t>
            </a:r>
            <a:endParaRPr lang="zh-CN" altLang="en-US" sz="4000" b="1">
              <a:solidFill>
                <a:schemeClr val="bg1"/>
              </a:solidFill>
            </a:endParaRPr>
          </a:p>
        </p:txBody>
      </p:sp>
      <p:sp>
        <p:nvSpPr>
          <p:cNvPr id="7" name="文本框 5"/>
          <p:cNvSpPr txBox="1">
            <a:spLocks noChangeArrowheads="1"/>
          </p:cNvSpPr>
          <p:nvPr/>
        </p:nvSpPr>
        <p:spPr bwMode="auto">
          <a:xfrm>
            <a:off x="323528" y="1196752"/>
            <a:ext cx="2224087" cy="5014912"/>
          </a:xfrm>
          <a:prstGeom prst="rect">
            <a:avLst/>
          </a:prstGeom>
          <a:noFill/>
          <a:ln w="9525">
            <a:noFill/>
            <a:miter lim="800000"/>
          </a:ln>
        </p:spPr>
        <p:txBody>
          <a:bodyPr wrap="none">
            <a:spAutoFit/>
          </a:bodyPr>
          <a:lstStyle/>
          <a:p>
            <a:r>
              <a:rPr lang="zh-CN" altLang="en-US" sz="3200" b="1">
                <a:solidFill>
                  <a:schemeClr val="bg1"/>
                </a:solidFill>
                <a:latin typeface="Comic Sans MS" pitchFamily="66" charset="0"/>
              </a:rPr>
              <a:t>翘首：</a:t>
            </a:r>
          </a:p>
          <a:p>
            <a:r>
              <a:rPr lang="zh-CN" altLang="en-US" sz="3200" b="1">
                <a:solidFill>
                  <a:schemeClr val="bg1"/>
                </a:solidFill>
                <a:latin typeface="Comic Sans MS" pitchFamily="66" charset="0"/>
              </a:rPr>
              <a:t>屏息敛声：</a:t>
            </a:r>
          </a:p>
          <a:p>
            <a:r>
              <a:rPr lang="zh-CN" altLang="en-US" sz="3200" b="1">
                <a:solidFill>
                  <a:schemeClr val="bg1"/>
                </a:solidFill>
                <a:latin typeface="Comic Sans MS" pitchFamily="66" charset="0"/>
              </a:rPr>
              <a:t>酷似：</a:t>
            </a:r>
          </a:p>
          <a:p>
            <a:r>
              <a:rPr lang="zh-CN" altLang="en-US" sz="3200" b="1">
                <a:solidFill>
                  <a:schemeClr val="bg1"/>
                </a:solidFill>
                <a:latin typeface="Comic Sans MS" pitchFamily="66" charset="0"/>
              </a:rPr>
              <a:t>慷慨：</a:t>
            </a:r>
          </a:p>
          <a:p>
            <a:r>
              <a:rPr lang="zh-CN" altLang="en-US" sz="3200" b="1">
                <a:solidFill>
                  <a:schemeClr val="bg1"/>
                </a:solidFill>
                <a:latin typeface="Comic Sans MS" pitchFamily="66" charset="0"/>
              </a:rPr>
              <a:t>轻盈：</a:t>
            </a:r>
          </a:p>
          <a:p>
            <a:r>
              <a:rPr lang="zh-CN" altLang="en-US" sz="3200" b="1">
                <a:solidFill>
                  <a:schemeClr val="bg1"/>
                </a:solidFill>
                <a:latin typeface="Comic Sans MS" pitchFamily="66" charset="0"/>
              </a:rPr>
              <a:t>由衷：</a:t>
            </a:r>
          </a:p>
          <a:p>
            <a:endParaRPr lang="zh-CN" altLang="en-US" sz="3200" b="1">
              <a:solidFill>
                <a:schemeClr val="bg1"/>
              </a:solidFill>
              <a:latin typeface="Comic Sans MS" pitchFamily="66" charset="0"/>
            </a:endParaRPr>
          </a:p>
          <a:p>
            <a:r>
              <a:rPr lang="zh-CN" altLang="en-US" sz="3200" b="1">
                <a:solidFill>
                  <a:schemeClr val="bg1"/>
                </a:solidFill>
                <a:latin typeface="Comic Sans MS" pitchFamily="66" charset="0"/>
              </a:rPr>
              <a:t>如梦初醒：</a:t>
            </a:r>
          </a:p>
          <a:p>
            <a:endParaRPr lang="zh-CN" altLang="en-US" sz="3200" b="1">
              <a:solidFill>
                <a:schemeClr val="bg1"/>
              </a:solidFill>
              <a:latin typeface="Comic Sans MS" pitchFamily="66" charset="0"/>
            </a:endParaRPr>
          </a:p>
          <a:p>
            <a:r>
              <a:rPr lang="zh-CN" altLang="en-US" sz="3200" b="1">
                <a:solidFill>
                  <a:schemeClr val="bg1"/>
                </a:solidFill>
                <a:latin typeface="Comic Sans MS" pitchFamily="66" charset="0"/>
              </a:rPr>
              <a:t>震耳欲聋</a:t>
            </a:r>
            <a:r>
              <a:rPr lang="zh-CN" altLang="en-US" sz="3200" b="1">
                <a:latin typeface="Comic Sans MS" pitchFamily="66" charset="0"/>
              </a:rPr>
              <a:t>：</a:t>
            </a:r>
          </a:p>
        </p:txBody>
      </p:sp>
      <p:sp>
        <p:nvSpPr>
          <p:cNvPr id="8" name="文本框 6"/>
          <p:cNvSpPr txBox="1">
            <a:spLocks noChangeArrowheads="1"/>
          </p:cNvSpPr>
          <p:nvPr/>
        </p:nvSpPr>
        <p:spPr bwMode="auto">
          <a:xfrm>
            <a:off x="2339752" y="1196752"/>
            <a:ext cx="6311900" cy="5139869"/>
          </a:xfrm>
          <a:prstGeom prst="rect">
            <a:avLst/>
          </a:prstGeom>
          <a:noFill/>
          <a:ln w="9525">
            <a:noFill/>
            <a:miter lim="800000"/>
          </a:ln>
        </p:spPr>
        <p:txBody>
          <a:bodyPr wrap="square">
            <a:spAutoFit/>
          </a:bodyPr>
          <a:lstStyle/>
          <a:p>
            <a:r>
              <a:rPr lang="zh-CN" altLang="en-US" sz="3200" b="1">
                <a:solidFill>
                  <a:srgbClr val="FFFF00"/>
                </a:solidFill>
                <a:latin typeface="Comic Sans MS" pitchFamily="66" charset="0"/>
              </a:rPr>
              <a:t>抬起头来</a:t>
            </a:r>
          </a:p>
          <a:p>
            <a:r>
              <a:rPr lang="zh-CN" altLang="en-US" sz="2400" b="1">
                <a:solidFill>
                  <a:srgbClr val="FFFF00"/>
                </a:solidFill>
                <a:latin typeface="Comic Sans MS" pitchFamily="66" charset="0"/>
              </a:rPr>
              <a:t>暂时抑制呼吸和语</a:t>
            </a:r>
            <a:r>
              <a:rPr lang="zh-CN" altLang="en-US" sz="2400" b="1" smtClean="0">
                <a:solidFill>
                  <a:srgbClr val="FFFF00"/>
                </a:solidFill>
                <a:latin typeface="Comic Sans MS" pitchFamily="66" charset="0"/>
              </a:rPr>
              <a:t>声形</a:t>
            </a:r>
            <a:r>
              <a:rPr lang="zh-CN" altLang="en-US" sz="2400" b="1">
                <a:solidFill>
                  <a:srgbClr val="FFFF00"/>
                </a:solidFill>
                <a:latin typeface="Comic Sans MS" pitchFamily="66" charset="0"/>
              </a:rPr>
              <a:t>容畏惧小心的样子</a:t>
            </a:r>
          </a:p>
          <a:p>
            <a:r>
              <a:rPr lang="zh-CN" altLang="en-US" sz="3200" b="1">
                <a:solidFill>
                  <a:srgbClr val="FFFF00"/>
                </a:solidFill>
                <a:latin typeface="Comic Sans MS" pitchFamily="66" charset="0"/>
              </a:rPr>
              <a:t>好像</a:t>
            </a:r>
          </a:p>
          <a:p>
            <a:r>
              <a:rPr lang="zh-CN" altLang="en-US" sz="3200" b="1">
                <a:solidFill>
                  <a:srgbClr val="FFFF00"/>
                </a:solidFill>
                <a:latin typeface="Comic Sans MS" pitchFamily="66" charset="0"/>
              </a:rPr>
              <a:t>大方、不吝惜</a:t>
            </a:r>
          </a:p>
          <a:p>
            <a:r>
              <a:rPr lang="zh-CN" altLang="en-US" sz="3200" b="1" smtClean="0">
                <a:solidFill>
                  <a:srgbClr val="FFFF00"/>
                </a:solidFill>
                <a:latin typeface="Comic Sans MS" pitchFamily="66" charset="0"/>
              </a:rPr>
              <a:t>形</a:t>
            </a:r>
            <a:r>
              <a:rPr lang="zh-CN" altLang="en-US" sz="3200" b="1">
                <a:solidFill>
                  <a:srgbClr val="FFFF00"/>
                </a:solidFill>
                <a:latin typeface="Comic Sans MS" pitchFamily="66" charset="0"/>
              </a:rPr>
              <a:t>容好动作、姿态轻柔优美</a:t>
            </a:r>
          </a:p>
          <a:p>
            <a:r>
              <a:rPr lang="zh-CN" altLang="en-US" sz="3200" b="1">
                <a:solidFill>
                  <a:srgbClr val="FFFF00"/>
                </a:solidFill>
                <a:latin typeface="Comic Sans MS" pitchFamily="66" charset="0"/>
              </a:rPr>
              <a:t>指衷心、发自内心的，不是假装的</a:t>
            </a:r>
          </a:p>
          <a:p>
            <a:endParaRPr lang="en-US" altLang="zh-CN" sz="2800" b="1" smtClean="0">
              <a:solidFill>
                <a:srgbClr val="FFFF00"/>
              </a:solidFill>
              <a:latin typeface="Comic Sans MS" pitchFamily="66" charset="0"/>
            </a:endParaRPr>
          </a:p>
          <a:p>
            <a:r>
              <a:rPr lang="zh-CN" altLang="en-US" sz="2800" b="1" smtClean="0">
                <a:solidFill>
                  <a:srgbClr val="FFFF00"/>
                </a:solidFill>
                <a:latin typeface="Comic Sans MS" pitchFamily="66" charset="0"/>
              </a:rPr>
              <a:t>像</a:t>
            </a:r>
            <a:r>
              <a:rPr lang="zh-CN" altLang="en-US" sz="2800" b="1">
                <a:solidFill>
                  <a:srgbClr val="FFFF00"/>
                </a:solidFill>
                <a:latin typeface="Comic Sans MS" pitchFamily="66" charset="0"/>
              </a:rPr>
              <a:t>刚从梦中醒来。比喻过去一直糊涂，在别人或事实的启发下刚好明白过来。</a:t>
            </a:r>
          </a:p>
          <a:p>
            <a:endParaRPr lang="zh-CN" altLang="en-US" sz="2800" b="1">
              <a:solidFill>
                <a:srgbClr val="FFFF00"/>
              </a:solidFill>
              <a:latin typeface="Comic Sans MS" pitchFamily="66" charset="0"/>
            </a:endParaRPr>
          </a:p>
          <a:p>
            <a:r>
              <a:rPr lang="zh-CN" altLang="en-US" sz="3200" b="1">
                <a:solidFill>
                  <a:srgbClr val="FFFF00"/>
                </a:solidFill>
                <a:latin typeface="Comic Sans MS" pitchFamily="66" charset="0"/>
              </a:rPr>
              <a:t>形容声音很大，耳朵都快要震聋了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3"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plus(in)">
                                      <p:cBhvr>
                                        <p:cTn id="14"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D:\桌面文件\资料类\ppt背景\黑板效果PPT背景图片\4.jpg"/>
          <p:cNvPicPr>
            <a:picLocks noGrp="1" noChangeAspect="1" noChangeArrowheads="1"/>
          </p:cNvPicPr>
          <p:nvPr>
            <p:ph idx="1"/>
          </p:nvPr>
        </p:nvPicPr>
        <p:blipFill>
          <a:blip r:embed="rId2"/>
          <a:stretch>
            <a:fillRect/>
          </a:stretch>
        </p:blipFill>
        <p:spPr bwMode="auto">
          <a:xfrm>
            <a:off x="0" y="0"/>
            <a:ext cx="9188408" cy="6858000"/>
          </a:xfrm>
          <a:prstGeom prst="rect">
            <a:avLst/>
          </a:prstGeom>
          <a:noFill/>
        </p:spPr>
      </p:pic>
      <p:sp>
        <p:nvSpPr>
          <p:cNvPr id="8" name="文本框 2"/>
          <p:cNvSpPr txBox="1">
            <a:spLocks noChangeArrowheads="1"/>
          </p:cNvSpPr>
          <p:nvPr/>
        </p:nvSpPr>
        <p:spPr bwMode="auto">
          <a:xfrm>
            <a:off x="204788" y="1124744"/>
            <a:ext cx="8759700" cy="5078313"/>
          </a:xfrm>
          <a:prstGeom prst="rect">
            <a:avLst/>
          </a:prstGeom>
          <a:noFill/>
          <a:ln w="9525">
            <a:noFill/>
            <a:miter lim="800000"/>
          </a:ln>
        </p:spPr>
        <p:txBody>
          <a:bodyPr wrap="square">
            <a:spAutoFit/>
          </a:bodyPr>
          <a:lstStyle/>
          <a:p>
            <a:r>
              <a:rPr lang="en-US" altLang="zh-CN" sz="3600" b="1">
                <a:solidFill>
                  <a:srgbClr val="FFFF00"/>
                </a:solidFill>
                <a:latin typeface="宋体" pitchFamily="2" charset="-122"/>
              </a:rPr>
              <a:t>“</a:t>
            </a:r>
            <a:r>
              <a:rPr lang="zh-CN" altLang="en-US" sz="3600" b="1">
                <a:solidFill>
                  <a:srgbClr val="FFFF00"/>
                </a:solidFill>
                <a:latin typeface="宋体" pitchFamily="2" charset="-122"/>
              </a:rPr>
              <a:t>飞天”凌空是一篇新闻特写，发表于</a:t>
            </a:r>
            <a:r>
              <a:rPr lang="en-US" altLang="zh-CN" sz="3600" b="1">
                <a:solidFill>
                  <a:srgbClr val="FFFF00"/>
                </a:solidFill>
                <a:latin typeface="宋体" pitchFamily="2" charset="-122"/>
              </a:rPr>
              <a:t>1982</a:t>
            </a:r>
            <a:r>
              <a:rPr lang="zh-CN" altLang="en-US" sz="3600" b="1">
                <a:solidFill>
                  <a:srgbClr val="FFFF00"/>
                </a:solidFill>
                <a:latin typeface="宋体" pitchFamily="2" charset="-122"/>
              </a:rPr>
              <a:t>年</a:t>
            </a:r>
            <a:r>
              <a:rPr lang="en-US" altLang="zh-CN" sz="3600" b="1">
                <a:solidFill>
                  <a:srgbClr val="FFFF00"/>
                </a:solidFill>
                <a:latin typeface="宋体" pitchFamily="2" charset="-122"/>
              </a:rPr>
              <a:t>11</a:t>
            </a:r>
            <a:r>
              <a:rPr lang="zh-CN" altLang="en-US" sz="3600" b="1">
                <a:solidFill>
                  <a:srgbClr val="FFFF00"/>
                </a:solidFill>
                <a:latin typeface="宋体" pitchFamily="2" charset="-122"/>
              </a:rPr>
              <a:t>月</a:t>
            </a:r>
            <a:r>
              <a:rPr lang="en-US" altLang="zh-CN" sz="3600" b="1">
                <a:solidFill>
                  <a:srgbClr val="FFFF00"/>
                </a:solidFill>
                <a:latin typeface="宋体" pitchFamily="2" charset="-122"/>
              </a:rPr>
              <a:t>25</a:t>
            </a:r>
            <a:r>
              <a:rPr lang="zh-CN" altLang="en-US" sz="3600" b="1">
                <a:solidFill>
                  <a:srgbClr val="FFFF00"/>
                </a:solidFill>
                <a:latin typeface="宋体" pitchFamily="2" charset="-122"/>
              </a:rPr>
              <a:t>日</a:t>
            </a:r>
            <a:r>
              <a:rPr lang="en-US" altLang="zh-CN" sz="3600" b="1">
                <a:solidFill>
                  <a:srgbClr val="FFFF00"/>
                </a:solidFill>
                <a:latin typeface="宋体" pitchFamily="2" charset="-122"/>
              </a:rPr>
              <a:t>《</a:t>
            </a:r>
            <a:r>
              <a:rPr lang="zh-CN" altLang="en-US" sz="3600" b="1">
                <a:solidFill>
                  <a:srgbClr val="FFFF00"/>
                </a:solidFill>
                <a:latin typeface="宋体" pitchFamily="2" charset="-122"/>
              </a:rPr>
              <a:t>光明日报</a:t>
            </a:r>
            <a:r>
              <a:rPr lang="en-US" altLang="zh-CN" sz="3600" b="1">
                <a:solidFill>
                  <a:srgbClr val="FFFF00"/>
                </a:solidFill>
                <a:latin typeface="宋体" pitchFamily="2" charset="-122"/>
              </a:rPr>
              <a:t>》</a:t>
            </a:r>
            <a:r>
              <a:rPr lang="zh-CN" altLang="en-US" sz="3600" b="1">
                <a:solidFill>
                  <a:srgbClr val="FFFF00"/>
                </a:solidFill>
                <a:latin typeface="宋体" pitchFamily="2" charset="-122"/>
              </a:rPr>
              <a:t>由夏浩然，樊云芳采写。仅</a:t>
            </a:r>
            <a:r>
              <a:rPr lang="en-US" altLang="zh-CN" sz="3600" b="1">
                <a:solidFill>
                  <a:srgbClr val="FFFF00"/>
                </a:solidFill>
                <a:latin typeface="宋体" pitchFamily="2" charset="-122"/>
              </a:rPr>
              <a:t>540</a:t>
            </a:r>
            <a:r>
              <a:rPr lang="zh-CN" altLang="en-US" sz="3600" b="1">
                <a:solidFill>
                  <a:srgbClr val="FFFF00"/>
                </a:solidFill>
                <a:latin typeface="宋体" pitchFamily="2" charset="-122"/>
              </a:rPr>
              <a:t>多字的特写，记者别具匠心地选用了百余个动词，堪称精当运用动词的新闻经典。</a:t>
            </a:r>
            <a:r>
              <a:rPr lang="en-US" altLang="zh-CN" sz="3600" b="1">
                <a:solidFill>
                  <a:srgbClr val="FFFF00"/>
                </a:solidFill>
                <a:latin typeface="宋体" pitchFamily="2" charset="-122"/>
              </a:rPr>
              <a:t>30</a:t>
            </a:r>
            <a:r>
              <a:rPr lang="zh-CN" altLang="en-US" sz="3600" b="1">
                <a:solidFill>
                  <a:srgbClr val="FFFF00"/>
                </a:solidFill>
                <a:latin typeface="宋体" pitchFamily="2" charset="-122"/>
              </a:rPr>
              <a:t>多年了，今天再来读它，依然觉得比赛像刚发生的一样，现场动感十足，是那样的真切感人，它不仅让我们了解了新闻而且具有美学价值，因此作品被评为当年好新闻“一等奖”</a:t>
            </a:r>
          </a:p>
        </p:txBody>
      </p:sp>
      <p:sp>
        <p:nvSpPr>
          <p:cNvPr id="9" name="TextBox 8"/>
          <p:cNvSpPr txBox="1"/>
          <p:nvPr/>
        </p:nvSpPr>
        <p:spPr>
          <a:xfrm>
            <a:off x="2483768" y="260648"/>
            <a:ext cx="2757486" cy="707886"/>
          </a:xfrm>
          <a:prstGeom prst="rect">
            <a:avLst/>
          </a:prstGeom>
          <a:noFill/>
        </p:spPr>
        <p:txBody>
          <a:bodyPr wrap="none" rtlCol="0">
            <a:spAutoFit/>
          </a:bodyPr>
          <a:lstStyle/>
          <a:p>
            <a:r>
              <a:rPr lang="zh-CN" altLang="en-US" sz="4000" b="1" smtClean="0">
                <a:solidFill>
                  <a:schemeClr val="bg1"/>
                </a:solidFill>
              </a:rPr>
              <a:t>背景介绍：</a:t>
            </a:r>
            <a:endParaRPr lang="zh-CN" altLang="en-US" sz="40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anim calcmode="discrete" valueType="clr">
                                      <p:cBhvr override="childStyle">
                                        <p:cTn id="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
                                        </p:tgtEl>
                                        <p:attrNameLst>
                                          <p:attrName>fillcolor</p:attrName>
                                        </p:attrNameLst>
                                      </p:cBhvr>
                                      <p:tavLst>
                                        <p:tav tm="0">
                                          <p:val>
                                            <p:clrVal>
                                              <a:schemeClr val="accent2"/>
                                            </p:clrVal>
                                          </p:val>
                                        </p:tav>
                                        <p:tav tm="50000">
                                          <p:val>
                                            <p:clrVal>
                                              <a:schemeClr val="hlink"/>
                                            </p:clrVal>
                                          </p:val>
                                        </p:tav>
                                      </p:tavLst>
                                    </p:anim>
                                    <p:set>
                                      <p:cBhvr>
                                        <p:cTn id="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AS_NET" val="4.0.30319.42000"/>
  <p:tag name="AS_OS" val="Microsoft Windows NT 6.2.9200.0"/>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
  <PresentationFormat>On-screen Show (4:3)</PresentationFormat>
  <Paragraphs>119</Paragraphs>
  <Slides>33</Slides>
  <Notes>0</Notes>
  <TotalTime>231</TotalTime>
  <HiddenSlides>0</HiddenSlides>
  <MMClips>0</MMClips>
  <ScaleCrop>0</ScaleCrop>
  <HeadingPairs>
    <vt:vector baseType="variant" size="6">
      <vt:variant>
        <vt:lpstr>Fonts used</vt:lpstr>
      </vt:variant>
      <vt:variant>
        <vt:i4>4</vt:i4>
      </vt:variant>
      <vt:variant>
        <vt:lpstr>Theme</vt:lpstr>
      </vt:variant>
      <vt:variant>
        <vt:i4>1</vt:i4>
      </vt:variant>
      <vt:variant>
        <vt:lpstr>Slide Titles</vt:lpstr>
      </vt:variant>
      <vt:variant>
        <vt:i4>33</vt:i4>
      </vt:variant>
    </vt:vector>
  </HeadingPairs>
  <TitlesOfParts>
    <vt:vector baseType="lpstr" size="38">
      <vt:lpstr>Arial</vt:lpstr>
      <vt:lpstr>Calibri</vt:lpstr>
      <vt:lpstr>宋体</vt:lpstr>
      <vt:lpstr>Comic Sans MS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幻灯片 1</dc:title>
  <dc:creator>Administrator</dc:creator>
  <cp:lastModifiedBy>Administrator</cp:lastModifiedBy>
  <cp:revision>26</cp:revision>
  <dcterms:created xsi:type="dcterms:W3CDTF">2020-08-19T13:33:38Z</dcterms:created>
  <dcterms:modified xsi:type="dcterms:W3CDTF">2020-09-15T08:21:09Z</dcterms:modified>
</cp:coreProperties>
</file>