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500" r:id="rId3"/>
    <p:sldId id="579" r:id="rId4"/>
    <p:sldId id="580" r:id="rId5"/>
    <p:sldId id="523" r:id="rId6"/>
    <p:sldId id="455" r:id="rId7"/>
    <p:sldId id="582" r:id="rId8"/>
    <p:sldId id="581" r:id="rId9"/>
    <p:sldId id="525" r:id="rId10"/>
    <p:sldId id="583" r:id="rId11"/>
    <p:sldId id="548" r:id="rId12"/>
    <p:sldId id="533" r:id="rId13"/>
    <p:sldId id="534" r:id="rId14"/>
    <p:sldId id="554" r:id="rId15"/>
    <p:sldId id="556" r:id="rId16"/>
    <p:sldId id="626" r:id="rId17"/>
    <p:sldId id="628" r:id="rId18"/>
    <p:sldId id="621" r:id="rId19"/>
    <p:sldId id="630" r:id="rId20"/>
    <p:sldId id="629" r:id="rId21"/>
    <p:sldId id="634" r:id="rId22"/>
    <p:sldId id="631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292929"/>
    <a:srgbClr val="99CCFF"/>
    <a:srgbClr val="000000"/>
    <a:srgbClr val="669900"/>
    <a:srgbClr val="FFFF66"/>
    <a:srgbClr val="3366FF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0E1C37C-F7CC-4F79-82E3-D622B69F0EB0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 b="-385"/>
          <a:stretch>
            <a:fillRect/>
          </a:stretch>
        </p:blipFill>
        <p:spPr bwMode="auto">
          <a:xfrm>
            <a:off x="-3175" y="-12700"/>
            <a:ext cx="9147175" cy="622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6700" y="5583238"/>
            <a:ext cx="3249613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KSO_BT1"/>
          <p:cNvSpPr>
            <a:spLocks noGrp="1" noChangeArrowheads="1"/>
          </p:cNvSpPr>
          <p:nvPr>
            <p:ph type="ctrTitle"/>
          </p:nvPr>
        </p:nvSpPr>
        <p:spPr>
          <a:xfrm>
            <a:off x="2419350" y="4748213"/>
            <a:ext cx="6507163" cy="8159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11272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4090988" y="5581650"/>
            <a:ext cx="3182937" cy="385763"/>
          </a:xfrm>
        </p:spPr>
        <p:txBody>
          <a:bodyPr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6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510A83-733D-4DCE-97DC-702E0D2E9D5C}" type="datetime1">
              <a:rPr lang="zh-CN" altLang="en-US"/>
            </a:fld>
            <a:endParaRPr lang="en-US"/>
          </a:p>
        </p:txBody>
      </p:sp>
      <p:sp>
        <p:nvSpPr>
          <p:cNvPr id="7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E0C4E3-AD82-41CF-B333-C91D5DAE111B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9C060-9C10-46B8-B1BB-C36046548A38}" type="datetime1">
              <a:rPr lang="zh-CN" altLang="en-US"/>
            </a:fld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4F7F3-E44A-4BEC-932D-BD565D0CB30D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809625"/>
            <a:ext cx="2052638" cy="56340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7363" y="809625"/>
            <a:ext cx="6008687" cy="56340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384D8-BF06-4444-851B-BBA0C6845588}" type="datetime1">
              <a:rPr lang="zh-CN" altLang="en-US"/>
            </a:fld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8ACA8-A876-4DC0-BDBE-F39F8AB866E2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94C24-E77F-4D1D-90C0-5F3353FCF8A6}" type="datetime1">
              <a:rPr lang="zh-CN" altLang="en-US"/>
            </a:fld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6C11F-614A-4A24-833F-163A2546DE9D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26ED7-00A4-45F4-AD85-67F6E0C3DD88}" type="datetime1">
              <a:rPr lang="zh-CN" altLang="en-US"/>
            </a:fld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582BD-4CE9-4CC3-BC4D-46803FB8F9ED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7363" y="1558925"/>
            <a:ext cx="4030662" cy="48847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0425" y="1558925"/>
            <a:ext cx="4030663" cy="48847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056F3-C34D-48FA-9BD2-4BC3CBEBA5B8}" type="datetime1">
              <a:rPr lang="zh-CN" altLang="en-US"/>
            </a:fld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871E2-FFA8-4825-8F35-7D85456CC099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FF24B-8AC0-4FAB-917C-D0DE85564898}" type="datetime1">
              <a:rPr lang="zh-CN" altLang="en-US"/>
            </a:fld>
            <a:endParaRPr lang="en-US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149C8-7316-4E96-93FD-F3798A3EB978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84EE5-8D6E-4BF5-9788-A102A4A41AB8}" type="datetime1">
              <a:rPr lang="zh-CN" altLang="en-US"/>
            </a:fld>
            <a:endParaRPr lang="en-US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9DF9F-D69F-407C-8AD1-2BCB9FF7562C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21874-6594-4BA2-9AB5-3D9BCAB3A012}" type="datetime1">
              <a:rPr lang="zh-CN" altLang="en-US"/>
            </a:fld>
            <a:endParaRPr 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748DA-60BC-46AA-AB2D-D370627A3830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B52A-8EED-4405-96C7-A6F764B6047C}" type="datetime1">
              <a:rPr lang="zh-CN" altLang="en-US"/>
            </a:fld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C703-BA71-45EF-81BE-2A3160888DB4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F4408-5461-4C6B-BC6F-13220D245A47}" type="datetime1">
              <a:rPr lang="zh-CN" altLang="en-US"/>
            </a:fld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6500-3E0D-4CA1-BF3D-09253CE89441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jpe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2413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487363" y="809625"/>
            <a:ext cx="821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6148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7363" y="1558925"/>
            <a:ext cx="8213725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  <p:sp>
        <p:nvSpPr>
          <p:cNvPr id="10245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9D9D9D"/>
                </a:solidFill>
              </a:defRPr>
            </a:lvl1pPr>
          </a:lstStyle>
          <a:p>
            <a:pPr>
              <a:defRPr/>
            </a:pPr>
            <a:fld id="{BE9DC76C-0C30-4128-8124-CFCA2157C62C}" type="datetime1">
              <a:rPr lang="zh-CN" altLang="en-US"/>
            </a:fld>
            <a:endParaRPr lang="en-US"/>
          </a:p>
        </p:txBody>
      </p:sp>
      <p:sp>
        <p:nvSpPr>
          <p:cNvPr id="10246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9D9D9D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9D9D9D"/>
                </a:solidFill>
              </a:defRPr>
            </a:lvl1pPr>
          </a:lstStyle>
          <a:p>
            <a:pPr>
              <a:defRPr/>
            </a:pPr>
            <a:fld id="{C66E2DA1-D9D6-4389-9CA5-1E54AC7DFD18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Rounded MT Bold" pitchFamily="34" charset="0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Rounded MT Bold" pitchFamily="34" charset="0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Rounded MT Bold" pitchFamily="34" charset="0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Rounded MT Bold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Rounded MT Bold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Rounded MT Bold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Rounded MT Bold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Rounded MT Bold" pitchFamily="34" charset="0"/>
          <a:ea typeface="微软雅黑" panose="020B0503020204020204" pitchFamily="34" charset="-122"/>
        </a:defRPr>
      </a:lvl9pPr>
    </p:titleStyle>
    <p:bodyStyle>
      <a:lvl1pPr marL="357505" indent="-357505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rgbClr val="963B22"/>
        </a:buClr>
        <a:buSzPct val="100000"/>
        <a:buBlip>
          <a:blip r:embed="rId13"/>
        </a:buBlip>
        <a:defRPr sz="2000">
          <a:solidFill>
            <a:srgbClr val="1A93C8"/>
          </a:solidFill>
          <a:latin typeface="+mn-lt"/>
          <a:ea typeface="+mn-ea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A1BBEE"/>
        </a:buClr>
        <a:buFont typeface="幼圆" pitchFamily="49" charset="-122"/>
        <a:buChar char=" "/>
        <a:defRPr sz="1600">
          <a:solidFill>
            <a:srgbClr val="7D7D7D"/>
          </a:solidFill>
          <a:latin typeface="幼圆" pitchFamily="49" charset="-122"/>
          <a:ea typeface="幼圆" pitchFamily="49" charset="-122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5pPr>
      <a:lvl6pPr marL="25146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6pPr>
      <a:lvl7pPr marL="2971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7pPr>
      <a:lvl8pPr marL="3429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8pPr>
      <a:lvl9pPr marL="3886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slide" Target="slide9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3"/>
          <p:cNvSpPr>
            <a:spLocks noChangeArrowheads="1" noChangeShapeType="1"/>
          </p:cNvSpPr>
          <p:nvPr/>
        </p:nvSpPr>
        <p:spPr bwMode="auto">
          <a:xfrm>
            <a:off x="740433" y="1340768"/>
            <a:ext cx="7572428" cy="56977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00" b="1" kern="10" dirty="0" smtClean="0">
                <a:ln w="12700">
                  <a:noFill/>
                  <a:round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隋</a:t>
            </a:r>
            <a:r>
              <a:rPr lang="zh-CN" altLang="en-US" sz="3600" b="1" kern="10" dirty="0">
                <a:ln w="12700">
                  <a:noFill/>
                  <a:round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唐时期：繁荣与开放的时代</a:t>
            </a:r>
            <a:endParaRPr lang="zh-CN" altLang="en-US" sz="3600" b="1" kern="10" dirty="0">
              <a:ln w="12700">
                <a:noFill/>
                <a:round/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WordArt 2"/>
          <p:cNvSpPr>
            <a:spLocks noChangeArrowheads="1" noChangeShapeType="1"/>
          </p:cNvSpPr>
          <p:nvPr/>
        </p:nvSpPr>
        <p:spPr bwMode="auto">
          <a:xfrm>
            <a:off x="690129" y="2996952"/>
            <a:ext cx="7572428" cy="106758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5"/>
              </a:avLst>
            </a:prstTxWarp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00" b="1" kern="10" dirty="0">
                <a:ln w="9525">
                  <a:solidFill>
                    <a:srgbClr val="0000FF"/>
                  </a:solidFill>
                  <a:round/>
                </a:ln>
                <a:gradFill rotWithShape="1">
                  <a:gsLst>
                    <a:gs pos="0">
                      <a:srgbClr val="765E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kern="10" dirty="0">
                <a:ln w="9525">
                  <a:solidFill>
                    <a:srgbClr val="0000FF"/>
                  </a:solidFill>
                  <a:round/>
                </a:ln>
                <a:gradFill rotWithShape="1">
                  <a:gsLst>
                    <a:gs pos="0">
                      <a:srgbClr val="765E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kern="10" dirty="0">
                <a:ln w="9525">
                  <a:solidFill>
                    <a:srgbClr val="0000FF"/>
                  </a:solidFill>
                  <a:round/>
                </a:ln>
                <a:gradFill rotWithShape="1">
                  <a:gsLst>
                    <a:gs pos="0">
                      <a:srgbClr val="765E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课 </a:t>
            </a:r>
            <a:r>
              <a:rPr lang="zh-CN" altLang="en-US" sz="3600" b="1" kern="10" dirty="0" smtClean="0">
                <a:ln w="9525">
                  <a:solidFill>
                    <a:srgbClr val="0000FF"/>
                  </a:solidFill>
                  <a:round/>
                </a:ln>
                <a:gradFill rotWithShape="1">
                  <a:gsLst>
                    <a:gs pos="0">
                      <a:srgbClr val="765E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隋</a:t>
            </a:r>
            <a:r>
              <a:rPr lang="zh-CN" altLang="en-US" sz="3600" b="1" kern="10" dirty="0">
                <a:ln w="9525">
                  <a:solidFill>
                    <a:srgbClr val="0000FF"/>
                  </a:solidFill>
                  <a:round/>
                </a:ln>
                <a:gradFill rotWithShape="1">
                  <a:gsLst>
                    <a:gs pos="0">
                      <a:srgbClr val="765E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朝的统一与灭亡</a:t>
            </a:r>
            <a:endParaRPr lang="zh-CN" altLang="en-US" sz="3600" b="1" kern="10" dirty="0">
              <a:ln w="9525">
                <a:solidFill>
                  <a:srgbClr val="0000FF"/>
                </a:solidFill>
                <a:round/>
              </a:ln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868144" y="2825750"/>
            <a:ext cx="2928937" cy="3286125"/>
          </a:xfrm>
        </p:spPr>
        <p:txBody>
          <a:bodyPr/>
          <a:lstStyle/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民谣：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运河水，荡悠悠，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隋炀皇帝下扬州。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一心只把琼花看，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万里江山一旦丢。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3299" name="Picture 7" descr="G:\[12月10日合成资料(5科)]（正式交付本）\新课标历史七下(图片-分开未完)\隋炀帝乘龙舟游江都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188" y="2357438"/>
            <a:ext cx="2786062" cy="312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0" name="矩形 6"/>
          <p:cNvSpPr>
            <a:spLocks noChangeArrowheads="1"/>
          </p:cNvSpPr>
          <p:nvPr/>
        </p:nvSpPr>
        <p:spPr bwMode="auto">
          <a:xfrm>
            <a:off x="214313" y="5500688"/>
            <a:ext cx="2786062" cy="9540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隋炀帝乘龙舟游江都</a:t>
            </a:r>
            <a:endParaRPr lang="zh-CN" altLang="en-US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301" name="Text Box 6"/>
          <p:cNvSpPr txBox="1">
            <a:spLocks noChangeArrowheads="1"/>
          </p:cNvSpPr>
          <p:nvPr/>
        </p:nvSpPr>
        <p:spPr bwMode="auto">
          <a:xfrm>
            <a:off x="762000" y="381000"/>
            <a:ext cx="2362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302" name="Text Box 2"/>
          <p:cNvSpPr txBox="1">
            <a:spLocks noChangeArrowheads="1"/>
          </p:cNvSpPr>
          <p:nvPr/>
        </p:nvSpPr>
        <p:spPr bwMode="auto">
          <a:xfrm>
            <a:off x="642938" y="571500"/>
            <a:ext cx="4071937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二、开通大运河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303" name="Text Box 3"/>
          <p:cNvSpPr txBox="1">
            <a:spLocks noChangeArrowheads="1"/>
          </p:cNvSpPr>
          <p:nvPr/>
        </p:nvSpPr>
        <p:spPr bwMode="auto">
          <a:xfrm>
            <a:off x="642938" y="1285875"/>
            <a:ext cx="2143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、目的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3304" name="组合 7"/>
          <p:cNvGrpSpPr/>
          <p:nvPr/>
        </p:nvGrpSpPr>
        <p:grpSpPr bwMode="auto">
          <a:xfrm>
            <a:off x="3286125" y="2286000"/>
            <a:ext cx="2428875" cy="3825875"/>
            <a:chOff x="6143636" y="1785926"/>
            <a:chExt cx="2428863" cy="3826536"/>
          </a:xfrm>
        </p:grpSpPr>
        <p:pic>
          <p:nvPicPr>
            <p:cNvPr id="183305" name="Picture 4" descr="琼花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143636" y="1785926"/>
              <a:ext cx="2428863" cy="38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3306" name="Text Box 8"/>
            <p:cNvSpPr txBox="1">
              <a:spLocks noChangeArrowheads="1"/>
            </p:cNvSpPr>
            <p:nvPr/>
          </p:nvSpPr>
          <p:spPr bwMode="auto">
            <a:xfrm>
              <a:off x="6215074" y="4929198"/>
              <a:ext cx="1190636" cy="683264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ea typeface="黑体" panose="02010609060101010101" pitchFamily="49" charset="-122"/>
                </a:rPr>
                <a:t>琼花：</a:t>
              </a:r>
              <a:endParaRPr lang="zh-CN" altLang="en-US" sz="3200" b="1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ext Box 3"/>
          <p:cNvSpPr txBox="1">
            <a:spLocks noChangeArrowheads="1"/>
          </p:cNvSpPr>
          <p:nvPr/>
        </p:nvSpPr>
        <p:spPr bwMode="auto">
          <a:xfrm>
            <a:off x="428625" y="692150"/>
            <a:ext cx="828675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隋炀帝真的为了看到绮丽的琼花而开凿长达两千多公里的大运河吗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500063" y="2227263"/>
            <a:ext cx="8143875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中国古代在没有铁路、汽车等交通工具的条件下，陆路运输粮食只能利用车、马，靠人力、畜力进行，运量小，速度慢，费用大。而水运粮食比起陆运，运量大，速度快，费用小。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928688" y="4071938"/>
            <a:ext cx="7643812" cy="2500312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所以修大运河的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目的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为了加强南北</a:t>
            </a:r>
            <a:r>
              <a:rPr lang="zh-CN" altLang="zh-CN" sz="3600" b="1" u="sng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交通</a:t>
            </a:r>
            <a:r>
              <a:rPr lang="zh-CN" altLang="zh-CN" sz="36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u="sng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巩固</a:t>
            </a:r>
            <a:r>
              <a:rPr lang="zh-CN" altLang="zh-CN" sz="36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隋王朝对全国的统治</a:t>
            </a:r>
            <a:r>
              <a:rPr lang="zh-CN" altLang="en-US" sz="36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/>
      <p:bldP spid="4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Text Box 3"/>
          <p:cNvSpPr txBox="1">
            <a:spLocks noChangeArrowheads="1"/>
          </p:cNvSpPr>
          <p:nvPr/>
        </p:nvSpPr>
        <p:spPr bwMode="auto">
          <a:xfrm>
            <a:off x="642938" y="500063"/>
            <a:ext cx="2143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、条件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571500" y="1071563"/>
            <a:ext cx="8001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隋炀帝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利用已有的经济实力，征发几百万人，从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起，陆续开凿了一条贯通南北的大运河。</a:t>
            </a:r>
            <a:endParaRPr lang="en-US" altLang="zh-CN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6372" name="Text Box 3"/>
          <p:cNvSpPr txBox="1">
            <a:spLocks noChangeArrowheads="1"/>
          </p:cNvSpPr>
          <p:nvPr/>
        </p:nvSpPr>
        <p:spPr bwMode="auto">
          <a:xfrm>
            <a:off x="642938" y="2714625"/>
            <a:ext cx="2143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、概况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28625" y="3500438"/>
            <a:ext cx="464343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大运河以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洛阳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为中心，北抵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涿郡，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南至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，连接了海河、黄河、淮河、长江和钱塘江五大水系，全长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多千米。</a:t>
            </a:r>
            <a:endParaRPr lang="en-US" altLang="zh-CN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6374" name="Picture 2" descr="大运河a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3438" y="3570288"/>
            <a:ext cx="417671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大运河a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Oval 3"/>
          <p:cNvSpPr>
            <a:spLocks noChangeArrowheads="1"/>
          </p:cNvSpPr>
          <p:nvPr/>
        </p:nvSpPr>
        <p:spPr bwMode="auto">
          <a:xfrm>
            <a:off x="6477000" y="304800"/>
            <a:ext cx="762000" cy="53340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>
            <a:off x="4876800" y="3657600"/>
            <a:ext cx="762000" cy="53340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7772400" y="5562600"/>
            <a:ext cx="762000" cy="53340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 rot="2044454">
            <a:off x="6172200" y="1295400"/>
            <a:ext cx="404813" cy="1535113"/>
          </a:xfrm>
          <a:prstGeom prst="rect">
            <a:avLst/>
          </a:prstGeom>
          <a:noFill/>
          <a:ln w="44450">
            <a:solidFill>
              <a:srgbClr val="0000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 rot="6647801">
            <a:off x="6591300" y="3467100"/>
            <a:ext cx="381000" cy="1371600"/>
          </a:xfrm>
          <a:prstGeom prst="rect">
            <a:avLst/>
          </a:prstGeom>
          <a:noFill/>
          <a:ln w="44450">
            <a:solidFill>
              <a:srgbClr val="0000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zh-CN" altLang="en-U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 rot="-302644">
            <a:off x="8153400" y="4038600"/>
            <a:ext cx="381000" cy="685800"/>
          </a:xfrm>
          <a:prstGeom prst="rect">
            <a:avLst/>
          </a:prstGeom>
          <a:noFill/>
          <a:ln w="44450">
            <a:solidFill>
              <a:srgbClr val="0000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 rot="-33635">
            <a:off x="8610600" y="5029200"/>
            <a:ext cx="404813" cy="838200"/>
          </a:xfrm>
          <a:prstGeom prst="rect">
            <a:avLst/>
          </a:prstGeom>
          <a:noFill/>
          <a:ln w="44450">
            <a:solidFill>
              <a:srgbClr val="0000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2" name="未知"/>
          <p:cNvSpPr/>
          <p:nvPr/>
        </p:nvSpPr>
        <p:spPr bwMode="auto">
          <a:xfrm>
            <a:off x="5181600" y="609600"/>
            <a:ext cx="1905000" cy="685800"/>
          </a:xfrm>
          <a:custGeom>
            <a:avLst/>
            <a:gdLst>
              <a:gd name="T0" fmla="*/ 2147483647 w 1152"/>
              <a:gd name="T1" fmla="*/ 2147483647 h 382"/>
              <a:gd name="T2" fmla="*/ 2147483647 w 1152"/>
              <a:gd name="T3" fmla="*/ 2147483647 h 382"/>
              <a:gd name="T4" fmla="*/ 2147483647 w 1152"/>
              <a:gd name="T5" fmla="*/ 2147483647 h 382"/>
              <a:gd name="T6" fmla="*/ 2147483647 w 1152"/>
              <a:gd name="T7" fmla="*/ 2147483647 h 382"/>
              <a:gd name="T8" fmla="*/ 2147483647 w 1152"/>
              <a:gd name="T9" fmla="*/ 2147483647 h 382"/>
              <a:gd name="T10" fmla="*/ 2147483647 w 1152"/>
              <a:gd name="T11" fmla="*/ 2147483647 h 382"/>
              <a:gd name="T12" fmla="*/ 2147483647 w 1152"/>
              <a:gd name="T13" fmla="*/ 2147483647 h 382"/>
              <a:gd name="T14" fmla="*/ 2147483647 w 1152"/>
              <a:gd name="T15" fmla="*/ 2147483647 h 382"/>
              <a:gd name="T16" fmla="*/ 2147483647 w 1152"/>
              <a:gd name="T17" fmla="*/ 2147483647 h 382"/>
              <a:gd name="T18" fmla="*/ 2147483647 w 1152"/>
              <a:gd name="T19" fmla="*/ 2147483647 h 382"/>
              <a:gd name="T20" fmla="*/ 2147483647 w 1152"/>
              <a:gd name="T21" fmla="*/ 2147483647 h 382"/>
              <a:gd name="T22" fmla="*/ 2147483647 w 1152"/>
              <a:gd name="T23" fmla="*/ 2147483647 h 382"/>
              <a:gd name="T24" fmla="*/ 0 w 1152"/>
              <a:gd name="T25" fmla="*/ 2147483647 h 38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52"/>
              <a:gd name="T40" fmla="*/ 0 h 382"/>
              <a:gd name="T41" fmla="*/ 1152 w 1152"/>
              <a:gd name="T42" fmla="*/ 382 h 38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52" h="382">
                <a:moveTo>
                  <a:pt x="1152" y="349"/>
                </a:moveTo>
                <a:cubicBezTo>
                  <a:pt x="1129" y="335"/>
                  <a:pt x="1098" y="328"/>
                  <a:pt x="1082" y="307"/>
                </a:cubicBezTo>
                <a:cubicBezTo>
                  <a:pt x="1050" y="264"/>
                  <a:pt x="1070" y="282"/>
                  <a:pt x="1023" y="254"/>
                </a:cubicBezTo>
                <a:cubicBezTo>
                  <a:pt x="991" y="209"/>
                  <a:pt x="949" y="184"/>
                  <a:pt x="894" y="169"/>
                </a:cubicBezTo>
                <a:cubicBezTo>
                  <a:pt x="845" y="124"/>
                  <a:pt x="794" y="14"/>
                  <a:pt x="717" y="6"/>
                </a:cubicBezTo>
                <a:cubicBezTo>
                  <a:pt x="666" y="0"/>
                  <a:pt x="627" y="34"/>
                  <a:pt x="576" y="30"/>
                </a:cubicBezTo>
                <a:cubicBezTo>
                  <a:pt x="523" y="46"/>
                  <a:pt x="466" y="46"/>
                  <a:pt x="412" y="64"/>
                </a:cubicBezTo>
                <a:cubicBezTo>
                  <a:pt x="368" y="79"/>
                  <a:pt x="339" y="123"/>
                  <a:pt x="294" y="136"/>
                </a:cubicBezTo>
                <a:cubicBezTo>
                  <a:pt x="282" y="147"/>
                  <a:pt x="272" y="159"/>
                  <a:pt x="259" y="169"/>
                </a:cubicBezTo>
                <a:cubicBezTo>
                  <a:pt x="248" y="177"/>
                  <a:pt x="234" y="181"/>
                  <a:pt x="224" y="190"/>
                </a:cubicBezTo>
                <a:cubicBezTo>
                  <a:pt x="214" y="199"/>
                  <a:pt x="211" y="213"/>
                  <a:pt x="200" y="221"/>
                </a:cubicBezTo>
                <a:cubicBezTo>
                  <a:pt x="150" y="261"/>
                  <a:pt x="143" y="260"/>
                  <a:pt x="94" y="275"/>
                </a:cubicBezTo>
                <a:cubicBezTo>
                  <a:pt x="80" y="288"/>
                  <a:pt x="0" y="347"/>
                  <a:pt x="0" y="382"/>
                </a:cubicBezTo>
              </a:path>
            </a:pathLst>
          </a:custGeom>
          <a:noFill/>
          <a:ln w="76200">
            <a:solidFill>
              <a:srgbClr val="0066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未知"/>
          <p:cNvSpPr/>
          <p:nvPr/>
        </p:nvSpPr>
        <p:spPr bwMode="auto">
          <a:xfrm>
            <a:off x="4953000" y="1981200"/>
            <a:ext cx="2406650" cy="1600200"/>
          </a:xfrm>
          <a:custGeom>
            <a:avLst/>
            <a:gdLst>
              <a:gd name="T0" fmla="*/ 2147483647 w 1516"/>
              <a:gd name="T1" fmla="*/ 0 h 822"/>
              <a:gd name="T2" fmla="*/ 2147483647 w 1516"/>
              <a:gd name="T3" fmla="*/ 2147483647 h 822"/>
              <a:gd name="T4" fmla="*/ 2147483647 w 1516"/>
              <a:gd name="T5" fmla="*/ 2147483647 h 822"/>
              <a:gd name="T6" fmla="*/ 2147483647 w 1516"/>
              <a:gd name="T7" fmla="*/ 2147483647 h 822"/>
              <a:gd name="T8" fmla="*/ 2147483647 w 1516"/>
              <a:gd name="T9" fmla="*/ 2147483647 h 822"/>
              <a:gd name="T10" fmla="*/ 2147483647 w 1516"/>
              <a:gd name="T11" fmla="*/ 2147483647 h 822"/>
              <a:gd name="T12" fmla="*/ 2147483647 w 1516"/>
              <a:gd name="T13" fmla="*/ 2147483647 h 822"/>
              <a:gd name="T14" fmla="*/ 2147483647 w 1516"/>
              <a:gd name="T15" fmla="*/ 2147483647 h 822"/>
              <a:gd name="T16" fmla="*/ 2147483647 w 1516"/>
              <a:gd name="T17" fmla="*/ 2147483647 h 822"/>
              <a:gd name="T18" fmla="*/ 2147483647 w 1516"/>
              <a:gd name="T19" fmla="*/ 2147483647 h 822"/>
              <a:gd name="T20" fmla="*/ 2147483647 w 1516"/>
              <a:gd name="T21" fmla="*/ 2147483647 h 822"/>
              <a:gd name="T22" fmla="*/ 2147483647 w 1516"/>
              <a:gd name="T23" fmla="*/ 2147483647 h 822"/>
              <a:gd name="T24" fmla="*/ 2147483647 w 1516"/>
              <a:gd name="T25" fmla="*/ 2147483647 h 822"/>
              <a:gd name="T26" fmla="*/ 2147483647 w 1516"/>
              <a:gd name="T27" fmla="*/ 2147483647 h 822"/>
              <a:gd name="T28" fmla="*/ 2147483647 w 1516"/>
              <a:gd name="T29" fmla="*/ 2147483647 h 822"/>
              <a:gd name="T30" fmla="*/ 2147483647 w 1516"/>
              <a:gd name="T31" fmla="*/ 2147483647 h 822"/>
              <a:gd name="T32" fmla="*/ 2147483647 w 1516"/>
              <a:gd name="T33" fmla="*/ 2147483647 h 822"/>
              <a:gd name="T34" fmla="*/ 2147483647 w 1516"/>
              <a:gd name="T35" fmla="*/ 2147483647 h 822"/>
              <a:gd name="T36" fmla="*/ 2147483647 w 1516"/>
              <a:gd name="T37" fmla="*/ 2147483647 h 822"/>
              <a:gd name="T38" fmla="*/ 2147483647 w 1516"/>
              <a:gd name="T39" fmla="*/ 2147483647 h 822"/>
              <a:gd name="T40" fmla="*/ 2147483647 w 1516"/>
              <a:gd name="T41" fmla="*/ 2147483647 h 822"/>
              <a:gd name="T42" fmla="*/ 2147483647 w 1516"/>
              <a:gd name="T43" fmla="*/ 2147483647 h 822"/>
              <a:gd name="T44" fmla="*/ 2147483647 w 1516"/>
              <a:gd name="T45" fmla="*/ 2147483647 h 822"/>
              <a:gd name="T46" fmla="*/ 2147483647 w 1516"/>
              <a:gd name="T47" fmla="*/ 2147483647 h 822"/>
              <a:gd name="T48" fmla="*/ 2147483647 w 1516"/>
              <a:gd name="T49" fmla="*/ 2147483647 h 822"/>
              <a:gd name="T50" fmla="*/ 2147483647 w 1516"/>
              <a:gd name="T51" fmla="*/ 2147483647 h 822"/>
              <a:gd name="T52" fmla="*/ 0 w 1516"/>
              <a:gd name="T53" fmla="*/ 2147483647 h 82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16"/>
              <a:gd name="T82" fmla="*/ 0 h 822"/>
              <a:gd name="T83" fmla="*/ 1516 w 1516"/>
              <a:gd name="T84" fmla="*/ 822 h 82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16" h="822">
                <a:moveTo>
                  <a:pt x="1516" y="0"/>
                </a:moveTo>
                <a:cubicBezTo>
                  <a:pt x="1504" y="8"/>
                  <a:pt x="1491" y="13"/>
                  <a:pt x="1481" y="23"/>
                </a:cubicBezTo>
                <a:cubicBezTo>
                  <a:pt x="1471" y="33"/>
                  <a:pt x="1471" y="55"/>
                  <a:pt x="1457" y="58"/>
                </a:cubicBezTo>
                <a:cubicBezTo>
                  <a:pt x="1422" y="64"/>
                  <a:pt x="1387" y="51"/>
                  <a:pt x="1352" y="47"/>
                </a:cubicBezTo>
                <a:cubicBezTo>
                  <a:pt x="1321" y="51"/>
                  <a:pt x="1287" y="46"/>
                  <a:pt x="1258" y="58"/>
                </a:cubicBezTo>
                <a:cubicBezTo>
                  <a:pt x="1245" y="63"/>
                  <a:pt x="1240" y="81"/>
                  <a:pt x="1234" y="94"/>
                </a:cubicBezTo>
                <a:cubicBezTo>
                  <a:pt x="1179" y="217"/>
                  <a:pt x="1241" y="121"/>
                  <a:pt x="1187" y="199"/>
                </a:cubicBezTo>
                <a:cubicBezTo>
                  <a:pt x="1158" y="287"/>
                  <a:pt x="1196" y="181"/>
                  <a:pt x="1152" y="270"/>
                </a:cubicBezTo>
                <a:cubicBezTo>
                  <a:pt x="1146" y="281"/>
                  <a:pt x="1149" y="296"/>
                  <a:pt x="1140" y="305"/>
                </a:cubicBezTo>
                <a:cubicBezTo>
                  <a:pt x="1131" y="314"/>
                  <a:pt x="1116" y="312"/>
                  <a:pt x="1105" y="317"/>
                </a:cubicBezTo>
                <a:cubicBezTo>
                  <a:pt x="1092" y="323"/>
                  <a:pt x="1081" y="332"/>
                  <a:pt x="1069" y="340"/>
                </a:cubicBezTo>
                <a:cubicBezTo>
                  <a:pt x="1061" y="352"/>
                  <a:pt x="1057" y="367"/>
                  <a:pt x="1046" y="376"/>
                </a:cubicBezTo>
                <a:cubicBezTo>
                  <a:pt x="1036" y="384"/>
                  <a:pt x="1020" y="378"/>
                  <a:pt x="1011" y="387"/>
                </a:cubicBezTo>
                <a:cubicBezTo>
                  <a:pt x="1002" y="396"/>
                  <a:pt x="1005" y="412"/>
                  <a:pt x="999" y="423"/>
                </a:cubicBezTo>
                <a:cubicBezTo>
                  <a:pt x="993" y="436"/>
                  <a:pt x="986" y="449"/>
                  <a:pt x="975" y="458"/>
                </a:cubicBezTo>
                <a:cubicBezTo>
                  <a:pt x="965" y="466"/>
                  <a:pt x="951" y="464"/>
                  <a:pt x="940" y="470"/>
                </a:cubicBezTo>
                <a:cubicBezTo>
                  <a:pt x="903" y="491"/>
                  <a:pt x="869" y="517"/>
                  <a:pt x="834" y="540"/>
                </a:cubicBezTo>
                <a:cubicBezTo>
                  <a:pt x="822" y="548"/>
                  <a:pt x="799" y="564"/>
                  <a:pt x="799" y="564"/>
                </a:cubicBezTo>
                <a:cubicBezTo>
                  <a:pt x="791" y="576"/>
                  <a:pt x="787" y="590"/>
                  <a:pt x="776" y="599"/>
                </a:cubicBezTo>
                <a:cubicBezTo>
                  <a:pt x="755" y="618"/>
                  <a:pt x="705" y="646"/>
                  <a:pt x="705" y="646"/>
                </a:cubicBezTo>
                <a:cubicBezTo>
                  <a:pt x="662" y="711"/>
                  <a:pt x="707" y="659"/>
                  <a:pt x="646" y="693"/>
                </a:cubicBezTo>
                <a:cubicBezTo>
                  <a:pt x="508" y="770"/>
                  <a:pt x="645" y="717"/>
                  <a:pt x="505" y="764"/>
                </a:cubicBezTo>
                <a:cubicBezTo>
                  <a:pt x="492" y="768"/>
                  <a:pt x="483" y="781"/>
                  <a:pt x="470" y="787"/>
                </a:cubicBezTo>
                <a:cubicBezTo>
                  <a:pt x="447" y="797"/>
                  <a:pt x="423" y="803"/>
                  <a:pt x="399" y="811"/>
                </a:cubicBezTo>
                <a:cubicBezTo>
                  <a:pt x="387" y="815"/>
                  <a:pt x="364" y="822"/>
                  <a:pt x="364" y="822"/>
                </a:cubicBezTo>
                <a:cubicBezTo>
                  <a:pt x="191" y="796"/>
                  <a:pt x="262" y="809"/>
                  <a:pt x="153" y="787"/>
                </a:cubicBezTo>
                <a:cubicBezTo>
                  <a:pt x="100" y="805"/>
                  <a:pt x="56" y="811"/>
                  <a:pt x="0" y="811"/>
                </a:cubicBezTo>
              </a:path>
            </a:pathLst>
          </a:custGeom>
          <a:noFill/>
          <a:ln w="76200">
            <a:solidFill>
              <a:srgbClr val="0066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未知"/>
          <p:cNvSpPr/>
          <p:nvPr/>
        </p:nvSpPr>
        <p:spPr bwMode="auto">
          <a:xfrm>
            <a:off x="5638800" y="3886200"/>
            <a:ext cx="2482850" cy="1066800"/>
          </a:xfrm>
          <a:custGeom>
            <a:avLst/>
            <a:gdLst>
              <a:gd name="T0" fmla="*/ 2147483647 w 1468"/>
              <a:gd name="T1" fmla="*/ 0 h 587"/>
              <a:gd name="T2" fmla="*/ 2147483647 w 1468"/>
              <a:gd name="T3" fmla="*/ 2147483647 h 587"/>
              <a:gd name="T4" fmla="*/ 2147483647 w 1468"/>
              <a:gd name="T5" fmla="*/ 2147483647 h 587"/>
              <a:gd name="T6" fmla="*/ 2147483647 w 1468"/>
              <a:gd name="T7" fmla="*/ 2147483647 h 587"/>
              <a:gd name="T8" fmla="*/ 2147483647 w 1468"/>
              <a:gd name="T9" fmla="*/ 2147483647 h 587"/>
              <a:gd name="T10" fmla="*/ 2147483647 w 1468"/>
              <a:gd name="T11" fmla="*/ 2147483647 h 587"/>
              <a:gd name="T12" fmla="*/ 2147483647 w 1468"/>
              <a:gd name="T13" fmla="*/ 2147483647 h 587"/>
              <a:gd name="T14" fmla="*/ 2147483647 w 1468"/>
              <a:gd name="T15" fmla="*/ 2147483647 h 587"/>
              <a:gd name="T16" fmla="*/ 2147483647 w 1468"/>
              <a:gd name="T17" fmla="*/ 2147483647 h 587"/>
              <a:gd name="T18" fmla="*/ 2147483647 w 1468"/>
              <a:gd name="T19" fmla="*/ 2147483647 h 587"/>
              <a:gd name="T20" fmla="*/ 2147483647 w 1468"/>
              <a:gd name="T21" fmla="*/ 2147483647 h 587"/>
              <a:gd name="T22" fmla="*/ 2147483647 w 1468"/>
              <a:gd name="T23" fmla="*/ 2147483647 h 587"/>
              <a:gd name="T24" fmla="*/ 2147483647 w 1468"/>
              <a:gd name="T25" fmla="*/ 2147483647 h 587"/>
              <a:gd name="T26" fmla="*/ 2147483647 w 1468"/>
              <a:gd name="T27" fmla="*/ 2147483647 h 587"/>
              <a:gd name="T28" fmla="*/ 2147483647 w 1468"/>
              <a:gd name="T29" fmla="*/ 2147483647 h 587"/>
              <a:gd name="T30" fmla="*/ 2147483647 w 1468"/>
              <a:gd name="T31" fmla="*/ 2147483647 h 587"/>
              <a:gd name="T32" fmla="*/ 2147483647 w 1468"/>
              <a:gd name="T33" fmla="*/ 2147483647 h 587"/>
              <a:gd name="T34" fmla="*/ 2147483647 w 1468"/>
              <a:gd name="T35" fmla="*/ 2147483647 h 587"/>
              <a:gd name="T36" fmla="*/ 2147483647 w 1468"/>
              <a:gd name="T37" fmla="*/ 2147483647 h 58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68"/>
              <a:gd name="T58" fmla="*/ 0 h 587"/>
              <a:gd name="T59" fmla="*/ 1468 w 1468"/>
              <a:gd name="T60" fmla="*/ 587 h 58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68" h="587">
                <a:moveTo>
                  <a:pt x="1468" y="0"/>
                </a:moveTo>
                <a:cubicBezTo>
                  <a:pt x="1432" y="54"/>
                  <a:pt x="1421" y="98"/>
                  <a:pt x="1362" y="117"/>
                </a:cubicBezTo>
                <a:cubicBezTo>
                  <a:pt x="1339" y="133"/>
                  <a:pt x="1315" y="148"/>
                  <a:pt x="1292" y="164"/>
                </a:cubicBezTo>
                <a:cubicBezTo>
                  <a:pt x="1280" y="172"/>
                  <a:pt x="1256" y="188"/>
                  <a:pt x="1256" y="188"/>
                </a:cubicBezTo>
                <a:cubicBezTo>
                  <a:pt x="1227" y="232"/>
                  <a:pt x="1202" y="232"/>
                  <a:pt x="1186" y="282"/>
                </a:cubicBezTo>
                <a:cubicBezTo>
                  <a:pt x="1196" y="313"/>
                  <a:pt x="1216" y="358"/>
                  <a:pt x="1186" y="388"/>
                </a:cubicBezTo>
                <a:cubicBezTo>
                  <a:pt x="1175" y="400"/>
                  <a:pt x="1155" y="380"/>
                  <a:pt x="1139" y="376"/>
                </a:cubicBezTo>
                <a:cubicBezTo>
                  <a:pt x="1130" y="340"/>
                  <a:pt x="1138" y="317"/>
                  <a:pt x="1092" y="317"/>
                </a:cubicBezTo>
                <a:cubicBezTo>
                  <a:pt x="1063" y="317"/>
                  <a:pt x="1045" y="340"/>
                  <a:pt x="1021" y="352"/>
                </a:cubicBezTo>
                <a:cubicBezTo>
                  <a:pt x="1010" y="358"/>
                  <a:pt x="997" y="358"/>
                  <a:pt x="986" y="364"/>
                </a:cubicBezTo>
                <a:cubicBezTo>
                  <a:pt x="949" y="385"/>
                  <a:pt x="920" y="422"/>
                  <a:pt x="880" y="435"/>
                </a:cubicBezTo>
                <a:cubicBezTo>
                  <a:pt x="795" y="463"/>
                  <a:pt x="834" y="452"/>
                  <a:pt x="763" y="470"/>
                </a:cubicBezTo>
                <a:cubicBezTo>
                  <a:pt x="682" y="524"/>
                  <a:pt x="719" y="508"/>
                  <a:pt x="657" y="529"/>
                </a:cubicBezTo>
                <a:cubicBezTo>
                  <a:pt x="645" y="521"/>
                  <a:pt x="635" y="507"/>
                  <a:pt x="621" y="505"/>
                </a:cubicBezTo>
                <a:cubicBezTo>
                  <a:pt x="586" y="500"/>
                  <a:pt x="506" y="540"/>
                  <a:pt x="469" y="552"/>
                </a:cubicBezTo>
                <a:cubicBezTo>
                  <a:pt x="445" y="560"/>
                  <a:pt x="422" y="568"/>
                  <a:pt x="398" y="576"/>
                </a:cubicBezTo>
                <a:cubicBezTo>
                  <a:pt x="386" y="580"/>
                  <a:pt x="363" y="587"/>
                  <a:pt x="363" y="587"/>
                </a:cubicBezTo>
                <a:cubicBezTo>
                  <a:pt x="312" y="583"/>
                  <a:pt x="261" y="584"/>
                  <a:pt x="210" y="576"/>
                </a:cubicBezTo>
                <a:cubicBezTo>
                  <a:pt x="0" y="543"/>
                  <a:pt x="292" y="552"/>
                  <a:pt x="57" y="552"/>
                </a:cubicBezTo>
              </a:path>
            </a:pathLst>
          </a:custGeom>
          <a:noFill/>
          <a:ln w="76200">
            <a:solidFill>
              <a:srgbClr val="0066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5" name="未知"/>
          <p:cNvSpPr/>
          <p:nvPr/>
        </p:nvSpPr>
        <p:spPr bwMode="auto">
          <a:xfrm>
            <a:off x="6019800" y="4800600"/>
            <a:ext cx="2133600" cy="1524000"/>
          </a:xfrm>
          <a:custGeom>
            <a:avLst/>
            <a:gdLst>
              <a:gd name="T0" fmla="*/ 2147483647 w 1261"/>
              <a:gd name="T1" fmla="*/ 0 h 776"/>
              <a:gd name="T2" fmla="*/ 2147483647 w 1261"/>
              <a:gd name="T3" fmla="*/ 2147483647 h 776"/>
              <a:gd name="T4" fmla="*/ 2147483647 w 1261"/>
              <a:gd name="T5" fmla="*/ 2147483647 h 776"/>
              <a:gd name="T6" fmla="*/ 2147483647 w 1261"/>
              <a:gd name="T7" fmla="*/ 2147483647 h 776"/>
              <a:gd name="T8" fmla="*/ 2147483647 w 1261"/>
              <a:gd name="T9" fmla="*/ 2147483647 h 776"/>
              <a:gd name="T10" fmla="*/ 2147483647 w 1261"/>
              <a:gd name="T11" fmla="*/ 2147483647 h 776"/>
              <a:gd name="T12" fmla="*/ 2147483647 w 1261"/>
              <a:gd name="T13" fmla="*/ 2147483647 h 776"/>
              <a:gd name="T14" fmla="*/ 2147483647 w 1261"/>
              <a:gd name="T15" fmla="*/ 2147483647 h 776"/>
              <a:gd name="T16" fmla="*/ 2147483647 w 1261"/>
              <a:gd name="T17" fmla="*/ 2147483647 h 776"/>
              <a:gd name="T18" fmla="*/ 2147483647 w 1261"/>
              <a:gd name="T19" fmla="*/ 2147483647 h 776"/>
              <a:gd name="T20" fmla="*/ 2147483647 w 1261"/>
              <a:gd name="T21" fmla="*/ 2147483647 h 776"/>
              <a:gd name="T22" fmla="*/ 2147483647 w 1261"/>
              <a:gd name="T23" fmla="*/ 2147483647 h 776"/>
              <a:gd name="T24" fmla="*/ 2147483647 w 1261"/>
              <a:gd name="T25" fmla="*/ 2147483647 h 776"/>
              <a:gd name="T26" fmla="*/ 2147483647 w 1261"/>
              <a:gd name="T27" fmla="*/ 2147483647 h 776"/>
              <a:gd name="T28" fmla="*/ 2147483647 w 1261"/>
              <a:gd name="T29" fmla="*/ 2147483647 h 776"/>
              <a:gd name="T30" fmla="*/ 2147483647 w 1261"/>
              <a:gd name="T31" fmla="*/ 2147483647 h 776"/>
              <a:gd name="T32" fmla="*/ 2147483647 w 1261"/>
              <a:gd name="T33" fmla="*/ 2147483647 h 7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261"/>
              <a:gd name="T52" fmla="*/ 0 h 776"/>
              <a:gd name="T53" fmla="*/ 1261 w 1261"/>
              <a:gd name="T54" fmla="*/ 776 h 77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261" h="776">
                <a:moveTo>
                  <a:pt x="1261" y="0"/>
                </a:moveTo>
                <a:cubicBezTo>
                  <a:pt x="1214" y="31"/>
                  <a:pt x="1162" y="41"/>
                  <a:pt x="1108" y="59"/>
                </a:cubicBezTo>
                <a:cubicBezTo>
                  <a:pt x="1096" y="63"/>
                  <a:pt x="1073" y="70"/>
                  <a:pt x="1073" y="70"/>
                </a:cubicBezTo>
                <a:cubicBezTo>
                  <a:pt x="985" y="130"/>
                  <a:pt x="981" y="132"/>
                  <a:pt x="955" y="235"/>
                </a:cubicBezTo>
                <a:cubicBezTo>
                  <a:pt x="959" y="259"/>
                  <a:pt x="973" y="283"/>
                  <a:pt x="967" y="306"/>
                </a:cubicBezTo>
                <a:cubicBezTo>
                  <a:pt x="965" y="312"/>
                  <a:pt x="873" y="356"/>
                  <a:pt x="861" y="364"/>
                </a:cubicBezTo>
                <a:cubicBezTo>
                  <a:pt x="824" y="420"/>
                  <a:pt x="808" y="459"/>
                  <a:pt x="755" y="494"/>
                </a:cubicBezTo>
                <a:cubicBezTo>
                  <a:pt x="728" y="536"/>
                  <a:pt x="648" y="628"/>
                  <a:pt x="603" y="658"/>
                </a:cubicBezTo>
                <a:cubicBezTo>
                  <a:pt x="541" y="752"/>
                  <a:pt x="621" y="642"/>
                  <a:pt x="544" y="717"/>
                </a:cubicBezTo>
                <a:cubicBezTo>
                  <a:pt x="534" y="727"/>
                  <a:pt x="532" y="744"/>
                  <a:pt x="520" y="752"/>
                </a:cubicBezTo>
                <a:cubicBezTo>
                  <a:pt x="499" y="765"/>
                  <a:pt x="450" y="776"/>
                  <a:pt x="450" y="776"/>
                </a:cubicBezTo>
                <a:cubicBezTo>
                  <a:pt x="402" y="764"/>
                  <a:pt x="338" y="756"/>
                  <a:pt x="297" y="729"/>
                </a:cubicBezTo>
                <a:cubicBezTo>
                  <a:pt x="273" y="713"/>
                  <a:pt x="250" y="698"/>
                  <a:pt x="226" y="682"/>
                </a:cubicBezTo>
                <a:cubicBezTo>
                  <a:pt x="214" y="674"/>
                  <a:pt x="191" y="658"/>
                  <a:pt x="191" y="658"/>
                </a:cubicBezTo>
                <a:cubicBezTo>
                  <a:pt x="181" y="643"/>
                  <a:pt x="136" y="567"/>
                  <a:pt x="109" y="552"/>
                </a:cubicBezTo>
                <a:cubicBezTo>
                  <a:pt x="87" y="540"/>
                  <a:pt x="38" y="529"/>
                  <a:pt x="38" y="529"/>
                </a:cubicBezTo>
                <a:cubicBezTo>
                  <a:pt x="0" y="542"/>
                  <a:pt x="3" y="529"/>
                  <a:pt x="3" y="552"/>
                </a:cubicBezTo>
              </a:path>
            </a:pathLst>
          </a:custGeom>
          <a:noFill/>
          <a:ln w="76200">
            <a:solidFill>
              <a:srgbClr val="0066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6" name="未知"/>
          <p:cNvSpPr/>
          <p:nvPr/>
        </p:nvSpPr>
        <p:spPr bwMode="auto">
          <a:xfrm>
            <a:off x="7696200" y="6019800"/>
            <a:ext cx="747713" cy="671513"/>
          </a:xfrm>
          <a:custGeom>
            <a:avLst/>
            <a:gdLst>
              <a:gd name="T0" fmla="*/ 2147483647 w 471"/>
              <a:gd name="T1" fmla="*/ 0 h 423"/>
              <a:gd name="T2" fmla="*/ 2147483647 w 471"/>
              <a:gd name="T3" fmla="*/ 2147483647 h 423"/>
              <a:gd name="T4" fmla="*/ 2147483647 w 471"/>
              <a:gd name="T5" fmla="*/ 2147483647 h 423"/>
              <a:gd name="T6" fmla="*/ 2147483647 w 471"/>
              <a:gd name="T7" fmla="*/ 2147483647 h 423"/>
              <a:gd name="T8" fmla="*/ 2147483647 w 471"/>
              <a:gd name="T9" fmla="*/ 2147483647 h 423"/>
              <a:gd name="T10" fmla="*/ 2147483647 w 471"/>
              <a:gd name="T11" fmla="*/ 2147483647 h 423"/>
              <a:gd name="T12" fmla="*/ 2147483647 w 471"/>
              <a:gd name="T13" fmla="*/ 2147483647 h 423"/>
              <a:gd name="T14" fmla="*/ 2147483647 w 471"/>
              <a:gd name="T15" fmla="*/ 2147483647 h 423"/>
              <a:gd name="T16" fmla="*/ 0 w 471"/>
              <a:gd name="T17" fmla="*/ 2147483647 h 42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71"/>
              <a:gd name="T28" fmla="*/ 0 h 423"/>
              <a:gd name="T29" fmla="*/ 471 w 471"/>
              <a:gd name="T30" fmla="*/ 423 h 42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71" h="423">
                <a:moveTo>
                  <a:pt x="470" y="0"/>
                </a:moveTo>
                <a:cubicBezTo>
                  <a:pt x="443" y="83"/>
                  <a:pt x="471" y="64"/>
                  <a:pt x="412" y="82"/>
                </a:cubicBezTo>
                <a:cubicBezTo>
                  <a:pt x="404" y="94"/>
                  <a:pt x="398" y="108"/>
                  <a:pt x="388" y="118"/>
                </a:cubicBezTo>
                <a:cubicBezTo>
                  <a:pt x="378" y="128"/>
                  <a:pt x="362" y="130"/>
                  <a:pt x="353" y="141"/>
                </a:cubicBezTo>
                <a:cubicBezTo>
                  <a:pt x="345" y="151"/>
                  <a:pt x="347" y="166"/>
                  <a:pt x="341" y="177"/>
                </a:cubicBezTo>
                <a:cubicBezTo>
                  <a:pt x="335" y="190"/>
                  <a:pt x="324" y="199"/>
                  <a:pt x="318" y="212"/>
                </a:cubicBezTo>
                <a:cubicBezTo>
                  <a:pt x="290" y="275"/>
                  <a:pt x="307" y="307"/>
                  <a:pt x="235" y="329"/>
                </a:cubicBezTo>
                <a:cubicBezTo>
                  <a:pt x="216" y="393"/>
                  <a:pt x="174" y="405"/>
                  <a:pt x="118" y="423"/>
                </a:cubicBezTo>
                <a:cubicBezTo>
                  <a:pt x="26" y="362"/>
                  <a:pt x="67" y="382"/>
                  <a:pt x="0" y="318"/>
                </a:cubicBezTo>
              </a:path>
            </a:pathLst>
          </a:custGeom>
          <a:noFill/>
          <a:ln w="76200">
            <a:solidFill>
              <a:srgbClr val="0066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284163" y="500063"/>
            <a:ext cx="1293812" cy="584200"/>
          </a:xfrm>
          <a:prstGeom prst="rect">
            <a:avLst/>
          </a:prstGeom>
          <a:solidFill>
            <a:srgbClr val="FFFFFF"/>
          </a:solidFill>
          <a:ln w="76200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记法：</a:t>
            </a:r>
            <a:endParaRPr lang="zh-CN" altLang="en-US" sz="3200" b="1">
              <a:solidFill>
                <a:srgbClr val="006600"/>
              </a:solidFill>
              <a:latin typeface="Tahoma" panose="020B0604030504040204" pitchFamily="34" charset="0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228600" y="5357813"/>
            <a:ext cx="1295400" cy="584200"/>
          </a:xfrm>
          <a:prstGeom prst="rect">
            <a:avLst/>
          </a:prstGeom>
          <a:solidFill>
            <a:srgbClr val="FFFFFF"/>
          </a:solidFill>
          <a:ln w="76200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  <a:latin typeface="Tahoma" panose="020B0604030504040204" pitchFamily="34" charset="0"/>
              </a:rPr>
              <a:t>五</a:t>
            </a:r>
            <a:r>
              <a:rPr lang="zh-CN" altLang="en-US" sz="3200" b="1">
                <a:solidFill>
                  <a:srgbClr val="006600"/>
                </a:solidFill>
                <a:latin typeface="Tahoma" panose="020B0604030504040204" pitchFamily="34" charset="0"/>
              </a:rPr>
              <a:t>河</a:t>
            </a:r>
            <a:endParaRPr lang="zh-CN" altLang="en-US" sz="3200" b="1">
              <a:solidFill>
                <a:srgbClr val="006600"/>
              </a:solidFill>
              <a:latin typeface="Tahoma" panose="020B060403050404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28600" y="1357313"/>
            <a:ext cx="1295400" cy="954087"/>
          </a:xfrm>
          <a:prstGeom prst="rect">
            <a:avLst/>
          </a:prstGeom>
          <a:solidFill>
            <a:srgbClr val="FFFFFF"/>
          </a:solidFill>
          <a:ln w="76200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</a:rPr>
              <a:t>一</a:t>
            </a:r>
            <a:r>
              <a:rPr lang="zh-CN" altLang="en-US" sz="2800" b="1">
                <a:latin typeface="Tahoma" panose="020B0604030504040204" pitchFamily="34" charset="0"/>
              </a:rPr>
              <a:t>条大运河</a:t>
            </a:r>
            <a:endParaRPr lang="zh-CN" altLang="en-US" sz="2800" b="1">
              <a:latin typeface="Tahoma" panose="020B0604030504040204" pitchFamily="34" charset="0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284163" y="2571750"/>
            <a:ext cx="1293812" cy="954088"/>
          </a:xfrm>
          <a:prstGeom prst="rect">
            <a:avLst/>
          </a:prstGeom>
          <a:solidFill>
            <a:srgbClr val="FFFFFF"/>
          </a:solidFill>
          <a:ln w="76200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</a:rPr>
              <a:t>两</a:t>
            </a:r>
            <a:r>
              <a:rPr lang="zh-CN" altLang="en-US" sz="2800" b="1">
                <a:latin typeface="Tahoma" panose="020B0604030504040204" pitchFamily="34" charset="0"/>
              </a:rPr>
              <a:t>千多千米</a:t>
            </a:r>
            <a:endParaRPr lang="zh-CN" altLang="en-US" sz="2800" b="1">
              <a:solidFill>
                <a:srgbClr val="006600"/>
              </a:solidFill>
              <a:latin typeface="Tahoma" panose="020B0604030504040204" pitchFamily="34" charset="0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228600" y="4572000"/>
            <a:ext cx="1295400" cy="584200"/>
          </a:xfrm>
          <a:prstGeom prst="rect">
            <a:avLst/>
          </a:prstGeom>
          <a:solidFill>
            <a:srgbClr val="FFFFFF"/>
          </a:solidFill>
          <a:ln w="76200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  <a:latin typeface="Tahoma" panose="020B0604030504040204" pitchFamily="34" charset="0"/>
              </a:rPr>
              <a:t>四</a:t>
            </a:r>
            <a:r>
              <a:rPr lang="zh-CN" altLang="en-US" sz="3200" b="1">
                <a:latin typeface="Tahoma" panose="020B0604030504040204" pitchFamily="34" charset="0"/>
              </a:rPr>
              <a:t>段</a:t>
            </a:r>
            <a:endParaRPr lang="zh-CN" altLang="en-US" sz="3200" b="1">
              <a:latin typeface="Tahoma" panose="020B0604030504040204" pitchFamily="34" charset="0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228600" y="3786188"/>
            <a:ext cx="1295400" cy="584200"/>
          </a:xfrm>
          <a:prstGeom prst="rect">
            <a:avLst/>
          </a:prstGeom>
          <a:solidFill>
            <a:srgbClr val="FFFFFF"/>
          </a:solidFill>
          <a:ln w="76200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三</a:t>
            </a:r>
            <a:r>
              <a:rPr lang="zh-CN" altLang="en-US" sz="3200" b="1">
                <a:latin typeface="Tahoma" panose="020B0604030504040204" pitchFamily="34" charset="0"/>
              </a:rPr>
              <a:t>点</a:t>
            </a:r>
            <a:endParaRPr lang="zh-CN" altLang="en-US" sz="3200" b="1">
              <a:latin typeface="Tahoma" panose="020B0604030504040204" pitchFamily="34" charset="0"/>
            </a:endParaRPr>
          </a:p>
        </p:txBody>
      </p:sp>
      <p:sp>
        <p:nvSpPr>
          <p:cNvPr id="21" name="AutoShape 19"/>
          <p:cNvSpPr>
            <a:spLocks noChangeArrowheads="1"/>
          </p:cNvSpPr>
          <p:nvPr/>
        </p:nvSpPr>
        <p:spPr bwMode="auto">
          <a:xfrm>
            <a:off x="6929438" y="285750"/>
            <a:ext cx="1214437" cy="642938"/>
          </a:xfrm>
          <a:prstGeom prst="wedgeRectCallout">
            <a:avLst>
              <a:gd name="adj1" fmla="val -81977"/>
              <a:gd name="adj2" fmla="val -1657"/>
            </a:avLst>
          </a:prstGeom>
          <a:solidFill>
            <a:srgbClr val="EAEAEA"/>
          </a:solidFill>
          <a:ln w="9525">
            <a:solidFill>
              <a:srgbClr val="FF0000"/>
            </a:solidFill>
            <a:miter lim="800000"/>
          </a:ln>
        </p:spPr>
        <p:txBody>
          <a:bodyPr/>
          <a:lstStyle/>
          <a:p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海</a:t>
            </a:r>
            <a:r>
              <a:rPr lang="en-US" altLang="zh-CN" sz="2000"/>
              <a:t>[</a:t>
            </a:r>
            <a:r>
              <a:rPr lang="en-US" altLang="zh-CN" sz="2000">
                <a:solidFill>
                  <a:srgbClr val="FF0000"/>
                </a:solidFill>
              </a:rPr>
              <a:t>h</a:t>
            </a:r>
            <a:r>
              <a:rPr lang="en-US" altLang="zh-CN" sz="2000"/>
              <a:t>ǎi]</a:t>
            </a:r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河</a:t>
            </a:r>
            <a:endParaRPr lang="en-US" altLang="zh-CN" sz="2000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（害河）</a:t>
            </a:r>
            <a:endParaRPr lang="en-US" altLang="zh-CN" sz="2000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7215188" y="1428750"/>
            <a:ext cx="1643062" cy="428625"/>
          </a:xfrm>
          <a:prstGeom prst="wedgeRectCallout">
            <a:avLst>
              <a:gd name="adj1" fmla="val -68852"/>
              <a:gd name="adj2" fmla="val 105449"/>
            </a:avLst>
          </a:prstGeom>
          <a:solidFill>
            <a:srgbClr val="EAEAEA"/>
          </a:solidFill>
          <a:ln w="9525">
            <a:solidFill>
              <a:srgbClr val="FF0000"/>
            </a:solidFill>
            <a:miter lim="800000"/>
          </a:ln>
        </p:spPr>
        <p:txBody>
          <a:bodyPr/>
          <a:lstStyle/>
          <a:p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黄</a:t>
            </a:r>
            <a:r>
              <a:rPr lang="en-US" altLang="zh-CN" sz="2000"/>
              <a:t>[</a:t>
            </a:r>
            <a:r>
              <a:rPr lang="en-US" altLang="zh-CN" sz="2000">
                <a:solidFill>
                  <a:srgbClr val="FF0000"/>
                </a:solidFill>
              </a:rPr>
              <a:t>h</a:t>
            </a:r>
            <a:r>
              <a:rPr lang="en-US" altLang="zh-CN" sz="2000"/>
              <a:t>uáng]</a:t>
            </a:r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河</a:t>
            </a:r>
            <a:endParaRPr lang="zh-CN" altLang="en-US" sz="2000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AutoShape 19"/>
          <p:cNvSpPr>
            <a:spLocks noChangeArrowheads="1"/>
          </p:cNvSpPr>
          <p:nvPr/>
        </p:nvSpPr>
        <p:spPr bwMode="auto">
          <a:xfrm>
            <a:off x="6000750" y="3929063"/>
            <a:ext cx="1390650" cy="642937"/>
          </a:xfrm>
          <a:prstGeom prst="wedgeRectCallout">
            <a:avLst>
              <a:gd name="adj1" fmla="val 70009"/>
              <a:gd name="adj2" fmla="val -3273"/>
            </a:avLst>
          </a:prstGeom>
          <a:solidFill>
            <a:srgbClr val="EAEAEA"/>
          </a:solidFill>
          <a:ln w="9525">
            <a:solidFill>
              <a:srgbClr val="FF0000"/>
            </a:solidFill>
            <a:miter lim="800000"/>
          </a:ln>
        </p:spPr>
        <p:txBody>
          <a:bodyPr/>
          <a:lstStyle/>
          <a:p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淮</a:t>
            </a:r>
            <a:r>
              <a:rPr lang="en-US" altLang="zh-CN" sz="2000"/>
              <a:t>[</a:t>
            </a:r>
            <a:r>
              <a:rPr lang="en-US" altLang="zh-CN" sz="2000">
                <a:solidFill>
                  <a:srgbClr val="FF0000"/>
                </a:solidFill>
              </a:rPr>
              <a:t>h</a:t>
            </a:r>
            <a:r>
              <a:rPr lang="en-US" altLang="zh-CN" sz="2000"/>
              <a:t>uái]</a:t>
            </a:r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河</a:t>
            </a:r>
            <a:endParaRPr lang="en-US" altLang="zh-CN" sz="2000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（坏河）</a:t>
            </a:r>
            <a:endParaRPr lang="en-US" altLang="zh-CN" sz="2000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AutoShape 19"/>
          <p:cNvSpPr>
            <a:spLocks noChangeArrowheads="1"/>
          </p:cNvSpPr>
          <p:nvPr/>
        </p:nvSpPr>
        <p:spPr bwMode="auto">
          <a:xfrm>
            <a:off x="5786438" y="5072063"/>
            <a:ext cx="1000125" cy="428625"/>
          </a:xfrm>
          <a:prstGeom prst="wedgeRectCallout">
            <a:avLst>
              <a:gd name="adj1" fmla="val 183500"/>
              <a:gd name="adj2" fmla="val -92792"/>
            </a:avLst>
          </a:prstGeom>
          <a:solidFill>
            <a:srgbClr val="EAEAEA"/>
          </a:solidFill>
          <a:ln w="9525">
            <a:solidFill>
              <a:srgbClr val="FF0000"/>
            </a:solidFill>
            <a:miter lim="800000"/>
          </a:ln>
        </p:spPr>
        <p:txBody>
          <a:bodyPr/>
          <a:lstStyle/>
          <a:p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长江</a:t>
            </a:r>
            <a:endParaRPr lang="en-US" altLang="zh-CN" sz="2000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AutoShape 19"/>
          <p:cNvSpPr>
            <a:spLocks noChangeArrowheads="1"/>
          </p:cNvSpPr>
          <p:nvPr/>
        </p:nvSpPr>
        <p:spPr bwMode="auto">
          <a:xfrm>
            <a:off x="6000750" y="6000750"/>
            <a:ext cx="1000125" cy="428625"/>
          </a:xfrm>
          <a:prstGeom prst="wedgeRectCallout">
            <a:avLst>
              <a:gd name="adj1" fmla="val 193972"/>
              <a:gd name="adj2" fmla="val -42324"/>
            </a:avLst>
          </a:prstGeom>
          <a:solidFill>
            <a:srgbClr val="EAEAEA"/>
          </a:solidFill>
          <a:ln w="9525">
            <a:solidFill>
              <a:srgbClr val="FF0000"/>
            </a:solidFill>
            <a:miter lim="800000"/>
          </a:ln>
        </p:spPr>
        <p:txBody>
          <a:bodyPr/>
          <a:lstStyle/>
          <a:p>
            <a:r>
              <a:rPr lang="zh-CN" altLang="en-US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钱塘江</a:t>
            </a:r>
            <a:endParaRPr lang="en-US" altLang="zh-CN" sz="2000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8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bldLvl="0" autoUpdateAnimBg="0"/>
      <p:bldP spid="21" grpId="1" animBg="1" autoUpdateAnimBg="0"/>
      <p:bldP spid="23" grpId="0" bldLvl="0" autoUpdateAnimBg="0"/>
      <p:bldP spid="23" grpId="1" animBg="1" autoUpdateAnimBg="0"/>
      <p:bldP spid="24" grpId="0" bldLvl="0" autoUpdateAnimBg="0"/>
      <p:bldP spid="24" grpId="1" animBg="1" autoUpdateAnimBg="0"/>
      <p:bldP spid="25" grpId="0" bldLvl="0" autoUpdateAnimBg="0"/>
      <p:bldP spid="25" grpId="1" animBg="1" autoUpdateAnimBg="0"/>
      <p:bldP spid="26" grpId="0" bldLvl="0" autoUpdateAnimBg="0"/>
      <p:bldP spid="26" grpId="1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7"/>
          <p:cNvSpPr>
            <a:spLocks noChangeArrowheads="1"/>
          </p:cNvSpPr>
          <p:nvPr/>
        </p:nvSpPr>
        <p:spPr bwMode="auto">
          <a:xfrm>
            <a:off x="571500" y="4714875"/>
            <a:ext cx="7643813" cy="1928813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意义（作用）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大运河的开通，加强了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南北地区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政治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交流。</a:t>
            </a:r>
            <a:endParaRPr lang="zh-CN" altLang="en-US" sz="36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500063" y="357188"/>
            <a:ext cx="2281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、作用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8420" name="Text Box 5"/>
          <p:cNvSpPr txBox="1">
            <a:spLocks noChangeArrowheads="1"/>
          </p:cNvSpPr>
          <p:nvPr/>
        </p:nvSpPr>
        <p:spPr bwMode="auto">
          <a:xfrm>
            <a:off x="428625" y="1071563"/>
            <a:ext cx="5357813" cy="1717675"/>
          </a:xfrm>
          <a:prstGeom prst="rect">
            <a:avLst/>
          </a:prstGeom>
          <a:solidFill>
            <a:srgbClr val="FFFF00">
              <a:alpha val="5098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北通涿郡之鱼商，南通江都之转输，其为利也博哉！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“天下转漕，仰此一渠。”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8421" name="Rectangle 2"/>
          <p:cNvSpPr>
            <a:spLocks noChangeArrowheads="1"/>
          </p:cNvSpPr>
          <p:nvPr/>
        </p:nvSpPr>
        <p:spPr bwMode="auto">
          <a:xfrm>
            <a:off x="500063" y="2786063"/>
            <a:ext cx="5786437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从历史上的“南粮北运”到现在的“北煤南运”以及防洪灌溉干流，这条古老的运河至今仍在中国的经济发展中发挥着巨大的作用。</a:t>
            </a:r>
            <a:endParaRPr kumimoji="1"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8422" name="Picture 2" descr="运河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43625" y="571500"/>
            <a:ext cx="26511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423" name="Picture 2" descr="72D0120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43625" y="2786063"/>
            <a:ext cx="257175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000" y="349885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443" name="矩形 2"/>
          <p:cNvSpPr>
            <a:spLocks noChangeArrowheads="1"/>
          </p:cNvSpPr>
          <p:nvPr/>
        </p:nvSpPr>
        <p:spPr bwMode="auto">
          <a:xfrm>
            <a:off x="642938" y="1285875"/>
            <a:ext cx="5143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、隋唐之前的选官制度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571500" y="428625"/>
            <a:ext cx="5000625" cy="785813"/>
          </a:xfrm>
          <a:prstGeom prst="rect">
            <a:avLst/>
          </a:prstGeom>
          <a:solidFill>
            <a:srgbClr val="92D050">
              <a:alpha val="1490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三、开创科举取士制度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00063" y="1928813"/>
            <a:ext cx="8001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魏晋南北朝时期，官吏的选拔权由上层权贵垄断，选官看重门第，不太注重才能，世家大族的子弟通过门第即可进入仕途。</a:t>
            </a:r>
            <a:endParaRPr lang="en-US" altLang="zh-CN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9446" name="矩形 2"/>
          <p:cNvSpPr>
            <a:spLocks noChangeArrowheads="1"/>
          </p:cNvSpPr>
          <p:nvPr/>
        </p:nvSpPr>
        <p:spPr bwMode="auto">
          <a:xfrm>
            <a:off x="857250" y="3571875"/>
            <a:ext cx="6286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、隋文帝开创科举取士制度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71500" y="4429125"/>
            <a:ext cx="8001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隋文帝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即位后，废除了前朝的选官制度，注重考查人才的学识，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初步建立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通过考试选拔人才的制度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000" y="349885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0467" name="矩形 2"/>
          <p:cNvSpPr>
            <a:spLocks noChangeArrowheads="1"/>
          </p:cNvSpPr>
          <p:nvPr/>
        </p:nvSpPr>
        <p:spPr bwMode="auto">
          <a:xfrm>
            <a:off x="642938" y="1285875"/>
            <a:ext cx="4857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、科举制的正式诞生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0468" name="Text Box 4"/>
          <p:cNvSpPr txBox="1">
            <a:spLocks noChangeArrowheads="1"/>
          </p:cNvSpPr>
          <p:nvPr/>
        </p:nvSpPr>
        <p:spPr bwMode="auto">
          <a:xfrm>
            <a:off x="571500" y="428625"/>
            <a:ext cx="5000625" cy="785813"/>
          </a:xfrm>
          <a:prstGeom prst="rect">
            <a:avLst/>
          </a:prstGeom>
          <a:solidFill>
            <a:srgbClr val="92D050">
              <a:alpha val="1490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三、开创科举取士制度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28625" y="1857375"/>
            <a:ext cx="8001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隋炀帝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进士科的创立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，标志着科举制度的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正式确立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0470" name="Text Box 4"/>
          <p:cNvSpPr txBox="1">
            <a:spLocks noChangeArrowheads="1"/>
          </p:cNvSpPr>
          <p:nvPr/>
        </p:nvSpPr>
        <p:spPr bwMode="auto">
          <a:xfrm>
            <a:off x="642938" y="2928938"/>
            <a:ext cx="36591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、科举制的影响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28625" y="3500438"/>
            <a:ext cx="835818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科举制的创立，是中国古代选官制度的一大变革，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加强了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皇帝在选官和用人上的权力，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扩大了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官吏选拔的范围，使有才学的人能够由此参政，同时也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推动了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教育的发展。此后，科举制成为历朝选拔官吏的主要制度，一直维持了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1300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多年。</a:t>
            </a:r>
            <a:endParaRPr lang="en-US" altLang="zh-CN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000" y="349885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1" name="Rectangle 4"/>
          <p:cNvSpPr>
            <a:spLocks noGrp="1" noChangeArrowheads="1"/>
          </p:cNvSpPr>
          <p:nvPr>
            <p:ph type="title"/>
          </p:nvPr>
        </p:nvSpPr>
        <p:spPr>
          <a:xfrm>
            <a:off x="3751461" y="452437"/>
            <a:ext cx="2357438" cy="547688"/>
          </a:xfrm>
          <a:noFill/>
        </p:spPr>
        <p:txBody>
          <a:bodyPr/>
          <a:lstStyle/>
          <a:p>
            <a:pPr eaLnBrk="1" hangingPunct="1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举子看榜图</a:t>
            </a:r>
            <a:endParaRPr lang="zh-CN" altLang="en-US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1492" name="Picture 5" descr="举子看榜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1000125"/>
            <a:ext cx="4643437" cy="26431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493" name="Picture 5" descr="翁同和状元匾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43313" y="4000500"/>
            <a:ext cx="4864100" cy="24320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214938" y="3571875"/>
            <a:ext cx="17145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3600" b="1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状元匾</a:t>
            </a:r>
            <a:endParaRPr lang="zh-CN" altLang="en-US" sz="3600" b="1" kern="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191495" name="图片 15" descr="图片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" y="1857375"/>
            <a:ext cx="2928938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000" y="349885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15" name="矩形 2"/>
          <p:cNvSpPr>
            <a:spLocks noChangeArrowheads="1"/>
          </p:cNvSpPr>
          <p:nvPr/>
        </p:nvSpPr>
        <p:spPr bwMode="auto">
          <a:xfrm>
            <a:off x="357188" y="1285875"/>
            <a:ext cx="5143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、隋炀帝的残暴统治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2516" name="Text Box 4"/>
          <p:cNvSpPr txBox="1">
            <a:spLocks noChangeArrowheads="1"/>
          </p:cNvSpPr>
          <p:nvPr/>
        </p:nvSpPr>
        <p:spPr bwMode="auto">
          <a:xfrm>
            <a:off x="285750" y="500063"/>
            <a:ext cx="4143375" cy="500062"/>
          </a:xfrm>
          <a:prstGeom prst="rect">
            <a:avLst/>
          </a:prstGeom>
          <a:solidFill>
            <a:srgbClr val="92D050">
              <a:alpha val="1490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四、隋朝的灭亡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71500" y="2571750"/>
            <a:ext cx="8072438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隋文帝厉行节俭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，曾教训太子说：自古帝王没有好奢侈而能长久的。然而，隋朝的第二个皇帝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隋炀帝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，好大喜功，不恤民力，又纵情享乐，奢侈无度。他在位期间，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营建了一系列重大工程，屡次发动战争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，致使民不聊生，社会矛盾激化。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000" y="349885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39" name="矩形 2"/>
          <p:cNvSpPr>
            <a:spLocks noChangeArrowheads="1"/>
          </p:cNvSpPr>
          <p:nvPr/>
        </p:nvSpPr>
        <p:spPr bwMode="auto">
          <a:xfrm>
            <a:off x="285750" y="1071563"/>
            <a:ext cx="5143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、隋炀帝的残暴统治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285750" y="500063"/>
            <a:ext cx="3714750" cy="500062"/>
          </a:xfrm>
          <a:prstGeom prst="rect">
            <a:avLst/>
          </a:prstGeom>
          <a:solidFill>
            <a:srgbClr val="92D050">
              <a:alpha val="1490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四、隋朝的灭亡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571500" y="1785938"/>
            <a:ext cx="81438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隋炀帝每年都要征发大批的劳动力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，动辄数百万，驱使他们营建东都洛阳，开凿大运河，修筑长城和驰道。为了加强对各地的统治，他还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多次巡游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，乘坐高大、华丽的龙舟，随行的船只浩浩荡荡，沿途护卫的兵士和拉纤的民工多达数十万，耗费大量人力和财力。隋炀帝还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三次征辽东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，迫使大量农民服兵役、当民夫，使人民无法正常从事生产劳动。</a:t>
            </a:r>
            <a:endParaRPr lang="en-US" altLang="zh-CN" sz="32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85813" y="1785938"/>
            <a:ext cx="7786687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“尽道隋亡为此河，至今千里赖通波。若无水殿龙舟事，共禹论功不较多。”这是盛唐诗人皮日休的诗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汴河怀古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，诗中论及的是隋朝大运河和隋炀帝。那么，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隋朝是如何统一全国的？有哪些建树？它为什么仅存在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年就灭亡了？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WordArt 9"/>
          <p:cNvSpPr>
            <a:spLocks noChangeArrowheads="1" noChangeShapeType="1"/>
          </p:cNvSpPr>
          <p:nvPr/>
        </p:nvSpPr>
        <p:spPr bwMode="auto">
          <a:xfrm>
            <a:off x="428596" y="571480"/>
            <a:ext cx="1428760" cy="40981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0625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dirty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引入</a:t>
            </a:r>
            <a:endParaRPr lang="zh-CN" altLang="en-US" sz="3600" dirty="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000" y="349885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3" name="矩形 2"/>
          <p:cNvSpPr>
            <a:spLocks noChangeArrowheads="1"/>
          </p:cNvSpPr>
          <p:nvPr/>
        </p:nvSpPr>
        <p:spPr bwMode="auto">
          <a:xfrm>
            <a:off x="285750" y="500063"/>
            <a:ext cx="2071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相关史事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64" name="Text Box 11"/>
          <p:cNvSpPr txBox="1">
            <a:spLocks noChangeArrowheads="1"/>
          </p:cNvSpPr>
          <p:nvPr/>
        </p:nvSpPr>
        <p:spPr bwMode="auto">
          <a:xfrm>
            <a:off x="571500" y="1785938"/>
            <a:ext cx="81438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隋朝末年，人民为逃避徭役和兵役，被迫采用断手断足的方式，时称“福手福足”。有的地区人民连草根树皮也吃不上。起义军在发布的檄文中，痛斥隋炀帝：“罄南山之竹书罪无穷，决东海之波流恶难尽”。</a:t>
            </a:r>
            <a:endParaRPr lang="en-US" altLang="zh-CN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000" y="349885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587" name="矩形 2"/>
          <p:cNvSpPr>
            <a:spLocks noChangeArrowheads="1"/>
          </p:cNvSpPr>
          <p:nvPr/>
        </p:nvSpPr>
        <p:spPr bwMode="auto">
          <a:xfrm>
            <a:off x="285750" y="1071563"/>
            <a:ext cx="3357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、隋朝的灭亡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88" name="Text Box 4"/>
          <p:cNvSpPr txBox="1">
            <a:spLocks noChangeArrowheads="1"/>
          </p:cNvSpPr>
          <p:nvPr/>
        </p:nvSpPr>
        <p:spPr bwMode="auto">
          <a:xfrm>
            <a:off x="285750" y="500063"/>
            <a:ext cx="3714750" cy="500062"/>
          </a:xfrm>
          <a:prstGeom prst="rect">
            <a:avLst/>
          </a:prstGeom>
          <a:solidFill>
            <a:srgbClr val="92D050">
              <a:alpha val="1490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四、隋朝的灭亡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571500" y="1785938"/>
            <a:ext cx="792956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隋炀帝的残暴统治，使人民忍无可忍，终于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导致大规模的农民起义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。起义首先爆发在人民受害最深的山东地区，随即蔓延到全国，在各地形成了许多反隋的队伍。在起义军的打击下，隋朝的统治面临瓦解。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618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隋炀帝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在江都被部下杀死，盛极一时的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随之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灭亡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en-US" altLang="zh-CN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857250" y="1857375"/>
            <a:ext cx="6215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北朝的最后一个王朝是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131" name="Text Box 2"/>
          <p:cNvSpPr txBox="1">
            <a:spLocks noChangeArrowheads="1"/>
          </p:cNvSpPr>
          <p:nvPr/>
        </p:nvSpPr>
        <p:spPr bwMode="auto">
          <a:xfrm>
            <a:off x="500063" y="428625"/>
            <a:ext cx="3786187" cy="769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一、隋的统一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132" name="Text Box 3"/>
          <p:cNvSpPr txBox="1">
            <a:spLocks noChangeArrowheads="1"/>
          </p:cNvSpPr>
          <p:nvPr/>
        </p:nvSpPr>
        <p:spPr bwMode="auto">
          <a:xfrm>
            <a:off x="500063" y="1214438"/>
            <a:ext cx="33575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、隋朝的建立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6133" name="Group 2"/>
          <p:cNvGrpSpPr/>
          <p:nvPr/>
        </p:nvGrpSpPr>
        <p:grpSpPr bwMode="auto">
          <a:xfrm>
            <a:off x="285750" y="2428875"/>
            <a:ext cx="8353425" cy="4065588"/>
            <a:chOff x="0" y="180"/>
            <a:chExt cx="5262" cy="2561"/>
          </a:xfrm>
        </p:grpSpPr>
        <p:sp>
          <p:nvSpPr>
            <p:cNvPr id="176142" name="Text Box 3"/>
            <p:cNvSpPr txBox="1">
              <a:spLocks noChangeArrowheads="1"/>
            </p:cNvSpPr>
            <p:nvPr/>
          </p:nvSpPr>
          <p:spPr bwMode="auto">
            <a:xfrm>
              <a:off x="1350" y="180"/>
              <a:ext cx="241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CC0000"/>
                  </a:solidFill>
                  <a:latin typeface="Tahoma" panose="020B0604030504040204" pitchFamily="34" charset="0"/>
                </a:rPr>
                <a:t> </a:t>
              </a:r>
              <a:r>
                <a:rPr lang="zh-CN" altLang="en-US" sz="2400" b="1">
                  <a:solidFill>
                    <a:srgbClr val="CC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中国历史纪年表</a:t>
              </a:r>
              <a:endParaRPr lang="zh-CN" altLang="en-US" sz="36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6143" name="Group 4"/>
            <p:cNvGrpSpPr/>
            <p:nvPr/>
          </p:nvGrpSpPr>
          <p:grpSpPr bwMode="auto">
            <a:xfrm>
              <a:off x="0" y="448"/>
              <a:ext cx="4494" cy="2273"/>
              <a:chOff x="0" y="0"/>
              <a:chExt cx="4536" cy="2540"/>
            </a:xfrm>
          </p:grpSpPr>
          <p:grpSp>
            <p:nvGrpSpPr>
              <p:cNvPr id="176180" name="Group 5"/>
              <p:cNvGrpSpPr/>
              <p:nvPr/>
            </p:nvGrpSpPr>
            <p:grpSpPr bwMode="auto">
              <a:xfrm>
                <a:off x="0" y="0"/>
                <a:ext cx="4536" cy="1905"/>
                <a:chOff x="0" y="0"/>
                <a:chExt cx="4310" cy="1905"/>
              </a:xfrm>
            </p:grpSpPr>
            <p:sp>
              <p:nvSpPr>
                <p:cNvPr id="176202" name="Line 6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31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03" name="Line 7"/>
                <p:cNvSpPr>
                  <a:spLocks noChangeShapeType="1"/>
                </p:cNvSpPr>
                <p:nvPr/>
              </p:nvSpPr>
              <p:spPr bwMode="auto">
                <a:xfrm>
                  <a:off x="0" y="1905"/>
                  <a:ext cx="431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04" name="Line 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190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05" name="Line 9"/>
                <p:cNvSpPr>
                  <a:spLocks noChangeShapeType="1"/>
                </p:cNvSpPr>
                <p:nvPr/>
              </p:nvSpPr>
              <p:spPr bwMode="auto">
                <a:xfrm>
                  <a:off x="4310" y="0"/>
                  <a:ext cx="0" cy="190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06" name="Line 10"/>
                <p:cNvSpPr>
                  <a:spLocks noChangeShapeType="1"/>
                </p:cNvSpPr>
                <p:nvPr/>
              </p:nvSpPr>
              <p:spPr bwMode="auto">
                <a:xfrm>
                  <a:off x="908" y="0"/>
                  <a:ext cx="0" cy="190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07" name="Line 11"/>
                <p:cNvSpPr>
                  <a:spLocks noChangeShapeType="1"/>
                </p:cNvSpPr>
                <p:nvPr/>
              </p:nvSpPr>
              <p:spPr bwMode="auto">
                <a:xfrm>
                  <a:off x="1316" y="0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08" name="Line 12"/>
                <p:cNvSpPr>
                  <a:spLocks noChangeShapeType="1"/>
                </p:cNvSpPr>
                <p:nvPr/>
              </p:nvSpPr>
              <p:spPr bwMode="auto">
                <a:xfrm>
                  <a:off x="908" y="1361"/>
                  <a:ext cx="5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09" name="Line 13"/>
                <p:cNvSpPr>
                  <a:spLocks noChangeShapeType="1"/>
                </p:cNvSpPr>
                <p:nvPr/>
              </p:nvSpPr>
              <p:spPr bwMode="auto">
                <a:xfrm>
                  <a:off x="1452" y="1361"/>
                  <a:ext cx="0" cy="5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0" name="Line 14"/>
                <p:cNvSpPr>
                  <a:spLocks noChangeShapeType="1"/>
                </p:cNvSpPr>
                <p:nvPr/>
              </p:nvSpPr>
              <p:spPr bwMode="auto">
                <a:xfrm>
                  <a:off x="908" y="862"/>
                  <a:ext cx="36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1" name="Line 15"/>
                <p:cNvSpPr>
                  <a:spLocks noChangeShapeType="1"/>
                </p:cNvSpPr>
                <p:nvPr/>
              </p:nvSpPr>
              <p:spPr bwMode="auto">
                <a:xfrm>
                  <a:off x="1270" y="862"/>
                  <a:ext cx="0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2" name="Line 16"/>
                <p:cNvSpPr>
                  <a:spLocks noChangeShapeType="1"/>
                </p:cNvSpPr>
                <p:nvPr/>
              </p:nvSpPr>
              <p:spPr bwMode="auto">
                <a:xfrm>
                  <a:off x="1724" y="0"/>
                  <a:ext cx="0" cy="113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3" name="Line 17"/>
                <p:cNvSpPr>
                  <a:spLocks noChangeShapeType="1"/>
                </p:cNvSpPr>
                <p:nvPr/>
              </p:nvSpPr>
              <p:spPr bwMode="auto">
                <a:xfrm>
                  <a:off x="1815" y="1134"/>
                  <a:ext cx="0" cy="77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4" name="Line 18"/>
                <p:cNvSpPr>
                  <a:spLocks noChangeShapeType="1"/>
                </p:cNvSpPr>
                <p:nvPr/>
              </p:nvSpPr>
              <p:spPr bwMode="auto">
                <a:xfrm>
                  <a:off x="1724" y="1134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5" name="Line 19"/>
                <p:cNvSpPr>
                  <a:spLocks noChangeShapeType="1"/>
                </p:cNvSpPr>
                <p:nvPr/>
              </p:nvSpPr>
              <p:spPr bwMode="auto">
                <a:xfrm>
                  <a:off x="1815" y="1134"/>
                  <a:ext cx="222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6" name="Line 20"/>
                <p:cNvSpPr>
                  <a:spLocks noChangeShapeType="1"/>
                </p:cNvSpPr>
                <p:nvPr/>
              </p:nvSpPr>
              <p:spPr bwMode="auto">
                <a:xfrm>
                  <a:off x="2450" y="1134"/>
                  <a:ext cx="0" cy="77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7" name="Line 21"/>
                <p:cNvSpPr>
                  <a:spLocks noChangeShapeType="1"/>
                </p:cNvSpPr>
                <p:nvPr/>
              </p:nvSpPr>
              <p:spPr bwMode="auto">
                <a:xfrm>
                  <a:off x="2903" y="1134"/>
                  <a:ext cx="0" cy="77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8" name="Line 22"/>
                <p:cNvSpPr>
                  <a:spLocks noChangeShapeType="1"/>
                </p:cNvSpPr>
                <p:nvPr/>
              </p:nvSpPr>
              <p:spPr bwMode="auto">
                <a:xfrm>
                  <a:off x="3221" y="1134"/>
                  <a:ext cx="0" cy="77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19" name="Line 23"/>
                <p:cNvSpPr>
                  <a:spLocks noChangeShapeType="1"/>
                </p:cNvSpPr>
                <p:nvPr/>
              </p:nvSpPr>
              <p:spPr bwMode="auto">
                <a:xfrm>
                  <a:off x="3675" y="1134"/>
                  <a:ext cx="0" cy="77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20" name="Line 24"/>
                <p:cNvSpPr>
                  <a:spLocks noChangeShapeType="1"/>
                </p:cNvSpPr>
                <p:nvPr/>
              </p:nvSpPr>
              <p:spPr bwMode="auto">
                <a:xfrm>
                  <a:off x="4037" y="1134"/>
                  <a:ext cx="0" cy="77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21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3947" y="0"/>
                  <a:ext cx="0" cy="113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22" name="Line 26"/>
                <p:cNvSpPr>
                  <a:spLocks noChangeShapeType="1"/>
                </p:cNvSpPr>
                <p:nvPr/>
              </p:nvSpPr>
              <p:spPr bwMode="auto">
                <a:xfrm>
                  <a:off x="2767" y="499"/>
                  <a:ext cx="0" cy="6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23" name="Line 27"/>
                <p:cNvSpPr>
                  <a:spLocks noChangeShapeType="1"/>
                </p:cNvSpPr>
                <p:nvPr/>
              </p:nvSpPr>
              <p:spPr bwMode="auto">
                <a:xfrm>
                  <a:off x="2268" y="0"/>
                  <a:ext cx="499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24" name="Line 28"/>
                <p:cNvSpPr>
                  <a:spLocks noChangeShapeType="1"/>
                </p:cNvSpPr>
                <p:nvPr/>
              </p:nvSpPr>
              <p:spPr bwMode="auto">
                <a:xfrm>
                  <a:off x="3493" y="0"/>
                  <a:ext cx="0" cy="113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225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3720" y="0"/>
                  <a:ext cx="0" cy="113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6181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2" cy="2540"/>
              </a:xfrm>
              <a:prstGeom prst="rect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82" name="Rectangle 31"/>
              <p:cNvSpPr>
                <a:spLocks noChangeArrowheads="1"/>
              </p:cNvSpPr>
              <p:nvPr/>
            </p:nvSpPr>
            <p:spPr bwMode="auto">
              <a:xfrm>
                <a:off x="952" y="1814"/>
                <a:ext cx="590" cy="726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83" name="Rectangle 32"/>
              <p:cNvSpPr>
                <a:spLocks noChangeArrowheads="1"/>
              </p:cNvSpPr>
              <p:nvPr/>
            </p:nvSpPr>
            <p:spPr bwMode="auto">
              <a:xfrm>
                <a:off x="952" y="1134"/>
                <a:ext cx="363" cy="680"/>
              </a:xfrm>
              <a:prstGeom prst="rect">
                <a:avLst/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84" name="Rectangle 33"/>
              <p:cNvSpPr>
                <a:spLocks noChangeArrowheads="1"/>
              </p:cNvSpPr>
              <p:nvPr/>
            </p:nvSpPr>
            <p:spPr bwMode="auto">
              <a:xfrm>
                <a:off x="1360" y="0"/>
                <a:ext cx="454" cy="1814"/>
              </a:xfrm>
              <a:prstGeom prst="rect">
                <a:avLst/>
              </a:prstGeom>
              <a:solidFill>
                <a:srgbClr val="0033CC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85" name="Rectangle 34"/>
              <p:cNvSpPr>
                <a:spLocks noChangeArrowheads="1"/>
              </p:cNvSpPr>
              <p:nvPr/>
            </p:nvSpPr>
            <p:spPr bwMode="auto">
              <a:xfrm>
                <a:off x="1542" y="1497"/>
                <a:ext cx="363" cy="1043"/>
              </a:xfrm>
              <a:prstGeom prst="rect">
                <a:avLst/>
              </a:prstGeom>
              <a:solidFill>
                <a:srgbClr val="0033CC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86" name="Rectangle 35"/>
              <p:cNvSpPr>
                <a:spLocks noChangeArrowheads="1"/>
              </p:cNvSpPr>
              <p:nvPr/>
            </p:nvSpPr>
            <p:spPr bwMode="auto">
              <a:xfrm>
                <a:off x="1905" y="1497"/>
                <a:ext cx="680" cy="1043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87" name="Rectangle 36"/>
              <p:cNvSpPr>
                <a:spLocks noChangeArrowheads="1"/>
              </p:cNvSpPr>
              <p:nvPr/>
            </p:nvSpPr>
            <p:spPr bwMode="auto">
              <a:xfrm>
                <a:off x="2585" y="1497"/>
                <a:ext cx="454" cy="104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88" name="Rectangle 37"/>
              <p:cNvSpPr>
                <a:spLocks noChangeArrowheads="1"/>
              </p:cNvSpPr>
              <p:nvPr/>
            </p:nvSpPr>
            <p:spPr bwMode="auto">
              <a:xfrm>
                <a:off x="3039" y="1497"/>
                <a:ext cx="363" cy="104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89" name="Rectangle 38"/>
              <p:cNvSpPr>
                <a:spLocks noChangeArrowheads="1"/>
              </p:cNvSpPr>
              <p:nvPr/>
            </p:nvSpPr>
            <p:spPr bwMode="auto">
              <a:xfrm>
                <a:off x="3402" y="1497"/>
                <a:ext cx="453" cy="1043"/>
              </a:xfrm>
              <a:prstGeom prst="rect">
                <a:avLst/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90" name="Rectangle 39"/>
              <p:cNvSpPr>
                <a:spLocks noChangeArrowheads="1"/>
              </p:cNvSpPr>
              <p:nvPr/>
            </p:nvSpPr>
            <p:spPr bwMode="auto">
              <a:xfrm>
                <a:off x="3855" y="1497"/>
                <a:ext cx="408" cy="104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91" name="Rectangle 40"/>
              <p:cNvSpPr>
                <a:spLocks noChangeArrowheads="1"/>
              </p:cNvSpPr>
              <p:nvPr/>
            </p:nvSpPr>
            <p:spPr bwMode="auto">
              <a:xfrm>
                <a:off x="3674" y="0"/>
                <a:ext cx="227" cy="771"/>
              </a:xfrm>
              <a:prstGeom prst="rect">
                <a:avLst/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92" name="Rectangle 41"/>
              <p:cNvSpPr>
                <a:spLocks noChangeArrowheads="1"/>
              </p:cNvSpPr>
              <p:nvPr/>
            </p:nvSpPr>
            <p:spPr bwMode="auto">
              <a:xfrm>
                <a:off x="3674" y="771"/>
                <a:ext cx="227" cy="726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93" name="Rectangle 42"/>
              <p:cNvSpPr>
                <a:spLocks noChangeArrowheads="1"/>
              </p:cNvSpPr>
              <p:nvPr/>
            </p:nvSpPr>
            <p:spPr bwMode="auto">
              <a:xfrm>
                <a:off x="3901" y="0"/>
                <a:ext cx="272" cy="771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94" name="Rectangle 43"/>
              <p:cNvSpPr>
                <a:spLocks noChangeArrowheads="1"/>
              </p:cNvSpPr>
              <p:nvPr/>
            </p:nvSpPr>
            <p:spPr bwMode="auto">
              <a:xfrm>
                <a:off x="3901" y="771"/>
                <a:ext cx="272" cy="726"/>
              </a:xfrm>
              <a:prstGeom prst="rect">
                <a:avLst/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95" name="Rectangle 44"/>
              <p:cNvSpPr>
                <a:spLocks noChangeArrowheads="1"/>
              </p:cNvSpPr>
              <p:nvPr/>
            </p:nvSpPr>
            <p:spPr bwMode="auto">
              <a:xfrm>
                <a:off x="1814" y="0"/>
                <a:ext cx="1089" cy="1497"/>
              </a:xfrm>
              <a:prstGeom prst="rect">
                <a:avLst/>
              </a:prstGeom>
              <a:solidFill>
                <a:srgbClr val="CC99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96" name="AutoShape 45"/>
              <p:cNvSpPr>
                <a:spLocks noChangeArrowheads="1"/>
              </p:cNvSpPr>
              <p:nvPr/>
            </p:nvSpPr>
            <p:spPr bwMode="auto">
              <a:xfrm rot="10800000">
                <a:off x="2404" y="0"/>
                <a:ext cx="499" cy="635"/>
              </a:xfrm>
              <a:prstGeom prst="rtTriangle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97" name="Rectangle 46"/>
              <p:cNvSpPr>
                <a:spLocks noChangeArrowheads="1"/>
              </p:cNvSpPr>
              <p:nvPr/>
            </p:nvSpPr>
            <p:spPr bwMode="auto">
              <a:xfrm>
                <a:off x="2903" y="0"/>
                <a:ext cx="771" cy="149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zh-CN" sz="2000" b="1">
                  <a:solidFill>
                    <a:srgbClr val="003300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176198" name="Rectangle 47"/>
              <p:cNvSpPr>
                <a:spLocks noChangeArrowheads="1"/>
              </p:cNvSpPr>
              <p:nvPr/>
            </p:nvSpPr>
            <p:spPr bwMode="auto">
              <a:xfrm>
                <a:off x="4173" y="0"/>
                <a:ext cx="363" cy="1497"/>
              </a:xfrm>
              <a:prstGeom prst="rect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76199" name="Rectangle 48"/>
              <p:cNvSpPr>
                <a:spLocks noChangeArrowheads="1"/>
              </p:cNvSpPr>
              <p:nvPr/>
            </p:nvSpPr>
            <p:spPr bwMode="auto">
              <a:xfrm>
                <a:off x="4263" y="1497"/>
                <a:ext cx="273" cy="1043"/>
              </a:xfrm>
              <a:prstGeom prst="rect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200" name="Rectangle 49"/>
              <p:cNvSpPr>
                <a:spLocks noChangeArrowheads="1"/>
              </p:cNvSpPr>
              <p:nvPr/>
            </p:nvSpPr>
            <p:spPr bwMode="auto">
              <a:xfrm>
                <a:off x="929" y="20"/>
                <a:ext cx="408" cy="1134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201" name="Rectangle 50"/>
              <p:cNvSpPr>
                <a:spLocks noChangeArrowheads="1"/>
              </p:cNvSpPr>
              <p:nvPr/>
            </p:nvSpPr>
            <p:spPr bwMode="auto">
              <a:xfrm>
                <a:off x="1315" y="1134"/>
                <a:ext cx="45" cy="680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6144" name="Text Box 51"/>
            <p:cNvSpPr txBox="1">
              <a:spLocks noChangeArrowheads="1"/>
            </p:cNvSpPr>
            <p:nvPr/>
          </p:nvSpPr>
          <p:spPr bwMode="auto">
            <a:xfrm>
              <a:off x="179" y="1341"/>
              <a:ext cx="62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Tahoma" panose="020B0604030504040204" pitchFamily="34" charset="0"/>
                </a:rPr>
                <a:t>东汉</a:t>
              </a:r>
              <a:endParaRPr lang="zh-CN" altLang="en-US" sz="2800" b="1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45" name="Text Box 52"/>
            <p:cNvSpPr txBox="1">
              <a:spLocks noChangeArrowheads="1"/>
            </p:cNvSpPr>
            <p:nvPr/>
          </p:nvSpPr>
          <p:spPr bwMode="auto">
            <a:xfrm>
              <a:off x="989" y="894"/>
              <a:ext cx="2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00"/>
                  </a:solidFill>
                  <a:latin typeface="Tahoma" panose="020B0604030504040204" pitchFamily="34" charset="0"/>
                </a:rPr>
                <a:t>魏</a:t>
              </a:r>
              <a:endParaRPr lang="zh-CN" altLang="en-US" sz="24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46" name="Text Box 53"/>
            <p:cNvSpPr txBox="1">
              <a:spLocks noChangeArrowheads="1"/>
            </p:cNvSpPr>
            <p:nvPr/>
          </p:nvSpPr>
          <p:spPr bwMode="auto">
            <a:xfrm>
              <a:off x="965" y="1771"/>
              <a:ext cx="35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00"/>
                  </a:solidFill>
                  <a:latin typeface="Tahoma" panose="020B0604030504040204" pitchFamily="34" charset="0"/>
                </a:rPr>
                <a:t>蜀</a:t>
              </a:r>
              <a:endParaRPr lang="zh-CN" altLang="en-US" sz="24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47" name="Text Box 54"/>
            <p:cNvSpPr txBox="1">
              <a:spLocks noChangeArrowheads="1"/>
            </p:cNvSpPr>
            <p:nvPr/>
          </p:nvSpPr>
          <p:spPr bwMode="auto">
            <a:xfrm>
              <a:off x="1033" y="2275"/>
              <a:ext cx="27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00"/>
                  </a:solidFill>
                  <a:latin typeface="Tahoma" panose="020B0604030504040204" pitchFamily="34" charset="0"/>
                </a:rPr>
                <a:t>吴</a:t>
              </a:r>
              <a:endParaRPr lang="zh-CN" altLang="en-US" sz="24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48" name="Text Box 55"/>
            <p:cNvSpPr txBox="1">
              <a:spLocks noChangeArrowheads="1"/>
            </p:cNvSpPr>
            <p:nvPr/>
          </p:nvSpPr>
          <p:spPr bwMode="auto">
            <a:xfrm>
              <a:off x="1419" y="1462"/>
              <a:ext cx="423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bg1"/>
                  </a:solidFill>
                  <a:latin typeface="Tahoma" panose="020B0604030504040204" pitchFamily="34" charset="0"/>
                </a:rPr>
                <a:t>西晋</a:t>
              </a:r>
              <a:endParaRPr lang="zh-CN" altLang="en-US" sz="3200" b="1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49" name="Text Box 56"/>
            <p:cNvSpPr txBox="1">
              <a:spLocks noChangeArrowheads="1"/>
            </p:cNvSpPr>
            <p:nvPr/>
          </p:nvSpPr>
          <p:spPr bwMode="auto">
            <a:xfrm>
              <a:off x="1977" y="1083"/>
              <a:ext cx="8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00"/>
                  </a:solidFill>
                  <a:latin typeface="Tahoma" panose="020B0604030504040204" pitchFamily="34" charset="0"/>
                </a:rPr>
                <a:t>十六国</a:t>
              </a:r>
              <a:endParaRPr lang="zh-CN" altLang="en-US" sz="24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0" name="Text Box 57"/>
            <p:cNvSpPr txBox="1">
              <a:spLocks noChangeArrowheads="1"/>
            </p:cNvSpPr>
            <p:nvPr/>
          </p:nvSpPr>
          <p:spPr bwMode="auto">
            <a:xfrm>
              <a:off x="3011" y="1097"/>
              <a:ext cx="58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3300"/>
                  </a:solidFill>
                  <a:latin typeface="Tahoma" panose="020B0604030504040204" pitchFamily="34" charset="0"/>
                </a:rPr>
                <a:t>魏</a:t>
              </a:r>
              <a:endParaRPr lang="zh-CN" altLang="en-US" sz="32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1" name="Text Box 58"/>
            <p:cNvSpPr txBox="1">
              <a:spLocks noChangeArrowheads="1"/>
            </p:cNvSpPr>
            <p:nvPr/>
          </p:nvSpPr>
          <p:spPr bwMode="auto">
            <a:xfrm>
              <a:off x="2022" y="1990"/>
              <a:ext cx="360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00"/>
                  </a:solidFill>
                  <a:latin typeface="Tahoma" panose="020B0604030504040204" pitchFamily="34" charset="0"/>
                </a:rPr>
                <a:t>东晋</a:t>
              </a:r>
              <a:endParaRPr lang="zh-CN" altLang="en-US" sz="24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2" name="Text Box 59"/>
            <p:cNvSpPr txBox="1">
              <a:spLocks noChangeArrowheads="1"/>
            </p:cNvSpPr>
            <p:nvPr/>
          </p:nvSpPr>
          <p:spPr bwMode="auto">
            <a:xfrm>
              <a:off x="2607" y="2098"/>
              <a:ext cx="2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00"/>
                  </a:solidFill>
                  <a:latin typeface="Tahoma" panose="020B0604030504040204" pitchFamily="34" charset="0"/>
                </a:rPr>
                <a:t>宋</a:t>
              </a:r>
              <a:endParaRPr lang="zh-CN" altLang="en-US" sz="24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3" name="Text Box 60"/>
            <p:cNvSpPr txBox="1">
              <a:spLocks noChangeArrowheads="1"/>
            </p:cNvSpPr>
            <p:nvPr/>
          </p:nvSpPr>
          <p:spPr bwMode="auto">
            <a:xfrm>
              <a:off x="3055" y="2112"/>
              <a:ext cx="3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00"/>
                  </a:solidFill>
                  <a:latin typeface="Tahoma" panose="020B0604030504040204" pitchFamily="34" charset="0"/>
                </a:rPr>
                <a:t>齐</a:t>
              </a:r>
              <a:endParaRPr lang="zh-CN" altLang="en-US" sz="24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4" name="Text Box 61"/>
            <p:cNvSpPr txBox="1">
              <a:spLocks noChangeArrowheads="1"/>
            </p:cNvSpPr>
            <p:nvPr/>
          </p:nvSpPr>
          <p:spPr bwMode="auto">
            <a:xfrm>
              <a:off x="3460" y="2112"/>
              <a:ext cx="31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00"/>
                  </a:solidFill>
                  <a:latin typeface="Tahoma" panose="020B0604030504040204" pitchFamily="34" charset="0"/>
                </a:rPr>
                <a:t>梁</a:t>
              </a:r>
              <a:endParaRPr lang="zh-CN" altLang="en-US" sz="24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5" name="Text Box 62"/>
            <p:cNvSpPr txBox="1">
              <a:spLocks noChangeArrowheads="1"/>
            </p:cNvSpPr>
            <p:nvPr/>
          </p:nvSpPr>
          <p:spPr bwMode="auto">
            <a:xfrm>
              <a:off x="3865" y="2112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00"/>
                  </a:solidFill>
                  <a:latin typeface="Tahoma" panose="020B0604030504040204" pitchFamily="34" charset="0"/>
                </a:rPr>
                <a:t>陈</a:t>
              </a:r>
              <a:endParaRPr lang="zh-CN" altLang="en-US" sz="24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6" name="Text Box 63"/>
            <p:cNvSpPr txBox="1">
              <a:spLocks noChangeArrowheads="1"/>
            </p:cNvSpPr>
            <p:nvPr/>
          </p:nvSpPr>
          <p:spPr bwMode="auto">
            <a:xfrm>
              <a:off x="4179" y="1584"/>
              <a:ext cx="36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bg1"/>
                  </a:solidFill>
                  <a:latin typeface="Tahoma" panose="020B0604030504040204" pitchFamily="34" charset="0"/>
                </a:rPr>
                <a:t>隋</a:t>
              </a:r>
              <a:endParaRPr lang="zh-CN" altLang="en-US" sz="3200" b="1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7" name="Text Box 64"/>
            <p:cNvSpPr txBox="1">
              <a:spLocks noChangeArrowheads="1"/>
            </p:cNvSpPr>
            <p:nvPr/>
          </p:nvSpPr>
          <p:spPr bwMode="auto">
            <a:xfrm>
              <a:off x="3594" y="528"/>
              <a:ext cx="27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3300"/>
                  </a:solidFill>
                  <a:latin typeface="Tahoma" panose="020B0604030504040204" pitchFamily="34" charset="0"/>
                </a:rPr>
                <a:t>东魏</a:t>
              </a:r>
              <a:endParaRPr lang="zh-CN" altLang="en-US" sz="20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8" name="Text Box 65"/>
            <p:cNvSpPr txBox="1">
              <a:spLocks noChangeArrowheads="1"/>
            </p:cNvSpPr>
            <p:nvPr/>
          </p:nvSpPr>
          <p:spPr bwMode="auto">
            <a:xfrm>
              <a:off x="3601" y="1300"/>
              <a:ext cx="308" cy="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3300"/>
                  </a:solidFill>
                  <a:latin typeface="Tahoma" panose="020B0604030504040204" pitchFamily="34" charset="0"/>
                </a:rPr>
                <a:t>西魏</a:t>
              </a:r>
              <a:endParaRPr lang="zh-CN" altLang="en-US" sz="20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59" name="Text Box 66"/>
            <p:cNvSpPr txBox="1">
              <a:spLocks noChangeArrowheads="1"/>
            </p:cNvSpPr>
            <p:nvPr/>
          </p:nvSpPr>
          <p:spPr bwMode="auto">
            <a:xfrm>
              <a:off x="3862" y="568"/>
              <a:ext cx="308" cy="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3300"/>
                  </a:solidFill>
                  <a:latin typeface="Tahoma" panose="020B0604030504040204" pitchFamily="34" charset="0"/>
                </a:rPr>
                <a:t>北齐</a:t>
              </a:r>
              <a:endParaRPr lang="zh-CN" altLang="en-US" sz="20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60" name="Text Box 67"/>
            <p:cNvSpPr txBox="1">
              <a:spLocks noChangeArrowheads="1"/>
            </p:cNvSpPr>
            <p:nvPr/>
          </p:nvSpPr>
          <p:spPr bwMode="auto">
            <a:xfrm>
              <a:off x="3862" y="1301"/>
              <a:ext cx="308" cy="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3300"/>
                  </a:solidFill>
                  <a:latin typeface="Tahoma" panose="020B0604030504040204" pitchFamily="34" charset="0"/>
                </a:rPr>
                <a:t>北周</a:t>
              </a:r>
              <a:endParaRPr lang="zh-CN" altLang="en-US" sz="20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61" name="Text Box 68"/>
            <p:cNvSpPr txBox="1">
              <a:spLocks noChangeArrowheads="1"/>
            </p:cNvSpPr>
            <p:nvPr/>
          </p:nvSpPr>
          <p:spPr bwMode="auto">
            <a:xfrm>
              <a:off x="2741" y="610"/>
              <a:ext cx="49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3300"/>
                  </a:solidFill>
                  <a:latin typeface="Tahoma" panose="020B0604030504040204" pitchFamily="34" charset="0"/>
                </a:rPr>
                <a:t>北</a:t>
              </a:r>
              <a:endParaRPr lang="zh-CN" altLang="en-US" sz="32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62" name="Text Box 69"/>
            <p:cNvSpPr txBox="1">
              <a:spLocks noChangeArrowheads="1"/>
            </p:cNvSpPr>
            <p:nvPr/>
          </p:nvSpPr>
          <p:spPr bwMode="auto">
            <a:xfrm>
              <a:off x="0" y="488"/>
              <a:ext cx="45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3300"/>
                  </a:solidFill>
                  <a:latin typeface="Tahoma" panose="020B0604030504040204" pitchFamily="34" charset="0"/>
                </a:rPr>
                <a:t>25-220</a:t>
              </a:r>
              <a:endParaRPr lang="zh-CN" altLang="en-US" sz="1200" b="1">
                <a:solidFill>
                  <a:srgbClr val="0033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63" name="Text Box 70"/>
            <p:cNvSpPr txBox="1">
              <a:spLocks noChangeArrowheads="1"/>
            </p:cNvSpPr>
            <p:nvPr/>
          </p:nvSpPr>
          <p:spPr bwMode="auto">
            <a:xfrm>
              <a:off x="875" y="556"/>
              <a:ext cx="495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200" b="1">
                  <a:latin typeface="Tahoma" panose="020B0604030504040204" pitchFamily="34" charset="0"/>
                </a:rPr>
                <a:t>220-</a:t>
              </a:r>
              <a:endParaRPr lang="en-US" altLang="zh-CN" sz="1200" b="1">
                <a:latin typeface="Tahoma" panose="020B0604030504040204" pitchFamily="34" charset="0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1200" b="1">
                  <a:latin typeface="Tahoma" panose="020B0604030504040204" pitchFamily="34" charset="0"/>
                </a:rPr>
                <a:t>266</a:t>
              </a:r>
              <a:endParaRPr lang="zh-CN" altLang="en-US" sz="1200" b="1">
                <a:latin typeface="Tahoma" panose="020B0604030504040204" pitchFamily="34" charset="0"/>
              </a:endParaRPr>
            </a:p>
          </p:txBody>
        </p:sp>
        <p:sp>
          <p:nvSpPr>
            <p:cNvPr id="176164" name="Text Box 71"/>
            <p:cNvSpPr txBox="1">
              <a:spLocks noChangeArrowheads="1"/>
            </p:cNvSpPr>
            <p:nvPr/>
          </p:nvSpPr>
          <p:spPr bwMode="auto">
            <a:xfrm>
              <a:off x="965" y="1501"/>
              <a:ext cx="36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200" b="1">
                  <a:latin typeface="Tahoma" panose="020B0604030504040204" pitchFamily="34" charset="0"/>
                </a:rPr>
                <a:t>221-</a:t>
              </a:r>
              <a:endParaRPr lang="en-US" altLang="zh-CN" sz="1200" b="1">
                <a:latin typeface="Tahoma" panose="020B0604030504040204" pitchFamily="34" charset="0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1200" b="1">
                  <a:latin typeface="Tahoma" panose="020B0604030504040204" pitchFamily="34" charset="0"/>
                </a:rPr>
                <a:t>263</a:t>
              </a:r>
              <a:endParaRPr lang="zh-CN" altLang="en-US" sz="1200" b="1">
                <a:latin typeface="Tahoma" panose="020B0604030504040204" pitchFamily="34" charset="0"/>
              </a:endParaRPr>
            </a:p>
          </p:txBody>
        </p:sp>
        <p:sp>
          <p:nvSpPr>
            <p:cNvPr id="176165" name="Text Box 72"/>
            <p:cNvSpPr txBox="1">
              <a:spLocks noChangeArrowheads="1"/>
            </p:cNvSpPr>
            <p:nvPr/>
          </p:nvSpPr>
          <p:spPr bwMode="auto">
            <a:xfrm>
              <a:off x="899" y="2071"/>
              <a:ext cx="44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200" b="1">
                  <a:latin typeface="Tahoma" panose="020B0604030504040204" pitchFamily="34" charset="0"/>
                </a:rPr>
                <a:t>222</a:t>
              </a:r>
              <a:endParaRPr lang="zh-CN" altLang="en-US" sz="1200" b="1">
                <a:latin typeface="Tahoma" panose="020B0604030504040204" pitchFamily="34" charset="0"/>
              </a:endParaRPr>
            </a:p>
          </p:txBody>
        </p:sp>
        <p:sp>
          <p:nvSpPr>
            <p:cNvPr id="176166" name="Text Box 73"/>
            <p:cNvSpPr txBox="1">
              <a:spLocks noChangeArrowheads="1"/>
            </p:cNvSpPr>
            <p:nvPr/>
          </p:nvSpPr>
          <p:spPr bwMode="auto">
            <a:xfrm>
              <a:off x="1347" y="478"/>
              <a:ext cx="4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b="1">
                  <a:latin typeface="Tahoma" panose="020B0604030504040204" pitchFamily="34" charset="0"/>
                </a:rPr>
                <a:t>266-316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67" name="Text Box 74"/>
            <p:cNvSpPr txBox="1">
              <a:spLocks noChangeArrowheads="1"/>
            </p:cNvSpPr>
            <p:nvPr/>
          </p:nvSpPr>
          <p:spPr bwMode="auto">
            <a:xfrm>
              <a:off x="1797" y="488"/>
              <a:ext cx="4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b="1">
                  <a:latin typeface="Tahoma" panose="020B0604030504040204" pitchFamily="34" charset="0"/>
                </a:rPr>
                <a:t>304-439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68" name="Text Box 76"/>
            <p:cNvSpPr txBox="1">
              <a:spLocks noChangeArrowheads="1"/>
            </p:cNvSpPr>
            <p:nvPr/>
          </p:nvSpPr>
          <p:spPr bwMode="auto">
            <a:xfrm>
              <a:off x="3235" y="1616"/>
              <a:ext cx="5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400" b="1">
                  <a:latin typeface="Tahoma" panose="020B0604030504040204" pitchFamily="34" charset="0"/>
                </a:rPr>
                <a:t>５３４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69" name="Text Box 77"/>
            <p:cNvSpPr txBox="1">
              <a:spLocks noChangeArrowheads="1"/>
            </p:cNvSpPr>
            <p:nvPr/>
          </p:nvSpPr>
          <p:spPr bwMode="auto">
            <a:xfrm>
              <a:off x="4089" y="488"/>
              <a:ext cx="49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b="1">
                  <a:latin typeface="Tahoma" panose="020B0604030504040204" pitchFamily="34" charset="0"/>
                </a:rPr>
                <a:t>581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70" name="Text Box 78"/>
            <p:cNvSpPr txBox="1">
              <a:spLocks noChangeArrowheads="1"/>
            </p:cNvSpPr>
            <p:nvPr/>
          </p:nvSpPr>
          <p:spPr bwMode="auto">
            <a:xfrm>
              <a:off x="2471" y="478"/>
              <a:ext cx="53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400" b="1">
                  <a:latin typeface="Tahoma" panose="020B0604030504040204" pitchFamily="34" charset="0"/>
                </a:rPr>
                <a:t>３８６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71" name="Text Box 79"/>
            <p:cNvSpPr txBox="1">
              <a:spLocks noChangeArrowheads="1"/>
            </p:cNvSpPr>
            <p:nvPr/>
          </p:nvSpPr>
          <p:spPr bwMode="auto">
            <a:xfrm>
              <a:off x="1886" y="1788"/>
              <a:ext cx="58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b="1">
                  <a:latin typeface="Tahoma" panose="020B0604030504040204" pitchFamily="34" charset="0"/>
                </a:rPr>
                <a:t>317-420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72" name="Text Box 80"/>
            <p:cNvSpPr txBox="1">
              <a:spLocks noChangeArrowheads="1"/>
            </p:cNvSpPr>
            <p:nvPr/>
          </p:nvSpPr>
          <p:spPr bwMode="auto">
            <a:xfrm>
              <a:off x="2516" y="1788"/>
              <a:ext cx="49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400" b="1">
                  <a:latin typeface="Tahoma" panose="020B0604030504040204" pitchFamily="34" charset="0"/>
                </a:rPr>
                <a:t>４２０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73" name="Text Box 81"/>
            <p:cNvSpPr txBox="1">
              <a:spLocks noChangeArrowheads="1"/>
            </p:cNvSpPr>
            <p:nvPr/>
          </p:nvSpPr>
          <p:spPr bwMode="auto">
            <a:xfrm>
              <a:off x="2651" y="2549"/>
              <a:ext cx="49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400" b="1">
                  <a:latin typeface="Tahoma" panose="020B0604030504040204" pitchFamily="34" charset="0"/>
                </a:rPr>
                <a:t>４７９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74" name="Text Box 82"/>
            <p:cNvSpPr txBox="1">
              <a:spLocks noChangeArrowheads="1"/>
            </p:cNvSpPr>
            <p:nvPr/>
          </p:nvSpPr>
          <p:spPr bwMode="auto">
            <a:xfrm>
              <a:off x="3326" y="1788"/>
              <a:ext cx="53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400" b="1">
                  <a:latin typeface="Tahoma" panose="020B0604030504040204" pitchFamily="34" charset="0"/>
                </a:rPr>
                <a:t>５０２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75" name="Text Box 83"/>
            <p:cNvSpPr txBox="1">
              <a:spLocks noChangeArrowheads="1"/>
            </p:cNvSpPr>
            <p:nvPr/>
          </p:nvSpPr>
          <p:spPr bwMode="auto">
            <a:xfrm>
              <a:off x="3460" y="2549"/>
              <a:ext cx="54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400" b="1">
                  <a:latin typeface="Tahoma" panose="020B0604030504040204" pitchFamily="34" charset="0"/>
                </a:rPr>
                <a:t>５５７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76" name="Text Box 84"/>
            <p:cNvSpPr txBox="1">
              <a:spLocks noChangeArrowheads="1"/>
            </p:cNvSpPr>
            <p:nvPr/>
          </p:nvSpPr>
          <p:spPr bwMode="auto">
            <a:xfrm>
              <a:off x="3865" y="2549"/>
              <a:ext cx="53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400" b="1">
                  <a:latin typeface="Tahoma" panose="020B0604030504040204" pitchFamily="34" charset="0"/>
                </a:rPr>
                <a:t>５８９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  <p:sp>
          <p:nvSpPr>
            <p:cNvPr id="176177" name="Rectangle 85"/>
            <p:cNvSpPr>
              <a:spLocks noChangeArrowheads="1"/>
            </p:cNvSpPr>
            <p:nvPr/>
          </p:nvSpPr>
          <p:spPr bwMode="auto">
            <a:xfrm>
              <a:off x="4493" y="447"/>
              <a:ext cx="769" cy="2273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78" name="Text Box 86"/>
            <p:cNvSpPr txBox="1">
              <a:spLocks noChangeArrowheads="1"/>
            </p:cNvSpPr>
            <p:nvPr/>
          </p:nvSpPr>
          <p:spPr bwMode="auto">
            <a:xfrm>
              <a:off x="4627" y="1586"/>
              <a:ext cx="314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bg1"/>
                  </a:solidFill>
                  <a:latin typeface="Tahoma" panose="020B0604030504040204" pitchFamily="34" charset="0"/>
                </a:rPr>
                <a:t>唐</a:t>
              </a:r>
              <a:endParaRPr lang="zh-CN" altLang="en-US" sz="3200" b="1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76179" name="Text Box 75"/>
            <p:cNvSpPr txBox="1">
              <a:spLocks noChangeArrowheads="1"/>
            </p:cNvSpPr>
            <p:nvPr/>
          </p:nvSpPr>
          <p:spPr bwMode="auto">
            <a:xfrm>
              <a:off x="2471" y="1616"/>
              <a:ext cx="62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b="1">
                  <a:latin typeface="Tahoma" panose="020B0604030504040204" pitchFamily="34" charset="0"/>
                </a:rPr>
                <a:t>439-581</a:t>
              </a:r>
              <a:endParaRPr lang="zh-CN" altLang="en-US" sz="1400" b="1">
                <a:latin typeface="Tahoma" panose="020B060403050404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 bwMode="auto">
          <a:xfrm>
            <a:off x="4357688" y="4929188"/>
            <a:ext cx="2660650" cy="1530350"/>
            <a:chOff x="0" y="0"/>
            <a:chExt cx="1678" cy="964"/>
          </a:xfrm>
        </p:grpSpPr>
        <p:sp>
          <p:nvSpPr>
            <p:cNvPr id="176140" name="Rectangle 88"/>
            <p:cNvSpPr>
              <a:spLocks noChangeArrowheads="1"/>
            </p:cNvSpPr>
            <p:nvPr/>
          </p:nvSpPr>
          <p:spPr bwMode="auto">
            <a:xfrm>
              <a:off x="0" y="0"/>
              <a:ext cx="1678" cy="952"/>
            </a:xfrm>
            <a:prstGeom prst="rect">
              <a:avLst/>
            </a:prstGeom>
            <a:solidFill>
              <a:srgbClr val="FF00FF">
                <a:alpha val="65881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endParaRPr lang="zh-CN" altLang="zh-CN" sz="6000" b="1">
                <a:solidFill>
                  <a:srgbClr val="080808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76141" name="Text Box 89"/>
            <p:cNvSpPr txBox="1">
              <a:spLocks noChangeArrowheads="1"/>
            </p:cNvSpPr>
            <p:nvPr/>
          </p:nvSpPr>
          <p:spPr bwMode="auto">
            <a:xfrm>
              <a:off x="135" y="92"/>
              <a:ext cx="1407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zh-CN" altLang="en-US" sz="6000" b="1">
                  <a:solidFill>
                    <a:srgbClr val="080808"/>
                  </a:solidFill>
                  <a:latin typeface="Verdana" panose="020B0604030504040204" pitchFamily="34" charset="0"/>
                </a:rPr>
                <a:t>南朝</a:t>
              </a:r>
              <a:endParaRPr lang="en-US" altLang="zh-CN" b="1">
                <a:solidFill>
                  <a:srgbClr val="080808"/>
                </a:solidFill>
                <a:latin typeface="Verdana" panose="020B0604030504040204" pitchFamily="34" charset="0"/>
              </a:endParaRPr>
            </a:p>
            <a:p>
              <a:pPr algn="ctr" eaLnBrk="1" hangingPunct="1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b="1">
                  <a:solidFill>
                    <a:srgbClr val="080808"/>
                  </a:solidFill>
                  <a:latin typeface="Verdana" panose="020B0604030504040204" pitchFamily="34" charset="0"/>
                </a:rPr>
                <a:t>420-589</a:t>
              </a:r>
              <a:endParaRPr lang="zh-CN" altLang="en-US" sz="600" b="1">
                <a:latin typeface="Verdana" panose="020B0604030504040204" pitchFamily="34" charset="0"/>
              </a:endParaRPr>
            </a:p>
          </p:txBody>
        </p:sp>
      </p:grpSp>
      <p:grpSp>
        <p:nvGrpSpPr>
          <p:cNvPr id="6" name="Group 90"/>
          <p:cNvGrpSpPr/>
          <p:nvPr/>
        </p:nvGrpSpPr>
        <p:grpSpPr bwMode="auto">
          <a:xfrm>
            <a:off x="4071938" y="2857500"/>
            <a:ext cx="2808287" cy="2133600"/>
            <a:chOff x="0" y="0"/>
            <a:chExt cx="1769" cy="1316"/>
          </a:xfrm>
        </p:grpSpPr>
        <p:grpSp>
          <p:nvGrpSpPr>
            <p:cNvPr id="176136" name="Group 91"/>
            <p:cNvGrpSpPr/>
            <p:nvPr/>
          </p:nvGrpSpPr>
          <p:grpSpPr bwMode="auto">
            <a:xfrm>
              <a:off x="0" y="0"/>
              <a:ext cx="1769" cy="1316"/>
              <a:chOff x="0" y="0"/>
              <a:chExt cx="1769" cy="1316"/>
            </a:xfrm>
          </p:grpSpPr>
          <p:sp>
            <p:nvSpPr>
              <p:cNvPr id="176138" name="Rectangle 92"/>
              <p:cNvSpPr>
                <a:spLocks noChangeArrowheads="1"/>
              </p:cNvSpPr>
              <p:nvPr/>
            </p:nvSpPr>
            <p:spPr bwMode="auto">
              <a:xfrm>
                <a:off x="499" y="0"/>
                <a:ext cx="1270" cy="1316"/>
              </a:xfrm>
              <a:prstGeom prst="rect">
                <a:avLst/>
              </a:prstGeom>
              <a:solidFill>
                <a:srgbClr val="FFFF00">
                  <a:alpha val="65097"/>
                </a:srgbClr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None/>
                </a:pPr>
                <a:endParaRPr lang="zh-CN" altLang="zh-CN" sz="6600" b="1">
                  <a:solidFill>
                    <a:srgbClr val="FF0000"/>
                  </a:solidFill>
                  <a:latin typeface="Verdana" panose="020B0604030504040204" pitchFamily="34" charset="0"/>
                </a:endParaRPr>
              </a:p>
            </p:txBody>
          </p:sp>
          <p:sp>
            <p:nvSpPr>
              <p:cNvPr id="176139" name="AutoShape 93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499" cy="544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6137" name="Text Box 94"/>
            <p:cNvSpPr txBox="1">
              <a:spLocks noChangeArrowheads="1"/>
            </p:cNvSpPr>
            <p:nvPr/>
          </p:nvSpPr>
          <p:spPr bwMode="auto">
            <a:xfrm>
              <a:off x="544" y="357"/>
              <a:ext cx="1090" cy="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zh-CN" altLang="en-US" sz="6000" b="1">
                  <a:solidFill>
                    <a:srgbClr val="FF0000"/>
                  </a:solidFill>
                  <a:latin typeface="Verdana" panose="020B0604030504040204" pitchFamily="34" charset="0"/>
                </a:rPr>
                <a:t>北朝</a:t>
              </a:r>
              <a:endParaRPr lang="en-US" altLang="zh-CN" sz="6000" b="1">
                <a:solidFill>
                  <a:srgbClr val="FF0000"/>
                </a:solidFill>
                <a:latin typeface="Verdana" panose="020B0604030504040204" pitchFamily="34" charset="0"/>
              </a:endParaRPr>
            </a:p>
            <a:p>
              <a:pPr eaLnBrk="1" hangingPunct="1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600" b="1">
                  <a:solidFill>
                    <a:srgbClr val="FF0000"/>
                  </a:solidFill>
                  <a:latin typeface="Verdana" panose="020B0604030504040204" pitchFamily="34" charset="0"/>
                </a:rPr>
                <a:t>439-581</a:t>
              </a:r>
              <a:endParaRPr lang="zh-CN" altLang="en-US" sz="400" b="1">
                <a:latin typeface="Verdan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00063" y="1785938"/>
            <a:ext cx="81438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北周末年，外戚杨坚掌握大权。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夺取北周政权，建立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为都城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杨坚就是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隋文帝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155" name="Text Box 2"/>
          <p:cNvSpPr txBox="1">
            <a:spLocks noChangeArrowheads="1"/>
          </p:cNvSpPr>
          <p:nvPr/>
        </p:nvSpPr>
        <p:spPr bwMode="auto">
          <a:xfrm>
            <a:off x="642938" y="571500"/>
            <a:ext cx="4929187" cy="769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一、隋的统一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156" name="Text Box 3"/>
          <p:cNvSpPr txBox="1">
            <a:spLocks noChangeArrowheads="1"/>
          </p:cNvSpPr>
          <p:nvPr/>
        </p:nvSpPr>
        <p:spPr bwMode="auto">
          <a:xfrm>
            <a:off x="714375" y="1214438"/>
            <a:ext cx="4000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、隋朝的建立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14375" y="3571875"/>
            <a:ext cx="7643813" cy="3108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隋文帝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(581─604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，周武帝时，杨坚为大将军，长女为太子妃。后宣帝死，子静帝年幼，由杨坚辅政。坚自为左大丞相，总揽军政大权。为了夺取帝位，杨坚先后平定了尉迟迥（</a:t>
            </a:r>
            <a:r>
              <a:rPr lang="en-US" altLang="zh-CN" sz="2800" dirty="0"/>
              <a:t> </a:t>
            </a:r>
            <a:r>
              <a:rPr lang="en-US" altLang="zh-CN" sz="2400" dirty="0" err="1"/>
              <a:t>Yù</a:t>
            </a:r>
            <a:r>
              <a:rPr lang="en-US" altLang="zh-CN" sz="2400" dirty="0"/>
              <a:t> </a:t>
            </a:r>
            <a:r>
              <a:rPr lang="en-US" altLang="zh-CN" sz="2400" dirty="0" err="1"/>
              <a:t>chí</a:t>
            </a:r>
            <a:r>
              <a:rPr lang="en-US" altLang="zh-CN" sz="2400" dirty="0">
                <a:solidFill>
                  <a:srgbClr val="333333"/>
                </a:solidFill>
              </a:rPr>
              <a:t> </a:t>
            </a:r>
            <a:r>
              <a:rPr lang="en-US" altLang="zh-CN" sz="2400" dirty="0" err="1">
                <a:solidFill>
                  <a:srgbClr val="333333"/>
                </a:solidFill>
              </a:rPr>
              <a:t>jiǒng</a:t>
            </a:r>
            <a:r>
              <a:rPr lang="zh-CN" altLang="en-US" sz="2800" dirty="0">
                <a:solidFill>
                  <a:srgbClr val="333333"/>
                </a:solidFill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等人的反杨武装力量，又大杀周室诸王。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581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月，杨坚代周称帝，建立隋朝，改年号为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，建都长安。</a:t>
            </a:r>
            <a:endParaRPr lang="en-US" altLang="zh-CN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Text Box 3"/>
          <p:cNvSpPr txBox="1">
            <a:spLocks noChangeArrowheads="1"/>
          </p:cNvSpPr>
          <p:nvPr/>
        </p:nvSpPr>
        <p:spPr bwMode="auto">
          <a:xfrm>
            <a:off x="500063" y="785813"/>
            <a:ext cx="4286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隋朝的建立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8179" name="Text Box 5"/>
          <p:cNvSpPr txBox="1">
            <a:spLocks noChangeArrowheads="1"/>
          </p:cNvSpPr>
          <p:nvPr/>
        </p:nvSpPr>
        <p:spPr bwMode="auto">
          <a:xfrm>
            <a:off x="1000125" y="2357438"/>
            <a:ext cx="20574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都城：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建立者：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571750" y="2428875"/>
            <a:ext cx="2057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581</a:t>
            </a:r>
            <a:r>
              <a:rPr lang="zh-CN" altLang="en-US" sz="44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4400" b="1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8181" name="Text Box 7"/>
          <p:cNvSpPr txBox="1">
            <a:spLocks noChangeArrowheads="1"/>
          </p:cNvSpPr>
          <p:nvPr/>
        </p:nvSpPr>
        <p:spPr bwMode="auto">
          <a:xfrm>
            <a:off x="6019800" y="3200400"/>
            <a:ext cx="152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928938" y="3429000"/>
            <a:ext cx="1981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 安</a:t>
            </a:r>
            <a:endParaRPr lang="zh-CN" altLang="en-US" sz="4400" b="1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214688" y="4357688"/>
            <a:ext cx="13795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杨坚</a:t>
            </a:r>
            <a:endParaRPr lang="zh-CN" altLang="en-US" sz="4400" b="1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5500688" y="1500188"/>
            <a:ext cx="2584450" cy="3794125"/>
            <a:chOff x="0" y="0"/>
            <a:chExt cx="2028" cy="3083"/>
          </a:xfrm>
        </p:grpSpPr>
        <p:pic>
          <p:nvPicPr>
            <p:cNvPr id="178186" name="Picture 3" descr="杨坚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2028" cy="251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8187" name="Text Box 4"/>
            <p:cNvSpPr txBox="1">
              <a:spLocks noChangeArrowheads="1"/>
            </p:cNvSpPr>
            <p:nvPr/>
          </p:nvSpPr>
          <p:spPr bwMode="auto">
            <a:xfrm>
              <a:off x="69" y="2658"/>
              <a:ext cx="1639" cy="42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隋文帝杨坚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14375" y="5786438"/>
            <a:ext cx="7786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古来得天下之易，未有如隋文帝者。”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赵翼（清）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  <p:bldP spid="9224" grpId="0" autoUpdateAnimBg="0"/>
      <p:bldP spid="9225" grpId="0" autoUpdateAnimBg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Text Box 2"/>
          <p:cNvSpPr txBox="1">
            <a:spLocks noChangeArrowheads="1"/>
          </p:cNvSpPr>
          <p:nvPr/>
        </p:nvSpPr>
        <p:spPr bwMode="auto">
          <a:xfrm>
            <a:off x="500063" y="428625"/>
            <a:ext cx="3286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、隋的统一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714375" y="1500188"/>
            <a:ext cx="7929563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当时在南方的割据政权是陈朝。陈后主不问政事，沉迷享乐。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589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隋文帝灭掉陈朝，统一全国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。隋的统一，结束了长期分裂的局面，顺应了统一多民族国家的历史发展大趋势。</a:t>
            </a:r>
            <a:endParaRPr lang="en-US" altLang="zh-CN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071563" y="4929188"/>
            <a:ext cx="22860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隋的统一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428875" y="5715000"/>
            <a:ext cx="2286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589</a:t>
            </a:r>
            <a:r>
              <a:rPr lang="zh-CN" altLang="en-US" sz="4400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4400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ext Box 2"/>
          <p:cNvSpPr txBox="1">
            <a:spLocks noChangeArrowheads="1"/>
          </p:cNvSpPr>
          <p:nvPr/>
        </p:nvSpPr>
        <p:spPr bwMode="auto">
          <a:xfrm>
            <a:off x="500063" y="428625"/>
            <a:ext cx="2428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知识拓展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227" name="Text Box 11"/>
          <p:cNvSpPr txBox="1">
            <a:spLocks noChangeArrowheads="1"/>
          </p:cNvSpPr>
          <p:nvPr/>
        </p:nvSpPr>
        <p:spPr bwMode="auto">
          <a:xfrm>
            <a:off x="428625" y="1000125"/>
            <a:ext cx="8358188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589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隋朝大军南下，进攻南方陈国。陈朝后主陈叔宝奢侈腐化，宴游无度，当他听说建康城已陷落时，慌忙带着他的两个嫔妃，躲入宫廷内的一口枯井里。隋军呼喊他们不出来，扬言要往井里投石头，陈后主才和两个妃嫔出来投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0228" name="组合 12"/>
          <p:cNvGrpSpPr/>
          <p:nvPr/>
        </p:nvGrpSpPr>
        <p:grpSpPr bwMode="auto">
          <a:xfrm>
            <a:off x="4857750" y="3857625"/>
            <a:ext cx="3857625" cy="2500313"/>
            <a:chOff x="1357290" y="785794"/>
            <a:chExt cx="3836988" cy="2257425"/>
          </a:xfrm>
        </p:grpSpPr>
        <p:pic>
          <p:nvPicPr>
            <p:cNvPr id="180230" name="Picture 3" descr="胭脂井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357290" y="785794"/>
              <a:ext cx="3836988" cy="2257425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0231" name="Rectangle 4"/>
            <p:cNvSpPr>
              <a:spLocks noChangeArrowheads="1"/>
            </p:cNvSpPr>
            <p:nvPr/>
          </p:nvSpPr>
          <p:spPr bwMode="auto">
            <a:xfrm>
              <a:off x="2820021" y="2395537"/>
              <a:ext cx="2151074" cy="606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ea typeface="隶书" pitchFamily="49" charset="-122"/>
                </a:rPr>
                <a:t>胭脂井</a:t>
              </a:r>
              <a:endParaRPr lang="zh-CN" altLang="en-US" sz="2400" b="1">
                <a:solidFill>
                  <a:srgbClr val="FF0000"/>
                </a:solidFill>
                <a:ea typeface="隶书" pitchFamily="49" charset="-122"/>
              </a:endParaRPr>
            </a:p>
          </p:txBody>
        </p:sp>
      </p:grpSp>
      <p:sp>
        <p:nvSpPr>
          <p:cNvPr id="180229" name="Text Box 11"/>
          <p:cNvSpPr txBox="1">
            <a:spLocks noChangeArrowheads="1"/>
          </p:cNvSpPr>
          <p:nvPr/>
        </p:nvSpPr>
        <p:spPr bwMode="auto">
          <a:xfrm>
            <a:off x="571500" y="4071938"/>
            <a:ext cx="41433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陈后主携二妃躲入的枯井，被后人嘲笑为“胭脂井”。据说这口井就在今天南京鸡鸣寺的山坡下。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2" name="Text Box 24"/>
          <p:cNvSpPr txBox="1">
            <a:spLocks noChangeArrowheads="1"/>
          </p:cNvSpPr>
          <p:nvPr/>
        </p:nvSpPr>
        <p:spPr bwMode="auto">
          <a:xfrm>
            <a:off x="500063" y="428625"/>
            <a:ext cx="60721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隋朝巩固统一的措施</a:t>
            </a:r>
            <a:endParaRPr lang="zh-CN" sz="4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571500" y="1071563"/>
            <a:ext cx="8001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隋统一后，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发展经济，编订户籍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统一南北币制和度量衡制度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加强中央集权，提高行政效率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。这一系列措施，促进了社会经济的迅速恢复和发展，使人口数量和垦田面积大幅度增长，隋朝成为疆域辽阔、国力强盛的王朝。</a:t>
            </a:r>
            <a:endParaRPr lang="en-US" altLang="zh-CN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252" name="AutoShape 25"/>
          <p:cNvSpPr>
            <a:spLocks noChangeArrowheads="1"/>
          </p:cNvSpPr>
          <p:nvPr/>
        </p:nvSpPr>
        <p:spPr bwMode="auto">
          <a:xfrm>
            <a:off x="785813" y="4500563"/>
            <a:ext cx="7267575" cy="2000250"/>
          </a:xfrm>
          <a:prstGeom prst="horizontalScroll">
            <a:avLst>
              <a:gd name="adj" fmla="val 12500"/>
            </a:avLst>
          </a:prstGeom>
          <a:solidFill>
            <a:schemeClr val="accent1">
              <a:alpha val="47842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计天下储积，得供五六十年</a:t>
            </a:r>
            <a:endParaRPr lang="zh-CN" altLang="en-US" sz="4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—《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贞观政要</a:t>
            </a:r>
            <a:r>
              <a:rPr lang="zh-CN" altLang="zh-CN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zh-CN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Oval 3"/>
          <p:cNvSpPr>
            <a:spLocks noChangeArrowheads="1"/>
          </p:cNvSpPr>
          <p:nvPr/>
        </p:nvSpPr>
        <p:spPr bwMode="auto">
          <a:xfrm>
            <a:off x="4516438" y="4786313"/>
            <a:ext cx="763587" cy="53340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2275" name="Picture 9" descr="C:\Users\Administrator\Desktop\u=1922982801,2291822609&amp;fm=23&amp;gp=0[1]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500" y="571500"/>
            <a:ext cx="7753350" cy="591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428625" y="4786313"/>
            <a:ext cx="3143250" cy="457200"/>
          </a:xfrm>
          <a:prstGeom prst="wedgeRectCallout">
            <a:avLst>
              <a:gd name="adj1" fmla="val 15593"/>
              <a:gd name="adj2" fmla="val -53407"/>
            </a:avLst>
          </a:prstGeom>
          <a:solidFill>
            <a:srgbClr val="EAEAEA"/>
          </a:solidFill>
          <a:ln w="9525">
            <a:solidFill>
              <a:srgbClr val="FF0000"/>
            </a:solidFill>
            <a:miter lim="800000"/>
          </a:ln>
        </p:spPr>
        <p:txBody>
          <a:bodyPr/>
          <a:lstStyle/>
          <a:p>
            <a:r>
              <a:rPr lang="zh-CN" alt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长安：今陕西西安</a:t>
            </a:r>
            <a:endParaRPr lang="zh-CN" altLang="en-US" sz="2800" b="1">
              <a:solidFill>
                <a:srgbClr val="8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500063" y="5715000"/>
            <a:ext cx="3143250" cy="457200"/>
          </a:xfrm>
          <a:prstGeom prst="wedgeRectCallout">
            <a:avLst>
              <a:gd name="adj1" fmla="val 17250"/>
              <a:gd name="adj2" fmla="val -49560"/>
            </a:avLst>
          </a:prstGeom>
          <a:solidFill>
            <a:srgbClr val="EAEAEA"/>
          </a:solidFill>
          <a:ln w="9525">
            <a:solidFill>
              <a:srgbClr val="FF0000"/>
            </a:solidFill>
            <a:miter lim="800000"/>
          </a:ln>
        </p:spPr>
        <p:txBody>
          <a:bodyPr/>
          <a:lstStyle/>
          <a:p>
            <a:r>
              <a:rPr lang="zh-CN" alt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江都：今江苏扬州</a:t>
            </a:r>
            <a:endParaRPr lang="zh-CN" altLang="en-US" sz="2800" b="1">
              <a:solidFill>
                <a:srgbClr val="8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5786438" y="3643313"/>
            <a:ext cx="763587" cy="53340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7000875" y="3857625"/>
            <a:ext cx="760413" cy="642938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0" grpId="1" animBg="1" autoUpdateAnimBg="0"/>
      <p:bldP spid="11" grpId="0" bldLvl="0" autoUpdateAnimBg="0"/>
      <p:bldP spid="11" grpId="1" animBg="1" autoUpdateAnimBg="0"/>
      <p:bldP spid="14342" grpId="0" animBg="1"/>
      <p:bldP spid="14344" grpId="0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A000120140530A43PWBG 1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FFFFFF"/>
      </a:accent3>
      <a:accent4>
        <a:srgbClr val="505050"/>
      </a:accent4>
      <a:accent5>
        <a:srgbClr val="B1D7F1"/>
      </a:accent5>
      <a:accent6>
        <a:srgbClr val="5880CE"/>
      </a:accent6>
      <a:hlink>
        <a:srgbClr val="00B0F0"/>
      </a:hlink>
      <a:folHlink>
        <a:srgbClr val="AFB2B4"/>
      </a:folHlink>
    </a:clrScheme>
    <a:fontScheme name="A000120140530A43PWBG">
      <a:majorFont>
        <a:latin typeface="Arial Rounded MT Bold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40530A43PWBG 1">
        <a:dk1>
          <a:srgbClr val="5F5F5F"/>
        </a:dk1>
        <a:lt1>
          <a:srgbClr val="FFFFFF"/>
        </a:lt1>
        <a:dk2>
          <a:srgbClr val="4D4D4D"/>
        </a:dk2>
        <a:lt2>
          <a:srgbClr val="FFFFFF"/>
        </a:lt2>
        <a:accent1>
          <a:srgbClr val="47B6E7"/>
        </a:accent1>
        <a:accent2>
          <a:srgbClr val="628EE3"/>
        </a:accent2>
        <a:accent3>
          <a:srgbClr val="FFFFFF"/>
        </a:accent3>
        <a:accent4>
          <a:srgbClr val="505050"/>
        </a:accent4>
        <a:accent5>
          <a:srgbClr val="B1D7F1"/>
        </a:accent5>
        <a:accent6>
          <a:srgbClr val="5880CE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moban</Template>
  <TotalTime>0</TotalTime>
  <Words>2347</Words>
  <Application>WPS 演示</Application>
  <PresentationFormat>全屏显示(4:3)</PresentationFormat>
  <Paragraphs>256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Arial Rounded MT Bold</vt:lpstr>
      <vt:lpstr>微软雅黑</vt:lpstr>
      <vt:lpstr>幼圆</vt:lpstr>
      <vt:lpstr>Calibri</vt:lpstr>
      <vt:lpstr>Calibri</vt:lpstr>
      <vt:lpstr>Times New Roman</vt:lpstr>
      <vt:lpstr>楷体</vt:lpstr>
      <vt:lpstr>楷体_GB2312</vt:lpstr>
      <vt:lpstr>Tahoma</vt:lpstr>
      <vt:lpstr>Verdana</vt:lpstr>
      <vt:lpstr>隶书</vt:lpstr>
      <vt:lpstr>Arial Unicode MS</vt:lpstr>
      <vt:lpstr>黑体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举子看榜图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yarn</cp:lastModifiedBy>
  <cp:revision>2</cp:revision>
  <dcterms:created xsi:type="dcterms:W3CDTF">2019-03-16T00:26:53Z</dcterms:created>
  <dcterms:modified xsi:type="dcterms:W3CDTF">2019-03-16T00:27:06Z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2052-11.1.0.8213</vt:lpwstr>
  </property>
</Properties>
</file>