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256" r:id="rId3"/>
    <p:sldId id="312" r:id="rId4"/>
    <p:sldId id="257" r:id="rId5"/>
    <p:sldId id="309" r:id="rId6"/>
    <p:sldId id="458" r:id="rId7"/>
    <p:sldId id="285" r:id="rId8"/>
    <p:sldId id="438" r:id="rId9"/>
    <p:sldId id="441" r:id="rId10"/>
    <p:sldId id="443" r:id="rId11"/>
    <p:sldId id="457" r:id="rId12"/>
    <p:sldId id="477" r:id="rId13"/>
    <p:sldId id="476" r:id="rId14"/>
    <p:sldId id="478" r:id="rId15"/>
    <p:sldId id="479" r:id="rId16"/>
    <p:sldId id="442" r:id="rId17"/>
    <p:sldId id="459" r:id="rId18"/>
    <p:sldId id="460" r:id="rId19"/>
    <p:sldId id="461" r:id="rId20"/>
    <p:sldId id="462" r:id="rId21"/>
    <p:sldId id="444" r:id="rId22"/>
    <p:sldId id="463" r:id="rId23"/>
    <p:sldId id="464" r:id="rId24"/>
    <p:sldId id="465" r:id="rId25"/>
    <p:sldId id="343" r:id="rId26"/>
    <p:sldId id="389" r:id="rId27"/>
  </p:sldIdLst>
  <p:sldSz cx="12192000" cy="6858000"/>
  <p:notesSz cx="6858000" cy="9144000"/>
  <p:embeddedFontLst>
    <p:embeddedFont>
      <p:font typeface="微软雅黑" panose="020B0503020204020204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666" y="84"/>
      </p:cViewPr>
      <p:guideLst>
        <p:guide orient="horz" pos="2122"/>
        <p:guide pos="39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8.xml" /><Relationship Id="rId29" Type="http://schemas.openxmlformats.org/officeDocument/2006/relationships/font" Target="fonts/font1.fntdata" /><Relationship Id="rId3" Type="http://schemas.openxmlformats.org/officeDocument/2006/relationships/slide" Target="slides/slide1.xml" /><Relationship Id="rId30" Type="http://schemas.openxmlformats.org/officeDocument/2006/relationships/font" Target="fonts/font2.fntdata" /><Relationship Id="rId31" Type="http://schemas.openxmlformats.org/officeDocument/2006/relationships/font" Target="fonts/font3.fntdata" /><Relationship Id="rId32" Type="http://schemas.openxmlformats.org/officeDocument/2006/relationships/font" Target="fonts/font4.fntdata" /><Relationship Id="rId33" Type="http://schemas.openxmlformats.org/officeDocument/2006/relationships/font" Target="fonts/font5.fntdata" /><Relationship Id="rId34" Type="http://schemas.openxmlformats.org/officeDocument/2006/relationships/font" Target="fonts/font6.fntdata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emf" /><Relationship Id="rId10" Type="http://schemas.openxmlformats.org/officeDocument/2006/relationships/image" Target="../media/image19.emf" /><Relationship Id="rId11" Type="http://schemas.openxmlformats.org/officeDocument/2006/relationships/image" Target="../media/image20.emf" /><Relationship Id="rId12" Type="http://schemas.openxmlformats.org/officeDocument/2006/relationships/image" Target="../media/image21.emf" /><Relationship Id="rId13" Type="http://schemas.openxmlformats.org/officeDocument/2006/relationships/image" Target="../media/image1.emf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11.emf" /><Relationship Id="rId3" Type="http://schemas.openxmlformats.org/officeDocument/2006/relationships/image" Target="../media/image12.emf" /><Relationship Id="rId4" Type="http://schemas.openxmlformats.org/officeDocument/2006/relationships/image" Target="../media/image13.emf" /><Relationship Id="rId5" Type="http://schemas.openxmlformats.org/officeDocument/2006/relationships/image" Target="../media/image14.emf" /><Relationship Id="rId6" Type="http://schemas.openxmlformats.org/officeDocument/2006/relationships/image" Target="../media/image15.emf" /><Relationship Id="rId7" Type="http://schemas.openxmlformats.org/officeDocument/2006/relationships/image" Target="../media/image16.emf" /><Relationship Id="rId8" Type="http://schemas.openxmlformats.org/officeDocument/2006/relationships/image" Target="../media/image17.emf" /><Relationship Id="rId9" Type="http://schemas.openxmlformats.org/officeDocument/2006/relationships/image" Target="../media/image18.emf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2.png" /><Relationship Id="rId2" Type="http://schemas.openxmlformats.org/officeDocument/2006/relationships/image" Target="../media/image23.png" /><Relationship Id="rId3" Type="http://schemas.openxmlformats.org/officeDocument/2006/relationships/image" Target="../media/image24.jpeg" /><Relationship Id="rId4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pn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3" name="组合 62"/>
          <p:cNvGrpSpPr/>
          <p:nvPr userDrawn="1"/>
        </p:nvGrpSpPr>
        <p:grpSpPr>
          <a:xfrm>
            <a:off x="7229" y="14440"/>
            <a:ext cx="12144706" cy="6569998"/>
            <a:chOff x="143400" y="141685"/>
            <a:chExt cx="11905201" cy="6569998"/>
          </a:xfrm>
        </p:grpSpPr>
        <p:grpSp>
          <p:nvGrpSpPr>
            <p:cNvPr id="64" name="组合 63"/>
            <p:cNvGrpSpPr/>
            <p:nvPr userDrawn="1"/>
          </p:nvGrpSpPr>
          <p:grpSpPr>
            <a:xfrm>
              <a:off x="396971" y="141685"/>
              <a:ext cx="11431025" cy="6569998"/>
              <a:chOff x="396971" y="124405"/>
              <a:chExt cx="11431025" cy="6569998"/>
            </a:xfrm>
          </p:grpSpPr>
          <p:cxnSp>
            <p:nvCxnSpPr>
              <p:cNvPr id="143" name="直接连接符 142"/>
              <p:cNvCxnSpPr/>
              <p:nvPr/>
            </p:nvCxnSpPr>
            <p:spPr>
              <a:xfrm flipH="1">
                <a:off x="825581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/>
            </p:nvCxnSpPr>
            <p:spPr>
              <a:xfrm flipH="1">
                <a:off x="861303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/>
            </p:nvCxnSpPr>
            <p:spPr>
              <a:xfrm flipH="1">
                <a:off x="897025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/>
            </p:nvCxnSpPr>
            <p:spPr>
              <a:xfrm flipH="1">
                <a:off x="932747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H="1">
                <a:off x="968469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 flipH="1">
                <a:off x="1004191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flipH="1">
                <a:off x="1039913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/>
            </p:nvCxnSpPr>
            <p:spPr>
              <a:xfrm flipH="1">
                <a:off x="1075635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 flipH="1">
                <a:off x="1111357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 flipH="1">
                <a:off x="1147079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/>
            </p:nvCxnSpPr>
            <p:spPr>
              <a:xfrm flipH="1">
                <a:off x="11827996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/>
            </p:nvCxnSpPr>
            <p:spPr>
              <a:xfrm flipH="1">
                <a:off x="432639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/>
            </p:nvCxnSpPr>
            <p:spPr>
              <a:xfrm flipH="1">
                <a:off x="468361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/>
            </p:nvCxnSpPr>
            <p:spPr>
              <a:xfrm flipH="1">
                <a:off x="504083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 flipH="1">
                <a:off x="539805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/>
            </p:nvCxnSpPr>
            <p:spPr>
              <a:xfrm flipH="1">
                <a:off x="575527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/>
              <p:nvPr/>
            </p:nvCxnSpPr>
            <p:spPr>
              <a:xfrm flipH="1">
                <a:off x="611249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/>
            </p:nvCxnSpPr>
            <p:spPr>
              <a:xfrm flipH="1">
                <a:off x="646971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flipH="1">
                <a:off x="682693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/>
            </p:nvCxnSpPr>
            <p:spPr>
              <a:xfrm flipH="1">
                <a:off x="718415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/>
              <p:nvPr/>
            </p:nvCxnSpPr>
            <p:spPr>
              <a:xfrm flipH="1">
                <a:off x="754137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/>
              <p:cNvCxnSpPr/>
              <p:nvPr/>
            </p:nvCxnSpPr>
            <p:spPr>
              <a:xfrm flipH="1">
                <a:off x="789859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/>
            </p:nvCxnSpPr>
            <p:spPr>
              <a:xfrm flipH="1">
                <a:off x="75419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/>
            </p:nvCxnSpPr>
            <p:spPr>
              <a:xfrm flipH="1">
                <a:off x="39697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/>
            </p:nvCxnSpPr>
            <p:spPr>
              <a:xfrm flipH="1">
                <a:off x="111141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/>
              <p:nvPr/>
            </p:nvCxnSpPr>
            <p:spPr>
              <a:xfrm flipH="1">
                <a:off x="146863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/>
              <p:cNvCxnSpPr/>
              <p:nvPr/>
            </p:nvCxnSpPr>
            <p:spPr>
              <a:xfrm flipH="1">
                <a:off x="182585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/>
            </p:nvCxnSpPr>
            <p:spPr>
              <a:xfrm flipH="1">
                <a:off x="218307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/>
            </p:nvCxnSpPr>
            <p:spPr>
              <a:xfrm flipH="1">
                <a:off x="254029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/>
            </p:nvCxnSpPr>
            <p:spPr>
              <a:xfrm flipH="1">
                <a:off x="289751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flipH="1">
                <a:off x="325473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/>
              <p:nvPr/>
            </p:nvCxnSpPr>
            <p:spPr>
              <a:xfrm flipH="1">
                <a:off x="361195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flipH="1">
                <a:off x="3969171" y="124405"/>
                <a:ext cx="0" cy="6569998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组合 123"/>
            <p:cNvGrpSpPr/>
            <p:nvPr userDrawn="1"/>
          </p:nvGrpSpPr>
          <p:grpSpPr>
            <a:xfrm>
              <a:off x="143400" y="392638"/>
              <a:ext cx="11905201" cy="6072725"/>
              <a:chOff x="112931" y="411125"/>
              <a:chExt cx="11905201" cy="6072725"/>
            </a:xfrm>
          </p:grpSpPr>
          <p:cxnSp>
            <p:nvCxnSpPr>
              <p:cNvPr id="125" name="直接连接符 124"/>
              <p:cNvCxnSpPr/>
              <p:nvPr/>
            </p:nvCxnSpPr>
            <p:spPr>
              <a:xfrm rot="16200000" flipH="1">
                <a:off x="6065532" y="-196929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 rot="16200000" flipH="1">
                <a:off x="6065531" y="-232651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 rot="16200000" flipH="1">
                <a:off x="6065531" y="-268373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rot="16200000" flipH="1">
                <a:off x="6065531" y="-304095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 rot="16200000" flipH="1">
                <a:off x="6065531" y="-339817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 rot="16200000" flipH="1">
                <a:off x="6065531" y="-375539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 rot="16200000" flipH="1">
                <a:off x="6065531" y="-411261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rot="16200000" flipH="1">
                <a:off x="6065531" y="-446983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rot="16200000" flipH="1">
                <a:off x="6065531" y="-482705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 rot="16200000" flipH="1">
                <a:off x="6065531" y="-518427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 rot="16200000" flipH="1">
                <a:off x="6065531" y="-5541475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 rot="16200000" flipH="1">
                <a:off x="6065532" y="53125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/>
            </p:nvCxnSpPr>
            <p:spPr>
              <a:xfrm rot="16200000" flipH="1">
                <a:off x="6065532" y="17403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/>
            </p:nvCxnSpPr>
            <p:spPr>
              <a:xfrm rot="16200000" flipH="1">
                <a:off x="6065532" y="-18319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 rot="16200000" flipH="1">
                <a:off x="6065532" y="-54041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 rot="16200000" flipH="1">
                <a:off x="6065532" y="-89763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/>
            </p:nvCxnSpPr>
            <p:spPr>
              <a:xfrm rot="16200000" flipH="1">
                <a:off x="6065532" y="-125485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/>
              <p:nvPr/>
            </p:nvCxnSpPr>
            <p:spPr>
              <a:xfrm rot="16200000" flipH="1">
                <a:off x="6065532" y="-1612070"/>
                <a:ext cx="0" cy="11905200"/>
              </a:xfrm>
              <a:prstGeom prst="line">
                <a:avLst/>
              </a:prstGeom>
              <a:ln>
                <a:solidFill>
                  <a:srgbClr val="D1E1F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44145" y="212090"/>
            <a:ext cx="11903710" cy="6501765"/>
          </a:xfrm>
          <a:prstGeom prst="rect">
            <a:avLst/>
          </a:prstGeom>
          <a:solidFill>
            <a:srgbClr val="FBFBFB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509905" y="212090"/>
            <a:ext cx="11431270" cy="6501765"/>
            <a:chOff x="396971" y="124405"/>
            <a:chExt cx="11431025" cy="6569998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825581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861303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897025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932747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968469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1004191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1039913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075635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111357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1147079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11827996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432639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68361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04083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539805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75527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611249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646971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682693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718415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754137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789859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75419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39697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11141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46863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182585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218307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254029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289751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325473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361195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3969171" y="124405"/>
              <a:ext cx="0" cy="6569998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 userDrawn="1"/>
        </p:nvGrpSpPr>
        <p:grpSpPr>
          <a:xfrm>
            <a:off x="125855" y="507709"/>
            <a:ext cx="11905201" cy="6072725"/>
            <a:chOff x="112931" y="411125"/>
            <a:chExt cx="11905201" cy="6072725"/>
          </a:xfrm>
        </p:grpSpPr>
        <p:cxnSp>
          <p:nvCxnSpPr>
            <p:cNvPr id="40" name="直接连接符 39"/>
            <p:cNvCxnSpPr/>
            <p:nvPr/>
          </p:nvCxnSpPr>
          <p:spPr>
            <a:xfrm rot="16200000" flipH="1">
              <a:off x="6065532" y="-196929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16200000" flipH="1">
              <a:off x="6065531" y="-232651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16200000" flipH="1">
              <a:off x="6065531" y="-268373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16200000" flipH="1">
              <a:off x="6065531" y="-304095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16200000" flipH="1">
              <a:off x="6065531" y="-339817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16200000" flipH="1">
              <a:off x="6065531" y="-375539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16200000" flipH="1">
              <a:off x="6065531" y="-411261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16200000" flipH="1">
              <a:off x="6065531" y="-446983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6200000" flipH="1">
              <a:off x="6065531" y="-482705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16200000" flipH="1">
              <a:off x="6065531" y="-518427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16200000" flipH="1">
              <a:off x="6065531" y="-5541475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16200000" flipH="1">
              <a:off x="6065532" y="53125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16200000" flipH="1">
              <a:off x="6065532" y="17403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16200000" flipH="1">
              <a:off x="6065532" y="-18319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16200000" flipH="1">
              <a:off x="6065532" y="-54041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16200000" flipH="1">
              <a:off x="6065532" y="-89763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16200000" flipH="1">
              <a:off x="6065532" y="-125485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 flipH="1">
              <a:off x="6065532" y="-1612070"/>
              <a:ext cx="0" cy="11905200"/>
            </a:xfrm>
            <a:prstGeom prst="line">
              <a:avLst/>
            </a:prstGeom>
            <a:ln>
              <a:solidFill>
                <a:srgbClr val="EFEF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 userDrawn="1"/>
        </p:nvGrpSpPr>
        <p:grpSpPr>
          <a:xfrm>
            <a:off x="7229" y="14440"/>
            <a:ext cx="12144706" cy="6569998"/>
            <a:chOff x="143400" y="141685"/>
            <a:chExt cx="11905201" cy="6569998"/>
          </a:xfrm>
        </p:grpSpPr>
        <p:grpSp>
          <p:nvGrpSpPr>
            <p:cNvPr id="19" name="组合 18"/>
            <p:cNvGrpSpPr/>
            <p:nvPr userDrawn="1"/>
          </p:nvGrpSpPr>
          <p:grpSpPr>
            <a:xfrm>
              <a:off x="396971" y="141685"/>
              <a:ext cx="11431025" cy="6569998"/>
              <a:chOff x="396971" y="124405"/>
              <a:chExt cx="11431025" cy="6569998"/>
            </a:xfrm>
          </p:grpSpPr>
          <p:cxnSp>
            <p:nvCxnSpPr>
              <p:cNvPr id="39" name="直接连接符 38"/>
              <p:cNvCxnSpPr/>
              <p:nvPr/>
            </p:nvCxnSpPr>
            <p:spPr>
              <a:xfrm flipH="1">
                <a:off x="825581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861303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H="1">
                <a:off x="897025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>
                <a:off x="932747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H="1">
                <a:off x="968469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>
                <a:off x="1004191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1039913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1075635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1111357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1147079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11827996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432639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>
                <a:off x="468361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504083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539805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H="1">
                <a:off x="575527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611249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H="1">
                <a:off x="646971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682693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718415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H="1">
                <a:off x="754137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789859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H="1">
                <a:off x="75419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39697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H="1">
                <a:off x="111141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H="1">
                <a:off x="146863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182585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>
                <a:off x="218307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254029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289751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H="1">
                <a:off x="325473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361195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3969171" y="124405"/>
                <a:ext cx="0" cy="6569998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 userDrawn="1"/>
          </p:nvGrpSpPr>
          <p:grpSpPr>
            <a:xfrm>
              <a:off x="143400" y="392638"/>
              <a:ext cx="11905201" cy="6072725"/>
              <a:chOff x="112931" y="411125"/>
              <a:chExt cx="11905201" cy="6072725"/>
            </a:xfrm>
          </p:grpSpPr>
          <p:cxnSp>
            <p:nvCxnSpPr>
              <p:cNvPr id="21" name="直接连接符 20"/>
              <p:cNvCxnSpPr/>
              <p:nvPr/>
            </p:nvCxnSpPr>
            <p:spPr>
              <a:xfrm rot="16200000" flipH="1">
                <a:off x="6065532" y="-196929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16200000" flipH="1">
                <a:off x="6065531" y="-232651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rot="16200000" flipH="1">
                <a:off x="6065531" y="-268373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rot="16200000" flipH="1">
                <a:off x="6065531" y="-304095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rot="16200000" flipH="1">
                <a:off x="6065531" y="-339817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rot="16200000" flipH="1">
                <a:off x="6065531" y="-375539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rot="16200000" flipH="1">
                <a:off x="6065531" y="-411261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rot="16200000" flipH="1">
                <a:off x="6065531" y="-446983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16200000" flipH="1">
                <a:off x="6065531" y="-482705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rot="16200000" flipH="1">
                <a:off x="6065531" y="-518427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16200000" flipH="1">
                <a:off x="6065531" y="-5541475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16200000" flipH="1">
                <a:off x="6065532" y="53125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16200000" flipH="1">
                <a:off x="6065532" y="17403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rot="16200000" flipH="1">
                <a:off x="6065532" y="-18319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rot="16200000" flipH="1">
                <a:off x="6065532" y="-54041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16200000" flipH="1">
                <a:off x="6065532" y="-89763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16200000" flipH="1">
                <a:off x="6065532" y="-125485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16200000" flipH="1">
                <a:off x="6065532" y="-1612070"/>
                <a:ext cx="0" cy="11905200"/>
              </a:xfrm>
              <a:prstGeom prst="line">
                <a:avLst/>
              </a:prstGeom>
              <a:ln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47294" y="0"/>
            <a:ext cx="2176363" cy="600117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7478013" y="447484"/>
            <a:ext cx="1107064" cy="305265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9648565" y="212478"/>
            <a:ext cx="2176363" cy="600117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  <p:pic>
        <p:nvPicPr>
          <p:cNvPr id="73" name="图片 7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209" y="5293491"/>
            <a:ext cx="1936652" cy="1627768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482" y="5328935"/>
            <a:ext cx="2057692" cy="1625528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757" y="5145002"/>
            <a:ext cx="1317776" cy="1845873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423" y="5243365"/>
            <a:ext cx="1651537" cy="1724830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252" y="4954305"/>
            <a:ext cx="2271837" cy="2257006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8026" y="5075155"/>
            <a:ext cx="2327749" cy="2324706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1591" flipH="1">
            <a:off x="-1338911" y="4589873"/>
            <a:ext cx="2569143" cy="2328286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684">
            <a:off x="10810592" y="4621094"/>
            <a:ext cx="2265563" cy="2259624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33983" y="268230"/>
            <a:ext cx="742500" cy="78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70495" y="600105"/>
            <a:ext cx="731250" cy="787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54114" y="-18645"/>
            <a:ext cx="438750" cy="753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233" y="1775999"/>
            <a:ext cx="630000" cy="63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81900" y="-1457471"/>
            <a:ext cx="720000" cy="60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760530" y="1387605"/>
            <a:ext cx="461250" cy="59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263148" y="-1481845"/>
            <a:ext cx="765000" cy="607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5090" y="3818466"/>
            <a:ext cx="618750" cy="641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141745" y="3273975"/>
            <a:ext cx="528750" cy="607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486481" y="-1543550"/>
            <a:ext cx="866250" cy="7987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552256" y="-1543550"/>
            <a:ext cx="495000" cy="6862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670495" y="1846053"/>
            <a:ext cx="517500" cy="8437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366631" y="1319277"/>
            <a:ext cx="866250" cy="6637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785594" y="3169314"/>
            <a:ext cx="742500" cy="78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2106" y="3417652"/>
            <a:ext cx="731250" cy="7875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98587" y="2534434"/>
            <a:ext cx="438750" cy="753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26844" y="4677083"/>
            <a:ext cx="630000" cy="630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87731" y="2281309"/>
            <a:ext cx="720000" cy="607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137246" y="4205152"/>
            <a:ext cx="461250" cy="5962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634724" y="5509215"/>
            <a:ext cx="765000" cy="6075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92719" y="-1470989"/>
            <a:ext cx="618750" cy="6412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5571345" y="-1352300"/>
            <a:ext cx="528750" cy="6075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308806" y="6056934"/>
            <a:ext cx="866250" cy="7987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638653" y="6236646"/>
            <a:ext cx="495000" cy="6862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279606" y="5049388"/>
            <a:ext cx="517500" cy="8437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818242" y="4220361"/>
            <a:ext cx="866250" cy="66375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30262" y="4611636"/>
            <a:ext cx="731250" cy="7875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13881" y="3992886"/>
            <a:ext cx="438750" cy="7537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712657" y="5994929"/>
            <a:ext cx="517500" cy="84375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910257" y="6346959"/>
            <a:ext cx="866250" cy="66375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726286" y="2090999"/>
            <a:ext cx="742500" cy="7875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9900" y="4283333"/>
            <a:ext cx="731250" cy="787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95382" y="1882087"/>
            <a:ext cx="438750" cy="75375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885525" y="5671959"/>
            <a:ext cx="720000" cy="6075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76980" y="4795070"/>
            <a:ext cx="461250" cy="59625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494359" y="3138401"/>
            <a:ext cx="2176363" cy="166760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499883" y="75663"/>
            <a:ext cx="742500" cy="7875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55725" y="-1521050"/>
            <a:ext cx="438750" cy="75375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84864" y="-1434534"/>
            <a:ext cx="630000" cy="6300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367007" y="1343102"/>
            <a:ext cx="765000" cy="6075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047968" y="6281646"/>
            <a:ext cx="618750" cy="64125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799756" y="4904637"/>
            <a:ext cx="495000" cy="68625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073102" y="863336"/>
            <a:ext cx="866250" cy="66375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70723" y="-1470989"/>
            <a:ext cx="731250" cy="7875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32134" y="5635059"/>
            <a:ext cx="517500" cy="84375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4465" y="-391523"/>
            <a:ext cx="438750" cy="75375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08226" y="431235"/>
            <a:ext cx="866250" cy="66375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863850" y="1447335"/>
            <a:ext cx="461250" cy="59625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49344" y="2076338"/>
            <a:ext cx="720000" cy="6075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112757" y="-1481433"/>
            <a:ext cx="461250" cy="59625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02371" y="5307145"/>
            <a:ext cx="461250" cy="59625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54039" y="6403209"/>
            <a:ext cx="461250" cy="59625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19606" y="-181688"/>
            <a:ext cx="720000" cy="60750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663250" y="1483499"/>
            <a:ext cx="528750" cy="60750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18096" y="-391523"/>
            <a:ext cx="630000" cy="63000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-659429" y="-560273"/>
            <a:ext cx="866250" cy="79875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833050" y="4778159"/>
            <a:ext cx="438750" cy="75375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618250" y="2953350"/>
            <a:ext cx="618750" cy="64125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068" y="829840"/>
            <a:ext cx="1667587" cy="1667587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2953303" y="1218782"/>
            <a:ext cx="30749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smtClean="0">
                <a:solidFill>
                  <a:prstClr val="black"/>
                </a:solidFill>
                <a:cs typeface="微软雅黑" panose="020b0503020204020204" charset="-122"/>
              </a:rPr>
              <a:t>“教材帮”微信平台：全国</a:t>
            </a:r>
            <a:r>
              <a:rPr lang="en-US" altLang="zh-CN" sz="1500" smtClean="0">
                <a:solidFill>
                  <a:prstClr val="black"/>
                </a:solidFill>
                <a:cs typeface="微软雅黑" panose="020b0503020204020204" charset="-122"/>
              </a:rPr>
              <a:t>50w+</a:t>
            </a:r>
            <a:r>
              <a:rPr lang="zh-CN" altLang="en-US" sz="1500" smtClean="0">
                <a:solidFill>
                  <a:prstClr val="black"/>
                </a:solidFill>
                <a:cs typeface="微软雅黑" panose="020b0503020204020204" charset="-122"/>
              </a:rPr>
              <a:t>师生、家长都在关注，每周更新，英语听力、微课视频、互动答疑、应考技巧</a:t>
            </a:r>
            <a:r>
              <a:rPr lang="en-US" altLang="zh-CN" sz="1500" smtClean="0">
                <a:solidFill>
                  <a:prstClr val="black"/>
                </a:solidFill>
                <a:cs typeface="微软雅黑" panose="020b0503020204020204" charset="-122"/>
              </a:rPr>
              <a:t>……</a:t>
            </a:r>
            <a:r>
              <a:rPr lang="zh-CN" altLang="en-US" sz="1500" smtClean="0">
                <a:solidFill>
                  <a:prstClr val="black"/>
                </a:solidFill>
                <a:cs typeface="微软雅黑" panose="020b0503020204020204" charset="-122"/>
              </a:rPr>
              <a:t>应有尽有！</a:t>
            </a:r>
            <a:endParaRPr lang="zh-CN" altLang="en-US" sz="1500">
              <a:solidFill>
                <a:prstClr val="black"/>
              </a:solidFill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111903" y="808431"/>
            <a:ext cx="290677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smtClean="0">
                <a:solidFill>
                  <a:prstClr val="black"/>
                </a:solidFill>
                <a:cs typeface="微软雅黑" panose="020b0503020204020204" charset="-122"/>
              </a:rPr>
              <a:t>初中语文教师群</a:t>
            </a:r>
            <a:endParaRPr lang="en-US" altLang="zh-CN" sz="1600" b="1">
              <a:solidFill>
                <a:prstClr val="black"/>
              </a:solidFill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1500">
                <a:solidFill>
                  <a:prstClr val="black"/>
                </a:solidFill>
                <a:cs typeface="微软雅黑" panose="020b0503020204020204" charset="-122"/>
              </a:rPr>
              <a:t>QQ</a:t>
            </a:r>
            <a:r>
              <a:rPr sz="1500">
                <a:solidFill>
                  <a:prstClr val="black"/>
                </a:solidFill>
                <a:cs typeface="微软雅黑" panose="020b0503020204020204" charset="-122"/>
              </a:rPr>
              <a:t>扫码加群，</a:t>
            </a:r>
            <a:r>
              <a:rPr lang="zh-CN" altLang="en-US" sz="1500">
                <a:solidFill>
                  <a:prstClr val="black"/>
                </a:solidFill>
                <a:cs typeface="微软雅黑" panose="020b0503020204020204" charset="-122"/>
              </a:rPr>
              <a:t>及时</a:t>
            </a:r>
            <a:r>
              <a:rPr sz="1500">
                <a:solidFill>
                  <a:prstClr val="black"/>
                </a:solidFill>
                <a:cs typeface="微软雅黑" panose="020b0503020204020204" charset="-122"/>
              </a:rPr>
              <a:t>获取更多一手</a:t>
            </a:r>
            <a:r>
              <a:rPr sz="15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优质</a:t>
            </a:r>
            <a:r>
              <a:rPr sz="1500">
                <a:solidFill>
                  <a:prstClr val="black"/>
                </a:solidFill>
                <a:cs typeface="微软雅黑" panose="020b0503020204020204" charset="-122"/>
              </a:rPr>
              <a:t>教学资源、新书试用等</a:t>
            </a:r>
            <a:r>
              <a:rPr lang="zh-CN" altLang="en-US" sz="1500">
                <a:solidFill>
                  <a:prstClr val="black"/>
                </a:solidFill>
                <a:cs typeface="微软雅黑" panose="020b0503020204020204" charset="-122"/>
              </a:rPr>
              <a:t>老师</a:t>
            </a:r>
            <a:r>
              <a:rPr lang="zh-CN" altLang="en-US" sz="15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专享福利；与千余名</a:t>
            </a:r>
            <a:r>
              <a:rPr lang="zh-CN" altLang="en-US" sz="1500" smtClean="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一线优秀教师</a:t>
            </a:r>
            <a:r>
              <a:rPr lang="zh-CN" altLang="en-US" sz="15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实时交流教学教研信息</a:t>
            </a:r>
            <a:r>
              <a:rPr lang="en-US" altLang="zh-CN" sz="1500">
                <a:solidFill>
                  <a:prstClr val="black"/>
                </a:solidFill>
                <a:cs typeface="微软雅黑" panose="020b0503020204020204" charset="-122"/>
                <a:sym typeface="+mn-ea"/>
              </a:rPr>
              <a:t>……</a:t>
            </a:r>
            <a:endParaRPr lang="en-US" altLang="zh-CN" sz="1500">
              <a:solidFill>
                <a:prstClr val="black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1621440" y="2473436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微信公众号</a:t>
            </a:r>
            <a:endParaRPr lang="zh-CN" altLang="en-US" sz="160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947462" y="3915979"/>
            <a:ext cx="8075087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prstClr val="black"/>
                </a:solidFill>
                <a:cs typeface="微软雅黑" panose="020b0503020204020204" charset="-122"/>
              </a:rPr>
              <a:t>天星用户中心老师专区</a:t>
            </a:r>
            <a:endParaRPr lang="en-US" altLang="zh-CN" sz="1600" b="1">
              <a:solidFill>
                <a:prstClr val="black"/>
              </a:solidFill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prstClr val="black"/>
                </a:solidFill>
                <a:cs typeface="微软雅黑" panose="020b0503020204020204" charset="-122"/>
              </a:rPr>
              <a:t>扫码注册，立即</a:t>
            </a:r>
            <a:r>
              <a:rPr lang="zh-CN" altLang="en-US" sz="1500" smtClean="0">
                <a:solidFill>
                  <a:prstClr val="black"/>
                </a:solidFill>
                <a:cs typeface="微软雅黑" panose="020b0503020204020204" charset="-122"/>
              </a:rPr>
              <a:t>进入</a:t>
            </a:r>
            <a:r>
              <a:rPr lang="en-US" altLang="zh-CN" sz="1500" smtClean="0">
                <a:solidFill>
                  <a:prstClr val="black"/>
                </a:solidFill>
                <a:cs typeface="微软雅黑" panose="020b0503020204020204" charset="-122"/>
              </a:rPr>
              <a:t>0</a:t>
            </a:r>
            <a:r>
              <a:rPr lang="zh-CN" altLang="en-US" sz="1500" smtClean="0">
                <a:solidFill>
                  <a:prstClr val="black"/>
                </a:solidFill>
                <a:cs typeface="微软雅黑" panose="020b0503020204020204" charset="-122"/>
              </a:rPr>
              <a:t>元领书、编委</a:t>
            </a:r>
            <a:r>
              <a:rPr lang="zh-CN" altLang="en-US" sz="1500">
                <a:solidFill>
                  <a:prstClr val="black"/>
                </a:solidFill>
                <a:cs typeface="微软雅黑" panose="020b0503020204020204" charset="-122"/>
              </a:rPr>
              <a:t>招募、校园活动赞助、图书团购等老师专用通道；天星所有图书增值可一站式查看下载</a:t>
            </a:r>
            <a:r>
              <a:rPr lang="en-US" altLang="zh-CN" sz="1500">
                <a:solidFill>
                  <a:prstClr val="black"/>
                </a:solidFill>
                <a:cs typeface="微软雅黑" panose="020b0503020204020204" charset="-122"/>
              </a:rPr>
              <a:t>……</a:t>
            </a:r>
            <a:endParaRPr lang="en-US" altLang="zh-CN" sz="1500">
              <a:solidFill>
                <a:prstClr val="black"/>
              </a:solidFill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497551" y="544357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天星用户中心</a:t>
            </a:r>
            <a:endParaRPr lang="zh-CN" altLang="en-US" sz="1600">
              <a:solidFill>
                <a:prstClr val="black"/>
              </a:solidFill>
              <a:latin typeface="楷体" pitchFamily="49" charset="-122"/>
              <a:ea typeface="楷体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9" descr="含标-课件二维码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6534" y="3935176"/>
            <a:ext cx="1466769" cy="14667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922" y="722870"/>
            <a:ext cx="1804508" cy="2472844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2947462" y="82664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>
                <a:solidFill>
                  <a:prstClr val="black"/>
                </a:solidFill>
                <a:cs typeface="微软雅黑" panose="020b0503020204020204" charset="-122"/>
              </a:rPr>
              <a:t>上千套</a:t>
            </a:r>
            <a:r>
              <a:rPr lang="zh-CN" altLang="en-US" sz="1600" b="1" smtClean="0">
                <a:solidFill>
                  <a:prstClr val="black"/>
                </a:solidFill>
                <a:cs typeface="微软雅黑" panose="020b0503020204020204" charset="-122"/>
              </a:rPr>
              <a:t>优质课件</a:t>
            </a:r>
            <a:r>
              <a:rPr lang="zh-CN" altLang="en-US" sz="1600" b="1">
                <a:solidFill>
                  <a:prstClr val="black"/>
                </a:solidFill>
                <a:cs typeface="微软雅黑" panose="020b0503020204020204" charset="-122"/>
              </a:rPr>
              <a:t>免费下载！</a:t>
            </a:r>
            <a:endParaRPr lang="zh-CN" altLang="en-US" sz="1600" b="1">
              <a:solidFill>
                <a:prstClr val="black"/>
              </a:solidFill>
              <a:cs typeface="微软雅黑" panose="020b050302020402020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181735" y="3543974"/>
            <a:ext cx="9858375" cy="0"/>
          </a:xfrm>
          <a:prstGeom prst="line">
            <a:avLst/>
          </a:prstGeom>
          <a:ln w="12700">
            <a:solidFill>
              <a:srgbClr val="59BB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873636" y="388969"/>
            <a:ext cx="2237426" cy="621846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1068149" y="1010815"/>
            <a:ext cx="10058399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mtClean="0">
                <a:solidFill>
                  <a:prstClr val="black"/>
                </a:solidFill>
              </a:rPr>
              <a:t>天星教育</a:t>
            </a:r>
            <a:r>
              <a:rPr lang="en-US" altLang="zh-CN" sz="2000" smtClean="0">
                <a:solidFill>
                  <a:prstClr val="black"/>
                </a:solidFill>
              </a:rPr>
              <a:t>《</a:t>
            </a:r>
            <a:r>
              <a:rPr lang="zh-CN" altLang="en-US" sz="2000" smtClean="0">
                <a:solidFill>
                  <a:prstClr val="black"/>
                </a:solidFill>
              </a:rPr>
              <a:t>教材帮</a:t>
            </a:r>
            <a:r>
              <a:rPr lang="en-US" altLang="zh-CN" sz="2000" smtClean="0">
                <a:solidFill>
                  <a:prstClr val="black"/>
                </a:solidFill>
              </a:rPr>
              <a:t>》《</a:t>
            </a:r>
            <a:r>
              <a:rPr lang="zh-CN" altLang="en-US" sz="2000" smtClean="0">
                <a:solidFill>
                  <a:prstClr val="black"/>
                </a:solidFill>
              </a:rPr>
              <a:t>一遍过</a:t>
            </a:r>
            <a:r>
              <a:rPr lang="en-US" altLang="zh-CN" sz="2000" smtClean="0">
                <a:solidFill>
                  <a:prstClr val="black"/>
                </a:solidFill>
              </a:rPr>
              <a:t>》</a:t>
            </a:r>
            <a:r>
              <a:rPr lang="zh-CN" altLang="en-US" sz="2000" smtClean="0">
                <a:solidFill>
                  <a:prstClr val="black"/>
                </a:solidFill>
              </a:rPr>
              <a:t>配套</a:t>
            </a:r>
            <a:r>
              <a:rPr lang="en-US" altLang="zh-CN" sz="2000">
                <a:solidFill>
                  <a:prstClr val="black"/>
                </a:solidFill>
              </a:rPr>
              <a:t>PPT</a:t>
            </a:r>
            <a:r>
              <a:rPr lang="zh-CN" altLang="en-US" sz="2000">
                <a:solidFill>
                  <a:prstClr val="black"/>
                </a:solidFill>
              </a:rPr>
              <a:t>课件版权声明</a:t>
            </a:r>
            <a:endParaRPr lang="en-US" altLang="zh-CN" sz="200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</a:rPr>
              <a:t>本系列课件为河南天星教育传媒股份有限公司旗下</a:t>
            </a:r>
            <a:r>
              <a:rPr lang="en-US" altLang="zh-CN" sz="1400">
                <a:solidFill>
                  <a:prstClr val="black"/>
                </a:solidFill>
              </a:rPr>
              <a:t>《</a:t>
            </a:r>
            <a:r>
              <a:rPr lang="zh-CN" altLang="en-US" sz="1400">
                <a:solidFill>
                  <a:prstClr val="black"/>
                </a:solidFill>
              </a:rPr>
              <a:t>教材帮</a:t>
            </a:r>
            <a:r>
              <a:rPr lang="en-US" altLang="zh-CN" sz="1400" smtClean="0">
                <a:solidFill>
                  <a:prstClr val="black"/>
                </a:solidFill>
              </a:rPr>
              <a:t>》《</a:t>
            </a:r>
            <a:r>
              <a:rPr lang="zh-CN" altLang="en-US" sz="1400" smtClean="0">
                <a:solidFill>
                  <a:prstClr val="black"/>
                </a:solidFill>
              </a:rPr>
              <a:t>一遍过</a:t>
            </a:r>
            <a:r>
              <a:rPr lang="en-US" altLang="zh-CN" sz="1400" smtClean="0">
                <a:solidFill>
                  <a:prstClr val="black"/>
                </a:solidFill>
              </a:rPr>
              <a:t>》</a:t>
            </a:r>
            <a:r>
              <a:rPr lang="zh-CN" altLang="en-US" sz="1400" smtClean="0">
                <a:solidFill>
                  <a:prstClr val="black"/>
                </a:solidFill>
              </a:rPr>
              <a:t>品牌</a:t>
            </a:r>
            <a:r>
              <a:rPr lang="zh-CN" altLang="en-US" sz="1400">
                <a:solidFill>
                  <a:prstClr val="black"/>
                </a:solidFill>
              </a:rPr>
              <a:t>图书配属</a:t>
            </a:r>
            <a:r>
              <a:rPr lang="en-US" altLang="zh-CN" sz="1400">
                <a:solidFill>
                  <a:prstClr val="black"/>
                </a:solidFill>
              </a:rPr>
              <a:t>PPT</a:t>
            </a:r>
            <a:r>
              <a:rPr lang="zh-CN" altLang="en-US" sz="1400">
                <a:solidFill>
                  <a:prstClr val="black"/>
                </a:solidFill>
              </a:rPr>
              <a:t>课件，由天星教育开发，并拥有所有版权。本系列仅用于个人学习欣赏、教学研究，及其他非商业性或非盈利性用途。使用者须遵守著作权法及其他相关法律规定，不得侵犯本集团及相关权利人的合法权利。</a:t>
            </a:r>
            <a:endParaRPr lang="zh-CN" altLang="en-US" sz="140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</a:rPr>
              <a:t>    </a:t>
            </a:r>
            <a:endParaRPr lang="zh-CN" altLang="en-US" sz="140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</a:rPr>
              <a:t>将本课件任何内容用于其他用途时，应</a:t>
            </a:r>
            <a:r>
              <a:rPr lang="zh-CN" altLang="en-US" sz="1400" smtClean="0">
                <a:solidFill>
                  <a:prstClr val="black"/>
                </a:solidFill>
              </a:rPr>
              <a:t>获得本公司授权</a:t>
            </a:r>
            <a:r>
              <a:rPr lang="zh-CN" altLang="en-US" sz="1400">
                <a:solidFill>
                  <a:prstClr val="black"/>
                </a:solidFill>
              </a:rPr>
              <a:t>，如未经授权用于商业或盈利用途，一经发现，我司将追究侵权者的法律责任</a:t>
            </a:r>
            <a:r>
              <a:rPr lang="zh-CN" altLang="en-US" sz="1400" smtClean="0">
                <a:solidFill>
                  <a:prstClr val="black"/>
                </a:solidFill>
              </a:rPr>
              <a:t>。</a:t>
            </a:r>
            <a:endParaRPr lang="en-US" altLang="zh-CN" sz="140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smtClean="0">
                <a:solidFill>
                  <a:prstClr val="black"/>
                </a:solidFill>
              </a:rPr>
              <a:t>课件中的个别视频未找到原作者，天星教育尊重版权，如课件中有您的作品，请通过</a:t>
            </a:r>
            <a:r>
              <a:rPr lang="en-US" altLang="zh-CN" sz="1400" smtClean="0">
                <a:solidFill>
                  <a:prstClr val="black"/>
                </a:solidFill>
              </a:rPr>
              <a:t>《</a:t>
            </a:r>
            <a:r>
              <a:rPr lang="zh-CN" altLang="en-US" sz="1400" smtClean="0">
                <a:solidFill>
                  <a:prstClr val="black"/>
                </a:solidFill>
              </a:rPr>
              <a:t>教材帮</a:t>
            </a:r>
            <a:r>
              <a:rPr lang="en-US" altLang="zh-CN" sz="1400" smtClean="0">
                <a:solidFill>
                  <a:prstClr val="black"/>
                </a:solidFill>
              </a:rPr>
              <a:t>》</a:t>
            </a:r>
            <a:r>
              <a:rPr lang="zh-CN" altLang="en-US" sz="1400" smtClean="0">
                <a:solidFill>
                  <a:prstClr val="black"/>
                </a:solidFill>
              </a:rPr>
              <a:t>微信公众号与我们联系，我们在核实后将按照相关规定支付相关费用。</a:t>
            </a:r>
            <a:endParaRPr lang="en-US" altLang="zh-CN" sz="140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400">
              <a:solidFill>
                <a:prstClr val="black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smtClean="0">
                <a:solidFill>
                  <a:prstClr val="black"/>
                </a:solidFill>
              </a:rPr>
              <a:t>河南</a:t>
            </a:r>
            <a:r>
              <a:rPr lang="zh-CN" altLang="en-US" sz="1400">
                <a:solidFill>
                  <a:prstClr val="black"/>
                </a:solidFill>
              </a:rPr>
              <a:t>天星教育传媒股份有限公司</a:t>
            </a:r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Relationship Id="rId3" Type="http://schemas.openxmlformats.org/officeDocument/2006/relationships/image" Target="../media/image26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tags" Target="../tags/tag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4927882" y="3563614"/>
            <a:ext cx="2697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mtClean="0">
                <a:latin typeface="微软雅黑"/>
                <a:ea typeface="微软雅黑"/>
              </a:rPr>
              <a:t>统编</a:t>
            </a:r>
            <a:r>
              <a:rPr lang="zh-CN" altLang="en-US">
                <a:latin typeface="微软雅黑"/>
                <a:ea typeface="微软雅黑"/>
              </a:rPr>
              <a:t>版</a:t>
            </a:r>
            <a:r>
              <a:rPr lang="zh-CN" altLang="en-US" smtClean="0">
                <a:latin typeface="微软雅黑"/>
                <a:ea typeface="微软雅黑"/>
              </a:rPr>
              <a:t>语文八年级</a:t>
            </a:r>
            <a:r>
              <a:rPr lang="zh-CN" altLang="en-US">
                <a:latin typeface="微软雅黑"/>
                <a:ea typeface="微软雅黑"/>
              </a:rPr>
              <a:t>（上）</a:t>
            </a:r>
            <a:endParaRPr lang="zh-CN" altLang="en-US">
              <a:latin typeface="微软雅黑" charset="-122"/>
              <a:ea typeface="微软雅黑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184921" y="2312987"/>
            <a:ext cx="7822159" cy="963369"/>
          </a:xfrm>
          <a:prstGeom prst="roundRect">
            <a:avLst>
              <a:gd name="adj" fmla="val 50000"/>
            </a:avLst>
          </a:prstGeom>
          <a:solidFill>
            <a:srgbClr val="BDD7EE"/>
          </a:solidFill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sz="4800" b="1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任务</a:t>
            </a:r>
            <a:r>
              <a:rPr lang="zh-CN" sz="4800" b="1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三</a:t>
            </a:r>
            <a:r>
              <a:rPr sz="4800" b="1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  新闻</a:t>
            </a:r>
            <a:r>
              <a:rPr lang="zh-CN" sz="4800" b="1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写作</a:t>
            </a:r>
            <a:endParaRPr lang="zh-CN" sz="4800" b="1">
              <a:solidFill>
                <a:schemeClr val="tx1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3508" y="1643429"/>
            <a:ext cx="73449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</a:t>
            </a:r>
            <a:r>
              <a:rPr lang="zh-CN" altLang="en-US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课时</a:t>
            </a:r>
            <a:endParaRPr lang="en-US" altLang="zh-CN" sz="2400" b="1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850265" y="1435100"/>
            <a:ext cx="1037272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1" lang="en-US" sz="2400">
                <a:solidFill>
                  <a:srgbClr val="E04236"/>
                </a:solidFill>
                <a:latin typeface="微软雅黑"/>
                <a:ea typeface="微软雅黑"/>
                <a:sym typeface="+mn-ea"/>
              </a:rPr>
              <a:t>4.</a:t>
            </a:r>
            <a:r>
              <a:rPr kumimoji="1" sz="2400">
                <a:solidFill>
                  <a:srgbClr val="E04236"/>
                </a:solidFill>
                <a:latin typeface="微软雅黑"/>
                <a:ea typeface="微软雅黑"/>
                <a:sym typeface="+mn-ea"/>
              </a:rPr>
              <a:t>背景画龙点</a:t>
            </a:r>
            <a:r>
              <a:rPr kumimoji="1" lang="zh-CN" sz="2400">
                <a:solidFill>
                  <a:srgbClr val="E04236"/>
                </a:solidFill>
                <a:latin typeface="微软雅黑"/>
                <a:ea typeface="微软雅黑"/>
                <a:sym typeface="+mn-ea"/>
              </a:rPr>
              <a:t>睛</a:t>
            </a:r>
            <a:endParaRPr kumimoji="1" sz="2400">
              <a:solidFill>
                <a:srgbClr val="E04236"/>
              </a:solidFill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背景指的是与新闻有关的情况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在消息中没有固定的位置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可以安排在主体、导语或结语里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甚至可以完全不写。如《人民解放军百万大军横渡长江》一文中的背景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是用议论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句</a:t>
            </a:r>
            <a:r>
              <a:rPr kumimoji="1" sz="2400">
                <a:latin typeface="微软雅黑"/>
                <a:ea typeface="微软雅黑"/>
                <a:sym typeface="+mn-ea"/>
              </a:rPr>
              <a:t>融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入</a:t>
            </a:r>
            <a:r>
              <a:rPr kumimoji="1" sz="2400">
                <a:latin typeface="微软雅黑"/>
                <a:ea typeface="微软雅黑"/>
                <a:sym typeface="+mn-ea"/>
              </a:rPr>
              <a:t>主体之中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不仅揭示了渡江战役的背景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而且交代了我军势如破竹、国民党军一败涂地的深层原因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起到了画龙点睛的作用。</a:t>
            </a:r>
            <a:endParaRPr kumimoji="1" sz="2400"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26415" y="2165985"/>
            <a:ext cx="1111059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720090" algn="l" fontAlgn="auto">
              <a:lnSpc>
                <a:spcPct val="150000"/>
              </a:lnSpc>
            </a:pP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音乐学院的各位艺术精英在我们眼里总是那么神秘，可今天的操场上，琵琶西施一反平时严肃的古典美女形象，换上一身运动装，以“袋鼠跳”的冠军的身份用“小清新”惊艳了全场，钢琴王子也摒弃往日的颓废神态，换上一双跑鞋去争分夺秒。平时的艺术精英变成了运动健将。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  <a:p>
            <a:pPr indent="720090" algn="l" fontAlgn="auto">
              <a:lnSpc>
                <a:spcPct val="150000"/>
              </a:lnSpc>
            </a:pP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一年一度的体能测试刚刚过去，5月24日，音乐学院团委组织开展了“音乐学院第三届趣味运动会”。本次运动会项目新颖，内容多样。各位同学踊跃报名，积极参与。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6415" y="1520825"/>
            <a:ext cx="6888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kumimoji="1" sz="2400">
                <a:solidFill>
                  <a:srgbClr val="E04236"/>
                </a:solidFill>
                <a:latin typeface="微软雅黑"/>
                <a:ea typeface="微软雅黑"/>
                <a:sym typeface="+mn-ea"/>
              </a:rPr>
              <a:t>音乐学院组织趣味运动会，艺术精英变成运动健将</a:t>
            </a:r>
            <a:endParaRPr kumimoji="1" sz="2400">
              <a:solidFill>
                <a:srgbClr val="E04236"/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23155" y="594360"/>
            <a:ext cx="2379468" cy="7081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范例：消息一则</a:t>
            </a:r>
            <a:endParaRPr kumimoji="1" lang="zh-CN" altLang="en-US" sz="2400">
              <a:solidFill>
                <a:schemeClr val="tx1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483235" y="830580"/>
            <a:ext cx="10970260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indent="720090" algn="l">
              <a:lnSpc>
                <a:spcPct val="150000"/>
              </a:lnSpc>
              <a:buClrTx/>
              <a:buSzTx/>
              <a:buFontTx/>
            </a:pP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上午8点，沐浴着朝阳，呼吸着新鲜的空气，音乐学院全体同学来到了东操场，举行了第三届趣味运动会的开幕式，每个班级都以自己独特的方式出场，服装各级特色，道具各不相同，展现着每个班级的特色思想与班级文化。“这是我们全班73名同学一起想的队形，从出主意到一点点落实排练，都凝聚着每个人的力量与期望”10级音乐学汉班的同学这样说道。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  <a:p>
            <a:pPr lvl="0" indent="720090" algn="l">
              <a:lnSpc>
                <a:spcPct val="150000"/>
              </a:lnSpc>
              <a:buClrTx/>
              <a:buSzTx/>
              <a:buFontTx/>
            </a:pP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上午9点，开始了第一项比赛项目“袋鼠跳”。规则就是把自己装到麻袋里，跳着前行，谁先到达钟点谁就胜出。通过几轮的竞争，男组女子组各选出了3名优胜者。第二项比赛项目“小型保龄球”用铅球砸到装满沙石的饮料瓶，谁砸到的多谁就获胜。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 bwMode="auto">
          <a:xfrm>
            <a:off x="526415" y="830580"/>
            <a:ext cx="10899140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indent="720090" algn="l">
              <a:lnSpc>
                <a:spcPct val="150000"/>
              </a:lnSpc>
              <a:buClrTx/>
              <a:buSzTx/>
              <a:buFontTx/>
            </a:pP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女同学表现出了极大的热情，在欢笑声中结束了比赛。第三项“3人4腿”规则是三人为一组，用绳子分别绑住两人的一条腿，三人配合跑到终点。需要强大的协调性与团队意识。在激烈的争夺后，11级舞蹈班夺得最后的胜利。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  <a:p>
            <a:pPr lvl="0" indent="720090" algn="l">
              <a:lnSpc>
                <a:spcPct val="150000"/>
              </a:lnSpc>
              <a:buClrTx/>
              <a:buSzTx/>
              <a:buFontTx/>
            </a:pP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中午12点，经过一上午的比赛，同学们在肚子强烈的抗议下离开操场，冲向食堂。狼吞虎咽的瓜分着食物，然后回到宿舍养精蓄锐，准备着下午的比赛。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  <a:p>
            <a:pPr lvl="0" indent="720090" algn="l">
              <a:lnSpc>
                <a:spcPct val="150000"/>
              </a:lnSpc>
              <a:buClrTx/>
              <a:buSzTx/>
              <a:buFontTx/>
            </a:pP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下午2点30分，虽然烈日炎炎，但这一点也不影响同学们的热情。100米赛跑的激烈程度让每位同学手心都捏着一把汗。紧接着400米赛跑，4乘100米接力，4乘400米接力。加油声欢呼声一浪高过一浪。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  <a:p>
            <a:pPr lvl="0" indent="720090" algn="l">
              <a:lnSpc>
                <a:spcPct val="150000"/>
              </a:lnSpc>
              <a:buClrTx/>
              <a:buSzTx/>
              <a:buFontTx/>
            </a:pP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 bwMode="auto">
          <a:xfrm>
            <a:off x="526415" y="830580"/>
            <a:ext cx="10763250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indent="720090" algn="l">
              <a:lnSpc>
                <a:spcPct val="150000"/>
              </a:lnSpc>
              <a:buClrTx/>
              <a:buSzTx/>
              <a:buFontTx/>
            </a:pP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下午5点。重量级的团体项目上场了。跳大绳，老鹰抓小鸡等，让同学们神采奕奕，欢声飞扬。最后的拔河把现场的气氛送到了最高潮。在2010级表演班胜利的欢呼中。结束了本次运动会。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  <a:p>
            <a:pPr lvl="0" indent="720090" algn="l">
              <a:lnSpc>
                <a:spcPct val="150000"/>
              </a:lnSpc>
              <a:buClrTx/>
              <a:buSzTx/>
              <a:buFontTx/>
            </a:pP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本次运动会展现了音乐学院的同学们运动的风采，锻炼了同学们的身体，增强了同学之间的友谊，提高了学院的凝聚力。同时也给同学们的生活增添了色彩，带来了欢乐，留下了美好而珍贵的回忆。运动会结束了，同学们又踏上了征程，用健康的身体，走向他们美好的明天！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  <a:p>
            <a:pPr lvl="0" indent="720090" algn="r">
              <a:lnSpc>
                <a:spcPct val="150000"/>
              </a:lnSpc>
              <a:buClrTx/>
              <a:buSzTx/>
              <a:buFontTx/>
            </a:pP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韩沛松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  <a:p>
            <a:pPr lvl="0" indent="720090" algn="r">
              <a:lnSpc>
                <a:spcPct val="150000"/>
              </a:lnSpc>
              <a:buClrTx/>
              <a:buSzTx/>
              <a:buFontTx/>
            </a:pP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20</a:t>
            </a:r>
            <a:r>
              <a:rPr kumimoji="1" lang="en-US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20</a:t>
            </a: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/5/24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  <a:p>
            <a:pPr lvl="0" indent="720090" algn="r">
              <a:lnSpc>
                <a:spcPct val="150000"/>
              </a:lnSpc>
              <a:buClrTx/>
              <a:buSzTx/>
              <a:buFontTx/>
            </a:pP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272540" y="1724025"/>
            <a:ext cx="995553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写作消息时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首先要给消息拟标题。如何拟标题呢? 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1.请看下面消息的标题: 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kumimoji="1" sz="2400">
              <a:latin typeface="微软雅黑"/>
              <a:ea typeface="微软雅黑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kumimoji="1" lang="zh-CN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（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1</a:t>
            </a:r>
            <a:r>
              <a:rPr kumimoji="1" lang="zh-CN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）</a:t>
            </a: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我三十万大军胜利南渡长江 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kumimoji="1" lang="zh-CN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（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2</a:t>
            </a:r>
            <a:r>
              <a:rPr kumimoji="1" lang="zh-CN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）</a:t>
            </a: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人民解放军百万大军横渡长江 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kumimoji="1" lang="zh-CN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（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3</a:t>
            </a:r>
            <a:r>
              <a:rPr kumimoji="1" lang="zh-CN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）</a:t>
            </a:r>
            <a:r>
              <a:rPr kumimoji="1" sz="240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  <a:sym typeface="+mn-ea"/>
              </a:rPr>
              <a:t>首届诺贝尔奖颁发  </a:t>
            </a:r>
            <a:endParaRPr kumimoji="1" sz="24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690" y="2564367"/>
            <a:ext cx="1750810" cy="2637389"/>
          </a:xfrm>
          <a:prstGeom prst="round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写作探究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2031" y="867316"/>
            <a:ext cx="130629" cy="432000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886205" y="834499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学写标题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250315" y="1918970"/>
            <a:ext cx="99555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2.分析比较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然后归纳标题特点。  </a:t>
            </a:r>
            <a:endParaRPr kumimoji="1" sz="2400">
              <a:latin typeface="微软雅黑"/>
              <a:ea typeface="微软雅黑"/>
              <a:sym typeface="+mn-ea"/>
            </a:endParaRPr>
          </a:p>
        </p:txBody>
      </p:sp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1250315" y="2893695"/>
            <a:ext cx="9263380" cy="1753234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sysDash"/>
          </a:ln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（</a:t>
            </a:r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1</a:t>
            </a:r>
            <a:r>
              <a:rPr 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）</a:t>
            </a:r>
            <a:r>
              <a:rPr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标题要简洁醒目</a:t>
            </a:r>
            <a:r>
              <a:rPr 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，</a:t>
            </a:r>
            <a:r>
              <a:rPr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概括性强</a:t>
            </a:r>
            <a:r>
              <a:rPr 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。</a:t>
            </a:r>
            <a:endParaRPr lang="zh-CN" smtClean="0">
              <a:solidFill>
                <a:schemeClr val="accent1">
                  <a:lumMod val="75000"/>
                </a:schemeClr>
              </a:solidFill>
              <a:latin typeface="微软雅黑" charset="-122"/>
              <a:ea typeface="微软雅黑" charset="-122"/>
            </a:endParaRPr>
          </a:p>
          <a:p>
            <a:pPr indent="0">
              <a:lnSpc>
                <a:spcPct val="150000"/>
              </a:lnSpc>
            </a:pPr>
            <a:r>
              <a:rPr 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（</a:t>
            </a:r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2</a:t>
            </a:r>
            <a:r>
              <a:rPr 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）</a:t>
            </a:r>
            <a:r>
              <a:rPr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标题要准确地概括消息的主要内容</a:t>
            </a:r>
            <a:r>
              <a:rPr 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。</a:t>
            </a:r>
            <a:endParaRPr smtClean="0">
              <a:solidFill>
                <a:schemeClr val="accent1">
                  <a:lumMod val="75000"/>
                </a:schemeClr>
              </a:solidFill>
              <a:latin typeface="微软雅黑" charset="-122"/>
              <a:ea typeface="微软雅黑" charset="-122"/>
            </a:endParaRPr>
          </a:p>
          <a:p>
            <a:pPr indent="0">
              <a:lnSpc>
                <a:spcPct val="150000"/>
              </a:lnSpc>
            </a:pPr>
            <a:r>
              <a:rPr 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（</a:t>
            </a:r>
            <a:r>
              <a:rPr lang="en-US" alt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3</a:t>
            </a:r>
            <a:r>
              <a:rPr lang="zh-CN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）</a:t>
            </a:r>
            <a:r>
              <a:rPr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消息标题还要能吸引读者。</a:t>
            </a:r>
            <a:endParaRPr smtClean="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690" y="2564367"/>
            <a:ext cx="1750810" cy="2637389"/>
          </a:xfrm>
          <a:prstGeom prst="round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写作探究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2031" y="867316"/>
            <a:ext cx="130629" cy="432000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886205" y="834499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学写标题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263650" y="1925955"/>
            <a:ext cx="995553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3.就学校新发生的事实拟标题。 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kumimoji="1" sz="2400">
              <a:latin typeface="微软雅黑"/>
              <a:ea typeface="微软雅黑"/>
              <a:sym typeface="+mn-ea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263650" y="3006090"/>
            <a:ext cx="6298565" cy="1753234"/>
          </a:xfrm>
          <a:prstGeom prst="roundRect">
            <a:avLst>
              <a:gd name="adj" fmla="val 0"/>
            </a:avLst>
          </a:prstGeom>
          <a:noFill/>
          <a:ln w="28575">
            <a:noFill/>
            <a:prstDash val="sysDash"/>
          </a:ln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（1）9月3日开学典礼  </a:t>
            </a:r>
            <a:endParaRPr smtClean="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</a:endParaRPr>
          </a:p>
          <a:p>
            <a:pPr indent="0">
              <a:lnSpc>
                <a:spcPct val="150000"/>
              </a:lnSpc>
            </a:pPr>
            <a:r>
              <a:rPr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（2）9月10日教师节师生座谈会 </a:t>
            </a:r>
            <a:endParaRPr smtClean="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</a:endParaRPr>
          </a:p>
          <a:p>
            <a:pPr indent="0">
              <a:lnSpc>
                <a:spcPct val="150000"/>
              </a:lnSpc>
            </a:pPr>
            <a:r>
              <a:rPr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（3）中秋节文艺汇演</a:t>
            </a:r>
            <a:endParaRPr smtClean="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690" y="2564367"/>
            <a:ext cx="1750810" cy="2637389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写作探究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2031" y="867316"/>
            <a:ext cx="130629" cy="432000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886205" y="834499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学写标题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227455" y="1899285"/>
            <a:ext cx="66694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朗读课本上消息的导语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分析导语的特点。</a:t>
            </a:r>
            <a:endParaRPr kumimoji="1" sz="2400"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27455" y="2788920"/>
            <a:ext cx="7474585" cy="1942867"/>
          </a:xfrm>
          <a:prstGeom prst="roundRect">
            <a:avLst/>
          </a:prstGeom>
          <a:noFill/>
          <a:ln w="28575">
            <a:noFill/>
            <a:prstDash val="sysDash"/>
          </a:ln>
        </p:spPr>
        <p:txBody>
          <a:bodyPr wrap="square">
            <a:sp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8943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33515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8087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4265930" indent="-60833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导语就是消息标题的扩充，要把新闻事实的时间、地点、人物等都交代清楚，同时要融入作者的情感，引起读者关注。</a:t>
            </a:r>
            <a:endParaRPr smtClean="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</a:endParaRPr>
          </a:p>
        </p:txBody>
      </p:sp>
      <p:pic>
        <p:nvPicPr>
          <p:cNvPr id="2" name="图片 1" descr="蓝色粗笔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072880" y="2708910"/>
            <a:ext cx="1670050" cy="167005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写作探究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2031" y="867316"/>
            <a:ext cx="130629" cy="432000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886205" y="834499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学写导语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906780" y="1873885"/>
            <a:ext cx="1034034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消息的结构通常是按照重要性递减的原则安排。消息的核心内容放在导语中先讲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然后逐次递减安排。</a:t>
            </a:r>
            <a:endParaRPr kumimoji="1" sz="2400">
              <a:latin typeface="微软雅黑"/>
              <a:ea typeface="微软雅黑"/>
              <a:sym typeface="+mn-ea"/>
            </a:endParaRPr>
          </a:p>
        </p:txBody>
      </p:sp>
      <p:pic>
        <p:nvPicPr>
          <p:cNvPr id="2" name="图片 1" descr="D:\初中语文增值服务资料\初中课件\ppt图片素材\QQ图片20190525124023.pngQQ图片2019052512402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0083" y="3888008"/>
            <a:ext cx="2452466" cy="22225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写作探究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2031" y="867316"/>
            <a:ext cx="130629" cy="432000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886205" y="834499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结构安排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760" y="529484"/>
            <a:ext cx="793785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en-US" altLang="zh-CN" sz="44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CONTENTS</a:t>
            </a:r>
            <a:r>
              <a:rPr lang="en-US" altLang="zh-CN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教学目录</a:t>
            </a:r>
            <a:endParaRPr lang="zh-CN" altLang="en-US" sz="6600" smtClean="0">
              <a:pattFill prst="pct8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grpSp>
        <p:nvGrpSpPr>
          <p:cNvPr id="3" name="chenying0907 1"/>
          <p:cNvGrpSpPr/>
          <p:nvPr/>
        </p:nvGrpSpPr>
        <p:grpSpPr>
          <a:xfrm>
            <a:off x="1767144" y="2454800"/>
            <a:ext cx="3285441" cy="583565"/>
            <a:chOff x="6530072" y="1583160"/>
            <a:chExt cx="3285441" cy="583565"/>
          </a:xfrm>
        </p:grpSpPr>
        <p:sp>
          <p:nvSpPr>
            <p:cNvPr id="4" name="文本框 19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556018" y="1583161"/>
              <a:ext cx="225949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2800">
                  <a:solidFill>
                    <a:srgbClr val="5F7797"/>
                  </a:solidFill>
                </a:rPr>
                <a:t>学习目标</a:t>
              </a:r>
              <a:endParaRPr lang="zh-CN" altLang="en-US" sz="2800">
                <a:solidFill>
                  <a:srgbClr val="5F7797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530072" y="1583160"/>
              <a:ext cx="960823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>
                  <a:solidFill>
                    <a:srgbClr val="5F7797"/>
                  </a:solidFill>
                </a:rPr>
                <a:t>01</a:t>
              </a:r>
              <a:endParaRPr lang="en-US" altLang="zh-CN">
                <a:solidFill>
                  <a:srgbClr val="5F7797"/>
                </a:solidFill>
              </a:endParaRPr>
            </a:p>
          </p:txBody>
        </p:sp>
      </p:grpSp>
      <p:grpSp>
        <p:nvGrpSpPr>
          <p:cNvPr id="6" name="chenying0907 2"/>
          <p:cNvGrpSpPr/>
          <p:nvPr/>
        </p:nvGrpSpPr>
        <p:grpSpPr>
          <a:xfrm>
            <a:off x="1767144" y="3203431"/>
            <a:ext cx="3028266" cy="583565"/>
            <a:chOff x="6530072" y="2331791"/>
            <a:chExt cx="3028266" cy="583565"/>
          </a:xfrm>
        </p:grpSpPr>
        <p:sp>
          <p:nvSpPr>
            <p:cNvPr id="7" name="文本框 20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556018" y="2333356"/>
              <a:ext cx="20023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2800" smtClean="0">
                  <a:solidFill>
                    <a:srgbClr val="5F7797"/>
                  </a:solidFill>
                </a:rPr>
                <a:t>新知导入</a:t>
              </a:r>
              <a:endParaRPr lang="zh-CN" altLang="en-US" sz="2800" smtClean="0">
                <a:solidFill>
                  <a:srgbClr val="5F7797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30072" y="2331791"/>
              <a:ext cx="960823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>
                  <a:solidFill>
                    <a:srgbClr val="5F7797"/>
                  </a:solidFill>
                </a:rPr>
                <a:t>02</a:t>
              </a:r>
              <a:endParaRPr lang="en-US" altLang="zh-CN">
                <a:solidFill>
                  <a:srgbClr val="5F7797"/>
                </a:solidFill>
              </a:endParaRPr>
            </a:p>
          </p:txBody>
        </p:sp>
      </p:grpSp>
      <p:grpSp>
        <p:nvGrpSpPr>
          <p:cNvPr id="9" name="chenying0907 3"/>
          <p:cNvGrpSpPr/>
          <p:nvPr/>
        </p:nvGrpSpPr>
        <p:grpSpPr>
          <a:xfrm>
            <a:off x="1767144" y="3952062"/>
            <a:ext cx="3285441" cy="583565"/>
            <a:chOff x="6530072" y="3080422"/>
            <a:chExt cx="3285441" cy="583565"/>
          </a:xfrm>
        </p:grpSpPr>
        <p:sp>
          <p:nvSpPr>
            <p:cNvPr id="10" name="文本框 2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556018" y="3083551"/>
              <a:ext cx="225949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2800" smtClean="0">
                  <a:solidFill>
                    <a:srgbClr val="5F7797"/>
                  </a:solidFill>
                </a:rPr>
                <a:t>写作导航</a:t>
              </a:r>
              <a:endParaRPr lang="zh-CN" altLang="en-US" sz="2800" smtClean="0">
                <a:solidFill>
                  <a:srgbClr val="5F7797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30072" y="3080422"/>
              <a:ext cx="960823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>
                  <a:solidFill>
                    <a:srgbClr val="5F7797"/>
                  </a:solidFill>
                </a:rPr>
                <a:t>03</a:t>
              </a:r>
              <a:endParaRPr lang="en-US" altLang="zh-CN">
                <a:solidFill>
                  <a:srgbClr val="5F7797"/>
                </a:solidFill>
              </a:endParaRPr>
            </a:p>
          </p:txBody>
        </p:sp>
      </p:grpSp>
      <p:grpSp>
        <p:nvGrpSpPr>
          <p:cNvPr id="12" name="chenying0907 4"/>
          <p:cNvGrpSpPr/>
          <p:nvPr/>
        </p:nvGrpSpPr>
        <p:grpSpPr>
          <a:xfrm>
            <a:off x="5298379" y="2454698"/>
            <a:ext cx="3285441" cy="583565"/>
            <a:chOff x="6530072" y="3829053"/>
            <a:chExt cx="3285441" cy="583565"/>
          </a:xfrm>
        </p:grpSpPr>
        <p:sp>
          <p:nvSpPr>
            <p:cNvPr id="13" name="文本框 22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556018" y="3833746"/>
              <a:ext cx="225949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2800" smtClean="0">
                  <a:solidFill>
                    <a:srgbClr val="5F7797"/>
                  </a:solidFill>
                </a:rPr>
                <a:t>写作探究</a:t>
              </a:r>
              <a:endParaRPr lang="zh-CN" altLang="en-US" sz="2800" smtClean="0">
                <a:solidFill>
                  <a:srgbClr val="5F7797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30072" y="3829053"/>
              <a:ext cx="960823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>
                  <a:solidFill>
                    <a:srgbClr val="5F7797"/>
                  </a:solidFill>
                </a:rPr>
                <a:t>04</a:t>
              </a:r>
              <a:endParaRPr lang="en-US" altLang="zh-CN">
                <a:solidFill>
                  <a:srgbClr val="5F7797"/>
                </a:solidFill>
              </a:endParaRPr>
            </a:p>
          </p:txBody>
        </p:sp>
      </p:grpSp>
      <p:grpSp>
        <p:nvGrpSpPr>
          <p:cNvPr id="22" name="chenying0907 5"/>
          <p:cNvGrpSpPr/>
          <p:nvPr/>
        </p:nvGrpSpPr>
        <p:grpSpPr>
          <a:xfrm>
            <a:off x="5363770" y="3231946"/>
            <a:ext cx="3220036" cy="583658"/>
            <a:chOff x="2846437" y="7600826"/>
            <a:chExt cx="3220036" cy="583658"/>
          </a:xfrm>
        </p:grpSpPr>
        <p:sp>
          <p:nvSpPr>
            <p:cNvPr id="23" name="文本框 22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806978" y="7600826"/>
              <a:ext cx="225949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2800">
                  <a:solidFill>
                    <a:srgbClr val="5F7797"/>
                  </a:solidFill>
                </a:rPr>
                <a:t>写作实践</a:t>
              </a:r>
              <a:endParaRPr lang="zh-CN" altLang="en-US" sz="2800">
                <a:solidFill>
                  <a:srgbClr val="5F7797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46437" y="7600919"/>
              <a:ext cx="960823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>
                  <a:solidFill>
                    <a:srgbClr val="5F7797"/>
                  </a:solidFill>
                </a:rPr>
                <a:t>05</a:t>
              </a:r>
              <a:endParaRPr lang="en-US" altLang="zh-CN">
                <a:solidFill>
                  <a:srgbClr val="5F7797"/>
                </a:solidFill>
              </a:endParaRPr>
            </a:p>
          </p:txBody>
        </p:sp>
      </p:grpSp>
      <p:grpSp>
        <p:nvGrpSpPr>
          <p:cNvPr id="25" name="chenying0907 6"/>
          <p:cNvGrpSpPr/>
          <p:nvPr/>
        </p:nvGrpSpPr>
        <p:grpSpPr>
          <a:xfrm>
            <a:off x="5356785" y="3970066"/>
            <a:ext cx="3285441" cy="583565"/>
            <a:chOff x="6530072" y="6245162"/>
            <a:chExt cx="3285441" cy="583565"/>
          </a:xfrm>
        </p:grpSpPr>
        <p:sp>
          <p:nvSpPr>
            <p:cNvPr id="26" name="文本框 22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556018" y="6252981"/>
              <a:ext cx="225949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z="2800" smtClean="0">
                  <a:solidFill>
                    <a:srgbClr val="5F7797"/>
                  </a:solidFill>
                  <a:sym typeface="+mn-ea"/>
                </a:rPr>
                <a:t>课后作业</a:t>
              </a:r>
              <a:endParaRPr lang="zh-CN" altLang="en-US" sz="2800" smtClean="0">
                <a:solidFill>
                  <a:srgbClr val="5F7797"/>
                </a:solidFill>
                <a:sym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530072" y="6245162"/>
              <a:ext cx="960823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>
                  <a:solidFill>
                    <a:srgbClr val="5F7797"/>
                  </a:solidFill>
                </a:rPr>
                <a:t>06</a:t>
              </a:r>
              <a:endParaRPr lang="en-US" altLang="zh-CN">
                <a:solidFill>
                  <a:srgbClr val="5F7797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012950" y="1127125"/>
            <a:ext cx="81661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根据自己搜集的新闻素材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写一则消息。不少于400字。 </a:t>
            </a:r>
            <a:endParaRPr kumimoji="1" sz="2400">
              <a:latin typeface="微软雅黑"/>
              <a:ea typeface="微软雅黑"/>
              <a:sym typeface="+mn-ea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317" y="1909262"/>
            <a:ext cx="6820535" cy="4367530"/>
          </a:xfrm>
          <a:prstGeom prst="round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写作实践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887095" y="890270"/>
            <a:ext cx="10380980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kumimoji="1" lang="zh-CN" sz="2400" b="1">
                <a:latin typeface="微软雅黑"/>
                <a:ea typeface="微软雅黑"/>
                <a:sym typeface="+mn-ea"/>
              </a:rPr>
              <a:t>霹雳扬国威，归来仍少年</a:t>
            </a:r>
            <a:endParaRPr kumimoji="1" lang="zh-CN" sz="2400" b="1">
              <a:latin typeface="微软雅黑" charset="-122"/>
              <a:ea typeface="微软雅黑" charset="-122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北京时间2018年2月22日晚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韩国江陵冰上运动场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2018平昌冬奥会短道速滑男子500米A组决赛发令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枪</a:t>
            </a:r>
            <a:r>
              <a:rPr kumimoji="1" sz="2400">
                <a:latin typeface="微软雅黑"/>
                <a:ea typeface="微软雅黑"/>
                <a:sym typeface="+mn-ea"/>
              </a:rPr>
              <a:t>响。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lang="zh-CN" sz="2400">
                <a:latin typeface="微软雅黑"/>
                <a:ea typeface="微软雅黑"/>
                <a:sym typeface="+mn-ea"/>
              </a:rPr>
              <a:t>中</a:t>
            </a:r>
            <a:r>
              <a:rPr kumimoji="1" sz="2400">
                <a:latin typeface="微软雅黑"/>
                <a:ea typeface="微软雅黑"/>
                <a:sym typeface="+mn-ea"/>
              </a:rPr>
              <a:t>国选手武大靖如一支利箭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从一道射出。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红衣黑裤、红盔护头的武大靖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此刻成为现场以及电视机前亿万观众眼中的焦点。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风驰电掣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一骑绝尘。 武大靖没给对手任何机会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以绝对优势力压韩国及加拿大选手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一举夺冠。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这是中国代表团在本届冬奥会中获得的首枚金牌。</a:t>
            </a:r>
            <a:endParaRPr kumimoji="1" sz="2400"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写作实践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897255" y="1226820"/>
            <a:ext cx="1030033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这也是中国男子运动员在短道速滑项目上夺得的首枚奥运会金牌。武大靖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成为冬奥会短道速滑中国男子金牌第一人。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在武大靖冲过终点的一刹那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负责解说这场比赛的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央</a:t>
            </a:r>
            <a:r>
              <a:rPr kumimoji="1" sz="2400">
                <a:latin typeface="微软雅黑"/>
                <a:ea typeface="微软雅黑"/>
                <a:sym typeface="+mn-ea"/>
              </a:rPr>
              <a:t>视体育频道解说员刘星宇和解说嘉宾、原中国短道速滑队世界冠军刘秋宏激动得尖叫、呐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喊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甚至一度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哽</a:t>
            </a:r>
            <a:r>
              <a:rPr kumimoji="1" sz="2400">
                <a:latin typeface="微软雅黑"/>
                <a:ea typeface="微软雅黑"/>
                <a:sym typeface="+mn-ea"/>
              </a:rPr>
              <a:t>咽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泣不成声。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“第一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！</a:t>
            </a:r>
            <a:r>
              <a:rPr kumimoji="1" sz="2400">
                <a:latin typeface="微软雅黑"/>
                <a:ea typeface="微软雅黑"/>
                <a:sym typeface="+mn-ea"/>
              </a:rPr>
              <a:t>干干净净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！</a:t>
            </a:r>
            <a:r>
              <a:rPr kumimoji="1" sz="2400">
                <a:latin typeface="微软雅黑"/>
                <a:ea typeface="微软雅黑"/>
                <a:sym typeface="+mn-ea"/>
              </a:rPr>
              <a:t>我们第一个过线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！</a:t>
            </a:r>
            <a:r>
              <a:rPr kumimoji="1" sz="2400">
                <a:latin typeface="微软雅黑"/>
                <a:ea typeface="微软雅黑"/>
                <a:sym typeface="+mn-ea"/>
              </a:rPr>
              <a:t>武大靖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我武惟扬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所向披靡!”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“大靖是项住了压力啊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最后取得了这个冠军。”</a:t>
            </a:r>
            <a:endParaRPr kumimoji="1" sz="2400"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写作实践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847090" y="1226820"/>
            <a:ext cx="1038733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“武大靖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重压之下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尽显霸气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谢谢你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武大靖。”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两位解说员呐喊出的是此刻所有关注着这场比赛、关注着冬奥会的中国观众的心声。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这枚金牌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得来实在不易。</a:t>
            </a:r>
            <a:endParaRPr kumimoji="1" sz="2400">
              <a:latin typeface="微软雅黑"/>
              <a:ea typeface="微软雅黑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2951480"/>
            <a:ext cx="4371975" cy="3255645"/>
          </a:xfrm>
          <a:prstGeom prst="round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写作实践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26415" y="830580"/>
            <a:ext cx="99104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>
                <a:solidFill>
                  <a:srgbClr val="000000"/>
                </a:solidFill>
                <a:latin typeface="微软雅黑"/>
                <a:ea typeface="微软雅黑"/>
              </a:rPr>
              <a:t>新闻小练笔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。</a:t>
            </a:r>
            <a:r>
              <a:rPr sz="2400">
                <a:solidFill>
                  <a:srgbClr val="000000"/>
                </a:solidFill>
                <a:latin typeface="微软雅黑"/>
                <a:ea typeface="微软雅黑"/>
              </a:rPr>
              <a:t>将近期学校发生的新闻写下来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，不少于</a:t>
            </a:r>
            <a:r>
              <a:rPr lang="en-US" altLang="zh-CN" sz="2400">
                <a:solidFill>
                  <a:srgbClr val="000000"/>
                </a:solidFill>
                <a:latin typeface="微软雅黑"/>
                <a:ea typeface="微软雅黑"/>
              </a:rPr>
              <a:t>200</a:t>
            </a:r>
            <a:r>
              <a:rPr lang="zh-CN" altLang="en-US" sz="2400">
                <a:solidFill>
                  <a:srgbClr val="000000"/>
                </a:solidFill>
                <a:latin typeface="微软雅黑"/>
                <a:ea typeface="微软雅黑"/>
              </a:rPr>
              <a:t>字</a:t>
            </a:r>
            <a:r>
              <a:rPr lang="zh-CN" sz="2400">
                <a:solidFill>
                  <a:srgbClr val="000000"/>
                </a:solidFill>
                <a:latin typeface="微软雅黑"/>
                <a:ea typeface="微软雅黑"/>
              </a:rPr>
              <a:t>。</a:t>
            </a:r>
            <a:endParaRPr lang="zh-CN" sz="2400">
              <a:solidFill>
                <a:srgbClr val="00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26415" y="1749425"/>
            <a:ext cx="1069149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sz="2400" smtClean="0">
                <a:solidFill>
                  <a:srgbClr val="E04236"/>
                </a:solidFill>
                <a:latin typeface="微软雅黑"/>
                <a:ea typeface="微软雅黑"/>
              </a:rPr>
              <a:t>示例：</a:t>
            </a:r>
            <a:r>
              <a:rPr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27日，我校的运动会又迎来了崭新的一天，经过一晚的休息之后，同学们容光焕发，精神抖擞，面对激烈的比赛，选手们更是不负众望，展现在我们面前的永远是朝气蓬勃、永不言败的战斗豪情。</a:t>
            </a:r>
            <a:endParaRPr sz="2400" smtClean="0">
              <a:solidFill>
                <a:schemeClr val="accent1">
                  <a:lumMod val="75000"/>
                </a:schemeClr>
              </a:solidFill>
              <a:latin typeface="微软雅黑" charset="-122"/>
              <a:ea typeface="微软雅黑" charset="-122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400米的比赛中，运动员们超越对手，超越自我，勇往直前，向胜利的终点冲刺； 800米的比赛选手更是克服了来自身体和心理上的双重考验，昂起自信的头，带着必胜的信念，向终点冲去，真正体现了努力拚搏，永不服输的运动精神，带给我们以心灵的震撼。一、二年级的60米的接力比赛，运动员们年龄虽小，但运动精神却一点都不输给高年级的同学。</a:t>
            </a:r>
            <a:endParaRPr sz="2400" smtClean="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课后作业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26415" y="1167130"/>
            <a:ext cx="1075309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他们睿智、拼搏、配合默契，出色</a:t>
            </a:r>
            <a:r>
              <a:rPr lang="zh-CN"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地</a:t>
            </a:r>
            <a:r>
              <a:rPr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完成了比赛，女孩子们也展现了</a:t>
            </a:r>
            <a:r>
              <a:rPr lang="en-US"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“</a:t>
            </a:r>
            <a:r>
              <a:rPr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谁说女子不如男</a:t>
            </a:r>
            <a:r>
              <a:rPr lang="en-US"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”</a:t>
            </a:r>
            <a:r>
              <a:rPr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的大将风范，为班级取得了荣誉，班级的团结和凝聚力在此刻体现的淋漓尽致。老师们的加入更是将运动会带进了高潮。比赛时，赛场上的家长和观众们按捺不住兴奋之情，全程陪伴，高声呐喊，全校师生在此刻</a:t>
            </a:r>
            <a:r>
              <a:rPr lang="zh-CN"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拧</a:t>
            </a:r>
            <a:r>
              <a:rPr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成了一股绳，只因为坚信我们是一家人!</a:t>
            </a:r>
            <a:endParaRPr sz="2400" smtClean="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sz="2400" smtClean="0">
                <a:solidFill>
                  <a:schemeClr val="accent1">
                    <a:lumMod val="75000"/>
                  </a:schemeClr>
                </a:solidFill>
                <a:latin typeface="微软雅黑"/>
                <a:ea typeface="微软雅黑"/>
              </a:rPr>
              <a:t>此次运动会不仅锻炼了学生的体力，考验了体能，更激活了生命，展示学生的个性和青春活力。今天的比赛已经暂时告一段落，明天又将会书写怎样的神话呢？让我们拭目以待!</a:t>
            </a:r>
            <a:endParaRPr sz="2400" smtClean="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课后作业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pic>
        <p:nvPicPr>
          <p:cNvPr id="6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883900" y="12103100"/>
            <a:ext cx="482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74725" y="1423035"/>
            <a:ext cx="1024255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在掌握新闻知识的基础上,学习新闻的写作方法,提高写作新闻的能力。</a:t>
            </a:r>
            <a:endParaRPr sz="2800">
              <a:latin typeface="楷体" pitchFamily="49" charset="-122"/>
              <a:ea typeface="楷体" pitchFamily="49" charset="-122"/>
              <a:sym typeface="+mn-ea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2.在老师的指导下,以具体的实例让学生学会写标题。</a:t>
            </a:r>
            <a:endParaRPr altLang="zh-CN" sz="2800">
              <a:latin typeface="楷体" pitchFamily="49" charset="-122"/>
              <a:ea typeface="楷体" pitchFamily="49" charset="-122"/>
              <a:sym typeface="+mn-ea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通过朗读、交流实例,让学生体会导语的写法。</a:t>
            </a:r>
            <a:endParaRPr altLang="zh-CN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</a:t>
            </a:r>
            <a:r>
              <a:rPr altLang="zh-CN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在合作探究中学习新闻主体的写法,安排好新闻结构。</a:t>
            </a:r>
            <a:endParaRPr altLang="zh-CN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学习目标</a:t>
            </a:r>
            <a:endParaRPr lang="zh-CN" altLang="en-US" sz="2400" b="1">
              <a:solidFill>
                <a:schemeClr val="tx1"/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12495" y="2104390"/>
            <a:ext cx="563435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kumimoji="1" lang="zh-CN" sz="2400">
                <a:latin typeface="微软雅黑"/>
                <a:ea typeface="微软雅黑"/>
                <a:sym typeface="+mn-ea"/>
              </a:rPr>
              <a:t>新闻之于青年的意义在于，它帮助你成长，帮助你认识世界。它瞬息万变、不可捉摸，却最接近社会的心跳。今天我们就来学习新闻写作。</a:t>
            </a:r>
            <a:endParaRPr kumimoji="1" lang="en-US" altLang="zh-CN" sz="2400">
              <a:latin typeface="微软雅黑" charset="-122"/>
              <a:ea typeface="微软雅黑" charset="-122"/>
              <a:sym typeface="+mn-ea"/>
            </a:endParaRP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760" y="1568450"/>
            <a:ext cx="3575050" cy="3378200"/>
          </a:xfrm>
          <a:prstGeom prst="round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新知导入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969645" y="1692275"/>
            <a:ext cx="1025588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1.新闻的要素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：</a:t>
            </a:r>
            <a:r>
              <a:rPr kumimoji="1" sz="2400">
                <a:latin typeface="微软雅黑"/>
                <a:ea typeface="微软雅黑"/>
                <a:sym typeface="+mn-ea"/>
              </a:rPr>
              <a:t>时间、地点、人物、事件的起因、经过和结果。</a:t>
            </a:r>
            <a:endParaRPr kumimoji="1" sz="2400">
              <a:latin typeface="微软雅黑" charset="-122"/>
              <a:ea typeface="微软雅黑" charset="-122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2.新闻结构的五部分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：</a:t>
            </a:r>
            <a:r>
              <a:rPr kumimoji="1" sz="2400">
                <a:latin typeface="微软雅黑"/>
                <a:ea typeface="微软雅黑"/>
                <a:sym typeface="+mn-ea"/>
              </a:rPr>
              <a:t>标题、导语、主体、背景、结语。其中标题、导语和主体三者缺一不可。  </a:t>
            </a:r>
            <a:endParaRPr kumimoji="1" sz="2400"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3.新闻的特点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：</a:t>
            </a:r>
            <a:r>
              <a:rPr kumimoji="1" sz="2400">
                <a:latin typeface="微软雅黑"/>
                <a:ea typeface="微软雅黑"/>
                <a:sym typeface="+mn-ea"/>
              </a:rPr>
              <a:t>迅速及时、真实准确、简明扼要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。</a:t>
            </a:r>
            <a:endParaRPr kumimoji="1" lang="zh-CN" sz="2400"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知识链接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658745" y="1998345"/>
            <a:ext cx="859726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消息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是新闻报道中使用较多的一种文体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一般包括标题、导语、主体、背景、结语五部分。在正文部分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通常按照重要性递减的原则来安排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即导语集中讲述最重要的新闻事实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；</a:t>
            </a:r>
            <a:r>
              <a:rPr kumimoji="1" sz="2400">
                <a:latin typeface="微软雅黑"/>
                <a:ea typeface="微软雅黑"/>
                <a:sym typeface="+mn-ea"/>
              </a:rPr>
              <a:t>此后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随着文章的展开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事实的重要性逐渐减弱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。那么，</a:t>
            </a:r>
            <a:r>
              <a:rPr kumimoji="1" sz="2400">
                <a:latin typeface="微软雅黑"/>
                <a:ea typeface="微软雅黑"/>
                <a:sym typeface="+mn-ea"/>
              </a:rPr>
              <a:t>我们怎样才能写出吸人眼球的消息呢?</a:t>
            </a:r>
            <a:endParaRPr kumimoji="1" sz="2400">
              <a:latin typeface="微软雅黑"/>
              <a:ea typeface="微软雅黑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28" y="2959164"/>
            <a:ext cx="1286358" cy="2450406"/>
          </a:xfrm>
          <a:prstGeom prst="round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902335" y="1477645"/>
            <a:ext cx="1028382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1" lang="en-US" sz="2400">
                <a:solidFill>
                  <a:srgbClr val="E04236"/>
                </a:solidFill>
                <a:latin typeface="微软雅黑"/>
                <a:ea typeface="微软雅黑"/>
                <a:sym typeface="+mn-ea"/>
              </a:rPr>
              <a:t>1.</a:t>
            </a:r>
            <a:r>
              <a:rPr kumimoji="1" sz="2400">
                <a:solidFill>
                  <a:srgbClr val="E04236"/>
                </a:solidFill>
                <a:latin typeface="微软雅黑"/>
                <a:ea typeface="微软雅黑"/>
                <a:sym typeface="+mn-ea"/>
              </a:rPr>
              <a:t>标题鲜明醒目</a:t>
            </a:r>
            <a:endParaRPr kumimoji="1" sz="2400">
              <a:solidFill>
                <a:srgbClr val="E04236"/>
              </a:solidFill>
              <a:latin typeface="微软雅黑" charset="-122"/>
              <a:ea typeface="微软雅黑" charset="-122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标题是全文的眉目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它可以用醒目的语言标出消息的内容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有的还可以点明消息的意义。所以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标题必须准确、鲜明、新颖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以吸引读者。如《人民解放军百万大军横渡长江》这一标题就很醒目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：</a:t>
            </a:r>
            <a:r>
              <a:rPr kumimoji="1" sz="2400">
                <a:latin typeface="微软雅黑"/>
                <a:ea typeface="微软雅黑"/>
                <a:sym typeface="+mn-ea"/>
              </a:rPr>
              <a:t>一个“百万大军”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就点出了场面的壮观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；</a:t>
            </a:r>
            <a:r>
              <a:rPr kumimoji="1" sz="2400">
                <a:latin typeface="微软雅黑"/>
                <a:ea typeface="微软雅黑"/>
                <a:sym typeface="+mn-ea"/>
              </a:rPr>
              <a:t>一个“横渡”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就描述了人民解放军所向披靡的气势和辉煌的战绩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。</a:t>
            </a:r>
            <a:endParaRPr kumimoji="1" lang="zh-CN" sz="2400"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809625" y="1167765"/>
            <a:ext cx="1056068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1" lang="en-US" sz="2400">
                <a:solidFill>
                  <a:srgbClr val="E04236"/>
                </a:solidFill>
                <a:latin typeface="微软雅黑"/>
                <a:ea typeface="微软雅黑"/>
                <a:sym typeface="+mn-ea"/>
              </a:rPr>
              <a:t>2.</a:t>
            </a:r>
            <a:r>
              <a:rPr kumimoji="1" sz="2400">
                <a:solidFill>
                  <a:srgbClr val="E04236"/>
                </a:solidFill>
                <a:latin typeface="微软雅黑"/>
                <a:ea typeface="微软雅黑"/>
                <a:sym typeface="+mn-ea"/>
              </a:rPr>
              <a:t>导语简明扼要</a:t>
            </a:r>
            <a:endParaRPr kumimoji="1" sz="2400">
              <a:solidFill>
                <a:srgbClr val="E04236"/>
              </a:solidFill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导语一般是一篇消息的第一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句</a:t>
            </a:r>
            <a:r>
              <a:rPr kumimoji="1" sz="2400">
                <a:latin typeface="微软雅黑"/>
                <a:ea typeface="微软雅黑"/>
                <a:sym typeface="+mn-ea"/>
              </a:rPr>
              <a:t>话或第一段话。它要能简明扼要地写出消息中最主要的事实或中心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使读者率先获得一个总的概念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一睹为快。例如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《人民解放军百万大军横渡长江》一文中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作者仅用“人民解放军百万大军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从一千余华里的战线上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冲破敌阵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横渡长江。西起九江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（</a:t>
            </a:r>
            <a:r>
              <a:rPr kumimoji="1" sz="2400">
                <a:latin typeface="微软雅黑"/>
                <a:ea typeface="微软雅黑"/>
                <a:sym typeface="+mn-ea"/>
              </a:rPr>
              <a:t>不含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），</a:t>
            </a:r>
            <a:r>
              <a:rPr kumimoji="1" sz="2400">
                <a:latin typeface="微软雅黑"/>
                <a:ea typeface="微软雅黑"/>
                <a:sym typeface="+mn-ea"/>
              </a:rPr>
              <a:t>东至江阴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均是人民解放军的渡江区域”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就高度简洁地概括了渡江战役参战人数多、战线长、区域广、战绩辉煌等情况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达到了“四两拨千斤”的效果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。</a:t>
            </a:r>
            <a:endParaRPr kumimoji="1" lang="zh-CN" sz="2400">
              <a:latin typeface="微软雅黑"/>
              <a:ea typeface="微软雅黑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825500" y="1435100"/>
            <a:ext cx="1043559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1" sz="2400">
                <a:solidFill>
                  <a:srgbClr val="E04236"/>
                </a:solidFill>
                <a:latin typeface="微软雅黑"/>
                <a:ea typeface="微软雅黑"/>
                <a:sym typeface="+mn-ea"/>
              </a:rPr>
              <a:t>3.主体</a:t>
            </a:r>
            <a:r>
              <a:rPr kumimoji="1" lang="zh-CN" sz="2400">
                <a:solidFill>
                  <a:srgbClr val="E04236"/>
                </a:solidFill>
                <a:latin typeface="微软雅黑"/>
                <a:ea typeface="微软雅黑"/>
                <a:sym typeface="+mn-ea"/>
              </a:rPr>
              <a:t>概括精练</a:t>
            </a:r>
            <a:endParaRPr kumimoji="1" sz="2400">
              <a:solidFill>
                <a:srgbClr val="E04236"/>
              </a:solidFill>
              <a:latin typeface="微软雅黑"/>
              <a:ea typeface="微软雅黑"/>
              <a:sym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kumimoji="1" sz="2400">
                <a:latin typeface="微软雅黑"/>
                <a:ea typeface="微软雅黑"/>
                <a:sym typeface="+mn-ea"/>
              </a:rPr>
              <a:t>主体是消息的主要部分。它紧承导语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具体叙述新闻事实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与一般记叙文的写作基本相同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只是要求尽可能短些、精练些。要努力做到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：</a:t>
            </a:r>
            <a:r>
              <a:rPr kumimoji="1" sz="2400">
                <a:latin typeface="微软雅黑"/>
                <a:ea typeface="微软雅黑"/>
                <a:sym typeface="+mn-ea"/>
              </a:rPr>
              <a:t>“概括而不抽象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简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洁</a:t>
            </a:r>
            <a:r>
              <a:rPr kumimoji="1" sz="2400">
                <a:latin typeface="微软雅黑"/>
                <a:ea typeface="微软雅黑"/>
                <a:sym typeface="+mn-ea"/>
              </a:rPr>
              <a:t>而无疏漏。”取材要典型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能“以一当十”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；</a:t>
            </a:r>
            <a:r>
              <a:rPr kumimoji="1" sz="2400">
                <a:latin typeface="微软雅黑"/>
                <a:ea typeface="微软雅黑"/>
                <a:sym typeface="+mn-ea"/>
              </a:rPr>
              <a:t>用词造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句</a:t>
            </a:r>
            <a:r>
              <a:rPr kumimoji="1" sz="2400">
                <a:latin typeface="微软雅黑"/>
                <a:ea typeface="微软雅黑"/>
                <a:sym typeface="+mn-ea"/>
              </a:rPr>
              <a:t>要概括精练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除了必须交代的时间、地点、人物、结果等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事件发生的环境、条件和过程</a:t>
            </a:r>
            <a:r>
              <a:rPr kumimoji="1" lang="zh-CN" sz="2400">
                <a:latin typeface="微软雅黑"/>
                <a:ea typeface="微软雅黑"/>
                <a:sym typeface="+mn-ea"/>
              </a:rPr>
              <a:t>，</a:t>
            </a:r>
            <a:r>
              <a:rPr kumimoji="1" sz="2400">
                <a:latin typeface="微软雅黑"/>
                <a:ea typeface="微软雅黑"/>
                <a:sym typeface="+mn-ea"/>
              </a:rPr>
              <a:t>只需简单交代即可。</a:t>
            </a:r>
            <a:endParaRPr kumimoji="1" sz="2400">
              <a:latin typeface="微软雅黑"/>
              <a:ea typeface="微软雅黑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31912" y="261550"/>
            <a:ext cx="1464772" cy="468845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  <a:endParaRPr lang="zh-CN" altLang="en-US" sz="2400" b="1">
              <a:solidFill>
                <a:schemeClr val="tx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1"/>
</p:tagLst>
</file>

<file path=ppt/tags/tag5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6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7.xml><?xml version="1.0" encoding="utf-8"?>
<p:tagLst xmlns:p="http://schemas.openxmlformats.org/presentationml/2006/main">
  <p:tag name="MH" val="20150828150733"/>
  <p:tag name="MH_LIBRARY" val="GRAPHIC"/>
  <p:tag name="MH_ORDER" val="文本框 22"/>
</p:tagLst>
</file>

<file path=ppt/tags/tag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自定义 1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110</Paragraphs>
  <Slides>25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3">
      <vt:lpstr>Arial</vt:lpstr>
      <vt:lpstr>微软雅黑</vt:lpstr>
      <vt:lpstr>楷体</vt:lpstr>
      <vt:lpstr>Calibri Light</vt:lpstr>
      <vt:lpstr>Calibri</vt:lpstr>
      <vt:lpstr>宋体</vt:lpstr>
      <vt:lpstr>幼圆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Tesoon</dc:creator>
  <cp:lastModifiedBy>wg</cp:lastModifiedBy>
  <cp:revision>352</cp:revision>
  <dcterms:created xsi:type="dcterms:W3CDTF">2020-02-29T08:08:00Z</dcterms:created>
  <dcterms:modified xsi:type="dcterms:W3CDTF">2020-08-26T03:16:12Z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2052-11.1.0.9926</vt:lpwstr>
  </property>
</Properties>
</file>