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handoutMasterIdLst>
    <p:handoutMasterId r:id="rId3"/>
  </p:handoutMasterIdLst>
  <p:sldIdLst>
    <p:sldId id="580" r:id="rId4"/>
    <p:sldId id="581" r:id="rId5"/>
    <p:sldId id="607" r:id="rId6"/>
    <p:sldId id="380" r:id="rId7"/>
    <p:sldId id="562" r:id="rId8"/>
    <p:sldId id="567" r:id="rId9"/>
    <p:sldId id="566" r:id="rId10"/>
    <p:sldId id="422" r:id="rId11"/>
    <p:sldId id="319" r:id="rId12"/>
    <p:sldId id="563" r:id="rId13"/>
    <p:sldId id="564" r:id="rId14"/>
    <p:sldId id="565" r:id="rId15"/>
    <p:sldId id="548" r:id="rId16"/>
    <p:sldId id="612" r:id="rId17"/>
    <p:sldId id="550" r:id="rId18"/>
    <p:sldId id="516" r:id="rId19"/>
    <p:sldId id="515" r:id="rId20"/>
    <p:sldId id="498" r:id="rId21"/>
    <p:sldId id="523" r:id="rId22"/>
    <p:sldId id="616" r:id="rId23"/>
    <p:sldId id="613" r:id="rId24"/>
    <p:sldId id="614" r:id="rId25"/>
    <p:sldId id="615" r:id="rId26"/>
    <p:sldId id="617" r:id="rId27"/>
    <p:sldId id="618" r:id="rId28"/>
    <p:sldId id="591" r:id="rId29"/>
    <p:sldId id="619" r:id="rId30"/>
    <p:sldId id="568" r:id="rId31"/>
    <p:sldId id="571" r:id="rId32"/>
    <p:sldId id="582" r:id="rId33"/>
    <p:sldId id="620" r:id="rId34"/>
    <p:sldId id="596" r:id="rId35"/>
    <p:sldId id="583" r:id="rId36"/>
    <p:sldId id="543" r:id="rId37"/>
    <p:sldId id="597" r:id="rId38"/>
    <p:sldId id="592" r:id="rId39"/>
    <p:sldId id="595" r:id="rId40"/>
    <p:sldId id="594" r:id="rId41"/>
    <p:sldId id="499" r:id="rId42"/>
    <p:sldId id="621" r:id="rId43"/>
    <p:sldId id="602" r:id="rId44"/>
    <p:sldId id="603" r:id="rId45"/>
    <p:sldId id="622" r:id="rId46"/>
    <p:sldId id="623" r:id="rId47"/>
    <p:sldId id="624" r:id="rId48"/>
    <p:sldId id="599" r:id="rId49"/>
    <p:sldId id="585" r:id="rId50"/>
    <p:sldId id="556" r:id="rId51"/>
    <p:sldId id="546" r:id="rId52"/>
    <p:sldId id="483" r:id="rId53"/>
    <p:sldId id="484" r:id="rId54"/>
    <p:sldId id="485" r:id="rId55"/>
    <p:sldId id="486" r:id="rId56"/>
    <p:sldId id="379" r:id="rId57"/>
    <p:sldId id="494" r:id="rId58"/>
    <p:sldId id="453" r:id="rId59"/>
    <p:sldId id="454" r:id="rId60"/>
    <p:sldId id="455" r:id="rId61"/>
    <p:sldId id="456" r:id="rId62"/>
    <p:sldId id="458" r:id="rId63"/>
    <p:sldId id="460" r:id="rId64"/>
    <p:sldId id="608" r:id="rId65"/>
    <p:sldId id="560" r:id="rId66"/>
    <p:sldId id="561" r:id="rId67"/>
    <p:sldId id="464" r:id="rId68"/>
    <p:sldId id="609" r:id="rId69"/>
    <p:sldId id="610" r:id="rId70"/>
    <p:sldId id="466" r:id="rId71"/>
    <p:sldId id="611" r:id="rId72"/>
    <p:sldId id="511" r:id="rId73"/>
  </p:sldIdLst>
  <p:sldSz cx="9144000" cy="5143500" type="screen16x9"/>
  <p:notesSz cx="6761163" cy="9942513"/>
  <p:custDataLst>
    <p:tags r:id="rId74"/>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32">
          <p15:clr>
            <a:srgbClr val="A4A3A4"/>
          </p15:clr>
        </p15:guide>
        <p15:guide id="2" pos="213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52" autoAdjust="0"/>
    <p:restoredTop sz="94805" autoAdjust="0"/>
  </p:normalViewPr>
  <p:slideViewPr>
    <p:cSldViewPr>
      <p:cViewPr varScale="1">
        <p:scale>
          <a:sx n="97" d="100"/>
          <a:sy n="97" d="100"/>
        </p:scale>
        <p:origin x="738" y="7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49" d="100"/>
          <a:sy n="49" d="100"/>
        </p:scale>
        <p:origin x="-3054" y="-102"/>
      </p:cViewPr>
      <p:guideLst>
        <p:guide orient="horz" pos="3132"/>
        <p:guide pos="213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tags" Target="tags/tag1.xml" /><Relationship Id="rId75" Type="http://schemas.openxmlformats.org/officeDocument/2006/relationships/presProps" Target="presProps.xml" /><Relationship Id="rId76" Type="http://schemas.openxmlformats.org/officeDocument/2006/relationships/viewProps" Target="viewProps.xml" /><Relationship Id="rId77" Type="http://schemas.openxmlformats.org/officeDocument/2006/relationships/theme" Target="theme/theme1.xml" /><Relationship Id="rId78"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30525" cy="4968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sz="quarter" idx="1"/>
          </p:nvPr>
        </p:nvSpPr>
        <p:spPr>
          <a:xfrm>
            <a:off x="3829050" y="0"/>
            <a:ext cx="2930525" cy="496888"/>
          </a:xfrm>
          <a:prstGeom prst="rect">
            <a:avLst/>
          </a:prstGeom>
        </p:spPr>
        <p:txBody>
          <a:bodyPr vert="horz" lIns="91440" tIns="45720" rIns="91440" bIns="45720" rtlCol="0"/>
          <a:lstStyle>
            <a:lvl1pPr algn="r" eaLnBrk="1" hangingPunct="1">
              <a:defRPr sz="1200"/>
            </a:lvl1pPr>
          </a:lstStyle>
          <a:p>
            <a:pPr>
              <a:defRPr/>
            </a:pPr>
            <a:fld id="{E939E9C7-1D78-4000-B5E3-C61A71ABF6FB}" type="datetimeFigureOut">
              <a:rPr lang="zh-CN" altLang="en-US"/>
              <a:t>2021/4/10</a:t>
            </a:fld>
            <a:endParaRPr lang="zh-CN" altLang="en-US"/>
          </a:p>
        </p:txBody>
      </p:sp>
      <p:sp>
        <p:nvSpPr>
          <p:cNvPr id="4" name="页脚占位符 3"/>
          <p:cNvSpPr>
            <a:spLocks noGrp="1"/>
          </p:cNvSpPr>
          <p:nvPr>
            <p:ph type="ftr" sz="quarter" idx="2"/>
          </p:nvPr>
        </p:nvSpPr>
        <p:spPr>
          <a:xfrm>
            <a:off x="0" y="9444038"/>
            <a:ext cx="2930525" cy="4968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p:cNvSpPr>
            <a:spLocks noGrp="1"/>
          </p:cNvSpPr>
          <p:nvPr>
            <p:ph type="sldNum" sz="quarter" idx="3"/>
          </p:nvPr>
        </p:nvSpPr>
        <p:spPr>
          <a:xfrm>
            <a:off x="3829050" y="9444038"/>
            <a:ext cx="2930525" cy="496887"/>
          </a:xfrm>
          <a:prstGeom prst="rect">
            <a:avLst/>
          </a:prstGeom>
        </p:spPr>
        <p:txBody>
          <a:bodyPr vert="horz" wrap="square" lIns="91440" tIns="45720" rIns="91440" bIns="45720" numCol="1" anchor="b" anchorCtr="0" compatLnSpc="1"/>
          <a:lstStyle>
            <a:lvl1pPr algn="r" eaLnBrk="1" hangingPunct="1">
              <a:defRPr sz="1200"/>
            </a:lvl1pPr>
          </a:lstStyle>
          <a:p>
            <a:pPr>
              <a:defRPr/>
            </a:pPr>
            <a:fld id="{A42FE104-05C4-4C10-8F30-BE49414FECAC}" type="slidenum">
              <a:rPr lang="zh-CN" altLang="en-US"/>
              <a:t>‹#›</a:t>
            </a:fld>
            <a:endParaRPr lang="zh-CN" altLang="en-US"/>
          </a:p>
        </p:txBody>
      </p:sp>
    </p:spTree>
    <p:extLst>
      <p:ext uri="{BB962C8B-B14F-4D97-AF65-F5344CB8AC3E}">
        <p14:creationId xmlns:p14="http://schemas.microsoft.com/office/powerpoint/2010/main" val="2682918727"/>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30525" cy="4968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idx="1"/>
          </p:nvPr>
        </p:nvSpPr>
        <p:spPr>
          <a:xfrm>
            <a:off x="3829050" y="0"/>
            <a:ext cx="2930525" cy="496888"/>
          </a:xfrm>
          <a:prstGeom prst="rect">
            <a:avLst/>
          </a:prstGeom>
        </p:spPr>
        <p:txBody>
          <a:bodyPr vert="horz" lIns="91440" tIns="45720" rIns="91440" bIns="45720" rtlCol="0"/>
          <a:lstStyle>
            <a:lvl1pPr algn="r" eaLnBrk="1" hangingPunct="1">
              <a:defRPr sz="1200"/>
            </a:lvl1pPr>
          </a:lstStyle>
          <a:p>
            <a:pPr>
              <a:defRPr/>
            </a:pPr>
            <a:fld id="{127648A8-27D0-42EA-8F9D-CCE98514D0C9}" type="datetimeFigureOut">
              <a:rPr lang="zh-CN" altLang="en-US"/>
              <a:t>2021/4/10</a:t>
            </a:fld>
            <a:endParaRPr lang="zh-CN" altLang="en-US"/>
          </a:p>
        </p:txBody>
      </p:sp>
      <p:sp>
        <p:nvSpPr>
          <p:cNvPr id="4" name="幻灯片图像占位符 3"/>
          <p:cNvSpPr>
            <a:spLocks noGrp="1" noRot="1" noChangeAspect="1"/>
          </p:cNvSpPr>
          <p:nvPr>
            <p:ph type="sldImg" idx="2"/>
          </p:nvPr>
        </p:nvSpPr>
        <p:spPr>
          <a:xfrm>
            <a:off x="68263" y="746125"/>
            <a:ext cx="6624637" cy="3727450"/>
          </a:xfrm>
          <a:prstGeom prst="rect">
            <a:avLst/>
          </a:prstGeom>
          <a:noFill/>
          <a:ln w="12700">
            <a:solidFill>
              <a:prstClr val="black"/>
            </a:solidFill>
          </a:ln>
        </p:spPr>
      </p:sp>
      <p:sp>
        <p:nvSpPr>
          <p:cNvPr id="5" name="备注占位符 4"/>
          <p:cNvSpPr>
            <a:spLocks noGrp="1"/>
          </p:cNvSpPr>
          <p:nvPr>
            <p:ph type="body" sz="quarter" idx="3"/>
          </p:nvPr>
        </p:nvSpPr>
        <p:spPr>
          <a:xfrm>
            <a:off x="676275" y="4722813"/>
            <a:ext cx="5408613" cy="4473575"/>
          </a:xfrm>
          <a:prstGeom prst="rect">
            <a:avLst/>
          </a:prstGeom>
        </p:spPr>
        <p:txBody>
          <a:bodyPr vert="horz" wrap="square" lIns="91440" tIns="45720" rIns="91440" bIns="45720" numCol="1" anchor="t" anchorCtr="0" compatLnSpc="1">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444038"/>
            <a:ext cx="2930525" cy="4968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p:cNvSpPr>
            <a:spLocks noGrp="1"/>
          </p:cNvSpPr>
          <p:nvPr>
            <p:ph type="sldNum" sz="quarter" idx="5"/>
          </p:nvPr>
        </p:nvSpPr>
        <p:spPr>
          <a:xfrm>
            <a:off x="3829050" y="9444038"/>
            <a:ext cx="2930525" cy="496887"/>
          </a:xfrm>
          <a:prstGeom prst="rect">
            <a:avLst/>
          </a:prstGeom>
        </p:spPr>
        <p:txBody>
          <a:bodyPr vert="horz" wrap="square" lIns="91440" tIns="45720" rIns="91440" bIns="45720" numCol="1" anchor="b" anchorCtr="0" compatLnSpc="1"/>
          <a:lstStyle>
            <a:lvl1pPr algn="r" eaLnBrk="1" hangingPunct="1">
              <a:defRPr sz="1200"/>
            </a:lvl1pPr>
          </a:lstStyle>
          <a:p>
            <a:pPr>
              <a:defRPr/>
            </a:pPr>
            <a:fld id="{FC2CAA81-36DB-447F-8109-4BF873278B01}" type="slidenum">
              <a:rPr lang="zh-CN" altLang="en-US"/>
              <a:t>‹#›</a:t>
            </a:fld>
            <a:endParaRPr lang="zh-CN" altLang="en-US"/>
          </a:p>
        </p:txBody>
      </p:sp>
    </p:spTree>
    <p:extLst>
      <p:ext uri="{BB962C8B-B14F-4D97-AF65-F5344CB8AC3E}">
        <p14:creationId xmlns:p14="http://schemas.microsoft.com/office/powerpoint/2010/main" val="23081412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68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68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68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892FF3E-1763-4FE8-A223-6BD1B7ADA3F6}" type="slidenum">
              <a:rPr lang="zh-CN" altLang="en-US" smtClean="0"/>
              <a:t>17</a:t>
            </a:fld>
            <a:endParaRPr lang="zh-CN" altLang="en-US" smtClean="0"/>
          </a:p>
        </p:txBody>
      </p:sp>
    </p:spTree>
    <p:extLst>
      <p:ext uri="{BB962C8B-B14F-4D97-AF65-F5344CB8AC3E}">
        <p14:creationId xmlns:p14="http://schemas.microsoft.com/office/powerpoint/2010/main" val="139801060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78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78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78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B3AECD3-F9EB-452B-BB87-F1C66D379FBF}" type="slidenum">
              <a:rPr lang="zh-CN" altLang="en-US" smtClean="0"/>
              <a:t>50</a:t>
            </a:fld>
            <a:endParaRPr lang="zh-CN" altLang="en-US" smtClean="0"/>
          </a:p>
        </p:txBody>
      </p:sp>
    </p:spTree>
    <p:extLst>
      <p:ext uri="{BB962C8B-B14F-4D97-AF65-F5344CB8AC3E}">
        <p14:creationId xmlns:p14="http://schemas.microsoft.com/office/powerpoint/2010/main" val="113472158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空白">
    <p:spTree>
      <p:nvGrpSpPr>
        <p:cNvPr id="1" name=""/>
        <p:cNvGrpSpPr/>
        <p:nvPr/>
      </p:nvGrpSpPr>
      <p:grpSpPr>
        <a:xfrm>
          <a:off x="0" y="0"/>
          <a:ext cx="0" cy="0"/>
        </a:xfrm>
      </p:grpSpPr>
    </p:spTree>
  </p:cSld>
  <p:clrMapOvr>
    <a:masterClrMapping/>
  </p:clrMapOvr>
  <p:transition spd="slow">
    <p:random/>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幻灯片">
    <p:spTree>
      <p:nvGrpSpPr>
        <p:cNvPr id="1" name=""/>
        <p:cNvGrpSpPr/>
        <p:nvPr/>
      </p:nvGrpSpPr>
      <p:grpSpPr>
        <a:xfrm>
          <a:off x="0" y="0"/>
          <a:ext cx="0" cy="0"/>
        </a:xfrm>
      </p:grpSpPr>
    </p:spTree>
  </p:cSld>
  <p:clrMapOvr>
    <a:masterClrMapping/>
  </p:clrMapOvr>
  <p:transition spd="slow">
    <p:random/>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空白">
    <p:spTree>
      <p:nvGrpSpPr>
        <p:cNvPr id="1" name=""/>
        <p:cNvGrpSpPr/>
        <p:nvPr/>
      </p:nvGrpSpPr>
      <p:grpSpPr>
        <a:xfrm>
          <a:off x="0" y="0"/>
          <a:ext cx="0" cy="0"/>
        </a:xfrm>
      </p:grpSpPr>
    </p:spTree>
  </p:cSld>
  <p:clrMapOvr>
    <a:masterClrMapping/>
  </p:clrMapOvr>
  <p:transition spd="slow">
    <p:random/>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Tree>
  </p:cSld>
  <p:clrMapOvr>
    <a:masterClrMapping/>
  </p:clrMapOvr>
  <p:transition spd="slow">
    <p:random/>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内页">
    <p:spTree>
      <p:nvGrpSpPr>
        <p:cNvPr id="1" name=""/>
        <p:cNvGrpSpPr/>
        <p:nvPr/>
      </p:nvGrpSpPr>
      <p:grpSpPr>
        <a:xfrm>
          <a:off x="0" y="0"/>
          <a:ext cx="0" cy="0"/>
        </a:xfrm>
      </p:grpSpPr>
    </p:spTree>
  </p:cSld>
  <p:clrMapOvr>
    <a:masterClrMapping/>
  </p:clrMapOvr>
  <p:transition spd="slow">
    <p:random/>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内页">
    <p:spTree>
      <p:nvGrpSpPr>
        <p:cNvPr id="1" name=""/>
        <p:cNvGrpSpPr/>
        <p:nvPr/>
      </p:nvGrpSpPr>
      <p:grpSpPr>
        <a:xfrm>
          <a:off x="0" y="0"/>
          <a:ext cx="0" cy="0"/>
        </a:xfrm>
      </p:grpSpPr>
    </p:spTree>
  </p:cSld>
  <p:clrMapOvr>
    <a:masterClrMapping/>
  </p:clrMapOvr>
  <p:transition spd="slow">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内页">
    <p:spTree>
      <p:nvGrpSpPr>
        <p:cNvPr id="1" name=""/>
        <p:cNvGrpSpPr/>
        <p:nvPr/>
      </p:nvGrpSpPr>
      <p:grpSpPr>
        <a:xfrm>
          <a:off x="0" y="0"/>
          <a:ext cx="0" cy="0"/>
        </a:xfrm>
      </p:grpSpPr>
    </p:spTree>
  </p:cSld>
  <p:clrMapOvr>
    <a:masterClrMapping/>
  </p:clrMapOvr>
  <p:transition spd="slow">
    <p:random/>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内页">
    <p:spTree>
      <p:nvGrpSpPr>
        <p:cNvPr id="1" name=""/>
        <p:cNvGrpSpPr/>
        <p:nvPr/>
      </p:nvGrpSpPr>
      <p:grpSpPr>
        <a:xfrm>
          <a:off x="0" y="0"/>
          <a:ext cx="0" cy="0"/>
        </a:xfrm>
      </p:grpSpPr>
    </p:spTree>
  </p:cSld>
  <p:clrMapOvr>
    <a:masterClrMapping/>
  </p:clrMapOvr>
  <p:transition spd="slow">
    <p:random/>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标题幻灯片">
    <p:spTree>
      <p:nvGrpSpPr>
        <p:cNvPr id="1" name=""/>
        <p:cNvGrpSpPr/>
        <p:nvPr/>
      </p:nvGrpSpPr>
      <p:grpSpPr>
        <a:xfrm>
          <a:off x="0" y="0"/>
          <a:ext cx="0" cy="0"/>
        </a:xfrm>
      </p:grpSpPr>
    </p:spTree>
  </p:cSld>
  <p:clrMapOvr>
    <a:masterClrMapping/>
  </p:clrMapOvr>
  <p:transition spd="slow">
    <p:random/>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标题幻灯片">
    <p:spTree>
      <p:nvGrpSpPr>
        <p:cNvPr id="1" name=""/>
        <p:cNvGrpSpPr/>
        <p:nvPr/>
      </p:nvGrpSpPr>
      <p:grpSpPr>
        <a:xfrm>
          <a:off x="0" y="0"/>
          <a:ext cx="0" cy="0"/>
        </a:xfrm>
      </p:grpSpPr>
    </p:spTree>
  </p:cSld>
  <p:clrMapOvr>
    <a:masterClrMapping/>
  </p:clrMapOvr>
  <p:transition spd="slow">
    <p:random/>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和内容">
    <p:spTree>
      <p:nvGrpSpPr>
        <p:cNvPr id="1" name=""/>
        <p:cNvGrpSpPr/>
        <p:nvPr/>
      </p:nvGrpSpPr>
      <p:grpSpPr>
        <a:xfrm>
          <a:off x="0" y="0"/>
          <a:ext cx="0" cy="0"/>
        </a:xfrm>
      </p:grpSpPr>
    </p:spTree>
  </p:cSld>
  <p:clrMapOvr>
    <a:masterClrMapping/>
  </p:clrMapOvr>
  <p:transition spd="slow">
    <p:random/>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Tree>
  </p:cSld>
  <p:clrMapOvr>
    <a:masterClrMapping/>
  </p:clrMapOvr>
  <p:transition spd="slow">
    <p:random/>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内页">
    <p:spTree>
      <p:nvGrpSpPr>
        <p:cNvPr id="1" name=""/>
        <p:cNvGrpSpPr/>
        <p:nvPr/>
      </p:nvGrpSpPr>
      <p:grpSpPr>
        <a:xfrm>
          <a:off x="0" y="0"/>
          <a:ext cx="0" cy="0"/>
        </a:xfrm>
      </p:grpSpPr>
    </p:spTree>
  </p:cSld>
  <p:clrMapOvr>
    <a:masterClrMapping/>
  </p:clrMapOvr>
  <p:transition spd="slow">
    <p:random/>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空白">
    <p:spTree>
      <p:nvGrpSpPr>
        <p:cNvPr id="1" name=""/>
        <p:cNvGrpSpPr/>
        <p:nvPr/>
      </p:nvGrpSpPr>
      <p:grpSpPr>
        <a:xfrm>
          <a:off x="0" y="0"/>
          <a:ext cx="0" cy="0"/>
        </a:xfrm>
      </p:grpSpPr>
    </p:spTree>
  </p:cSld>
  <p:clrMapOvr>
    <a:masterClrMapping/>
  </p:clrMapOvr>
  <p:transition spd="slow">
    <p:random/>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Tree>
  </p:cSld>
  <p:clrMapOvr>
    <a:masterClrMapping/>
  </p:clrMapOvr>
  <p:transition spd="slow">
    <p:random/>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内页">
    <p:spTree>
      <p:nvGrpSpPr>
        <p:cNvPr id="1" name=""/>
        <p:cNvGrpSpPr/>
        <p:nvPr/>
      </p:nvGrpSpPr>
      <p:grpSpPr>
        <a:xfrm>
          <a:off x="0" y="0"/>
          <a:ext cx="0" cy="0"/>
        </a:xfrm>
      </p:grpSpPr>
    </p:spTree>
  </p:cSld>
  <p:clrMapOvr>
    <a:masterClrMapping/>
  </p:clrMapOvr>
  <p:transition spd="slow">
    <p:random/>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内页">
    <p:spTree>
      <p:nvGrpSpPr>
        <p:cNvPr id="1" name=""/>
        <p:cNvGrpSpPr/>
        <p:nvPr/>
      </p:nvGrpSpPr>
      <p:grpSpPr>
        <a:xfrm>
          <a:off x="0" y="0"/>
          <a:ext cx="0" cy="0"/>
        </a:xfrm>
      </p:grpSpPr>
    </p:spTree>
  </p:cSld>
  <p:clrMapOvr>
    <a:masterClrMapping/>
  </p:clrMapOvr>
  <p:transition spd="slow">
    <p:random/>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内页">
    <p:spTree>
      <p:nvGrpSpPr>
        <p:cNvPr id="1" name=""/>
        <p:cNvGrpSpPr/>
        <p:nvPr/>
      </p:nvGrpSpPr>
      <p:grpSpPr>
        <a:xfrm>
          <a:off x="0" y="0"/>
          <a:ext cx="0" cy="0"/>
        </a:xfrm>
      </p:grpSpPr>
    </p:spTree>
  </p:cSld>
  <p:clrMapOvr>
    <a:masterClrMapping/>
  </p:clrMapOvr>
  <p:transition spd="slow">
    <p:random/>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标题幻灯片">
    <p:spTree>
      <p:nvGrpSpPr>
        <p:cNvPr id="1" name=""/>
        <p:cNvGrpSpPr/>
        <p:nvPr/>
      </p:nvGrpSpPr>
      <p:grpSpPr>
        <a:xfrm>
          <a:off x="0" y="0"/>
          <a:ext cx="0" cy="0"/>
        </a:xfrm>
      </p:grpSpPr>
    </p:spTree>
  </p:cSld>
  <p:clrMapOvr>
    <a:masterClrMapping/>
  </p:clrMapOvr>
  <p:transition spd="slow">
    <p:random/>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内页">
    <p:spTree>
      <p:nvGrpSpPr>
        <p:cNvPr id="1" name=""/>
        <p:cNvGrpSpPr/>
        <p:nvPr/>
      </p:nvGrpSpPr>
      <p:grpSpPr>
        <a:xfrm>
          <a:off x="0" y="0"/>
          <a:ext cx="0" cy="0"/>
        </a:xfrm>
      </p:grpSpPr>
    </p:spTree>
  </p:cSld>
  <p:clrMapOvr>
    <a:masterClrMapping/>
  </p:clrMapOvr>
  <p:transition spd="slow">
    <p:random/>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空白">
    <p:spTree>
      <p:nvGrpSpPr>
        <p:cNvPr id="1" name=""/>
        <p:cNvGrpSpPr/>
        <p:nvPr/>
      </p:nvGrpSpPr>
      <p:grpSpPr>
        <a:xfrm>
          <a:off x="0" y="0"/>
          <a:ext cx="0" cy="0"/>
        </a:xfrm>
      </p:grpSpPr>
    </p:spTree>
  </p:cSld>
  <p:clrMapOvr>
    <a:masterClrMapping/>
  </p:clrMapOvr>
  <p:transition spd="slow">
    <p:random/>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Tree>
  </p:cSld>
  <p:clrMapOvr>
    <a:masterClrMapping/>
  </p:clrMapOvr>
  <p:transition spd="slow">
    <p:random/>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内页">
    <p:spTree>
      <p:nvGrpSpPr>
        <p:cNvPr id="1" name=""/>
        <p:cNvGrpSpPr/>
        <p:nvPr/>
      </p:nvGrpSpPr>
      <p:grpSpPr>
        <a:xfrm>
          <a:off x="0" y="0"/>
          <a:ext cx="0" cy="0"/>
        </a:xfrm>
      </p:grpSpPr>
    </p:spTree>
  </p:cSld>
  <p:clrMapOvr>
    <a:masterClrMapping/>
  </p:clrMapOvr>
  <p:transition spd="slow">
    <p:random/>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内页">
    <p:spTree>
      <p:nvGrpSpPr>
        <p:cNvPr id="1" name=""/>
        <p:cNvGrpSpPr/>
        <p:nvPr/>
      </p:nvGrpSpPr>
      <p:grpSpPr>
        <a:xfrm>
          <a:off x="0" y="0"/>
          <a:ext cx="0" cy="0"/>
        </a:xfrm>
      </p:grpSpPr>
    </p:spTree>
  </p:cSld>
  <p:clrMapOvr>
    <a:masterClrMapping/>
  </p:clrMapOvr>
  <p:transition spd="slow">
    <p:random/>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内页">
    <p:spTree>
      <p:nvGrpSpPr>
        <p:cNvPr id="1" name=""/>
        <p:cNvGrpSpPr/>
        <p:nvPr/>
      </p:nvGrpSpPr>
      <p:grpSpPr>
        <a:xfrm>
          <a:off x="0" y="0"/>
          <a:ext cx="0" cy="0"/>
        </a:xfrm>
      </p:grpSpPr>
    </p:spTree>
  </p:cSld>
  <p:clrMapOvr>
    <a:masterClrMapping/>
  </p:clrMapOvr>
  <p:transition spd="slow">
    <p:random/>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内页">
    <p:spTree>
      <p:nvGrpSpPr>
        <p:cNvPr id="1" name=""/>
        <p:cNvGrpSpPr/>
        <p:nvPr/>
      </p:nvGrpSpPr>
      <p:grpSpPr>
        <a:xfrm>
          <a:off x="0" y="0"/>
          <a:ext cx="0" cy="0"/>
        </a:xfrm>
      </p:grpSpPr>
    </p:spTree>
  </p:cSld>
  <p:clrMapOvr>
    <a:masterClrMapping/>
  </p:clrMapOvr>
  <p:transition spd="slow">
    <p:random/>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标题幻灯片">
    <p:spTree>
      <p:nvGrpSpPr>
        <p:cNvPr id="1" name=""/>
        <p:cNvGrpSpPr/>
        <p:nvPr/>
      </p:nvGrpSpPr>
      <p:grpSpPr>
        <a:xfrm>
          <a:off x="0" y="0"/>
          <a:ext cx="0" cy="0"/>
        </a:xfrm>
      </p:grpSpPr>
    </p:spTree>
  </p:cSld>
  <p:clrMapOvr>
    <a:masterClrMapping/>
  </p:clrMapOvr>
  <p:transition spd="slow">
    <p:random/>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2_内页">
    <p:spTree>
      <p:nvGrpSpPr>
        <p:cNvPr id="1" name=""/>
        <p:cNvGrpSpPr/>
        <p:nvPr/>
      </p:nvGrpSpPr>
      <p:grpSpPr>
        <a:xfrm>
          <a:off x="0" y="0"/>
          <a:ext cx="0" cy="0"/>
        </a:xfrm>
      </p:grpSpPr>
    </p:spTree>
  </p:cSld>
  <p:clrMapOvr>
    <a:masterClrMapping/>
  </p:clrMapOvr>
  <p:transition spd="slow">
    <p:random/>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1_内页">
    <p:spTree>
      <p:nvGrpSpPr>
        <p:cNvPr id="1" name=""/>
        <p:cNvGrpSpPr/>
        <p:nvPr/>
      </p:nvGrpSpPr>
      <p:grpSpPr>
        <a:xfrm>
          <a:off x="0" y="0"/>
          <a:ext cx="0" cy="0"/>
        </a:xfrm>
      </p:grpSpPr>
    </p:spTree>
  </p:cSld>
  <p:clrMapOvr>
    <a:masterClrMapping/>
  </p:clrMapOvr>
  <p:transition spd="slow">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3_内页">
    <p:spTree>
      <p:nvGrpSpPr>
        <p:cNvPr id="1" name=""/>
        <p:cNvGrpSpPr/>
        <p:nvPr/>
      </p:nvGrpSpPr>
      <p:grpSpPr>
        <a:xfrm>
          <a:off x="0" y="0"/>
          <a:ext cx="0" cy="0"/>
        </a:xfrm>
      </p:grpSpPr>
    </p:spTree>
  </p:cSld>
  <p:clrMapOvr>
    <a:masterClrMapping/>
  </p:clrMapOvr>
  <p:transition spd="slow">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1_标题幻灯片">
    <p:spTree>
      <p:nvGrpSpPr>
        <p:cNvPr id="1" name=""/>
        <p:cNvGrpSpPr/>
        <p:nvPr/>
      </p:nvGrpSpPr>
      <p:grpSpPr>
        <a:xfrm>
          <a:off x="0" y="0"/>
          <a:ext cx="0" cy="0"/>
        </a:xfrm>
      </p:grpSpPr>
    </p:spTree>
  </p:cSld>
  <p:clrMapOvr>
    <a:masterClrMapping/>
  </p:clrMapOvr>
  <p:transition spd="slow">
    <p:random/>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nvGrpSpPr>
      <p:grpSpPr>
        <a:xfrm>
          <a:off x="0" y="0"/>
          <a:ext cx="0" cy="0"/>
        </a:xfrm>
      </p:grpSpPr>
    </p:spTree>
  </p:cSld>
  <p:clrMapOvr>
    <a:masterClrMapping/>
  </p:clrMapOvr>
  <p:transition spd="slow">
    <p:fade/>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标题和内容">
    <p:spTree>
      <p:nvGrpSpPr>
        <p:cNvPr id="1" name=""/>
        <p:cNvGrpSpPr/>
        <p:nvPr/>
      </p:nvGrpSpPr>
      <p:grpSpPr>
        <a:xfrm>
          <a:off x="0" y="0"/>
          <a:ext cx="0" cy="0"/>
        </a:xfrm>
      </p:grpSpPr>
    </p:spTree>
  </p:cSld>
  <p:clrMapOvr>
    <a:masterClrMapping/>
  </p:clrMapOvr>
  <p:transition spd="slow">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image" Target="../media/image1.jpeg" /><Relationship Id="rId35" Type="http://schemas.openxmlformats.org/officeDocument/2006/relationships/theme" Target="../theme/theme1.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8" name="矩形 6"/>
          <p:cNvSpPr>
            <a:spLocks noChangeArrowheads="1"/>
          </p:cNvSpPr>
          <p:nvPr userDrawn="1"/>
        </p:nvSpPr>
        <p:spPr bwMode="auto">
          <a:xfrm>
            <a:off x="6143625" y="142875"/>
            <a:ext cx="1524000" cy="438150"/>
          </a:xfrm>
          <a:prstGeom prst="rect">
            <a:avLst/>
          </a:prstGeom>
          <a:noFill/>
          <a:ln>
            <a:noFill/>
          </a:ln>
        </p:spPr>
        <p:txBody>
          <a:bodyPr wrap="non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kumimoji="1" lang="en-US" altLang="zh-CN" sz="2400" b="1" smtClean="0">
                <a:solidFill>
                  <a:srgbClr val="A11111"/>
                </a:solidFill>
                <a:latin typeface="宋体" panose="02010600030101010101" pitchFamily="2" charset="-122"/>
              </a:rPr>
              <a:t>8 </a:t>
            </a:r>
            <a:r>
              <a:rPr kumimoji="1" lang="zh-CN" altLang="en-US" sz="2400" b="1" smtClean="0">
                <a:solidFill>
                  <a:srgbClr val="A11111"/>
                </a:solidFill>
                <a:latin typeface="宋体" panose="02010600030101010101" pitchFamily="2" charset="-122"/>
              </a:rPr>
              <a:t>木兰诗</a:t>
            </a:r>
            <a:r>
              <a:rPr kumimoji="1" lang="en-US" altLang="zh-CN" sz="2400" b="1" smtClean="0">
                <a:solidFill>
                  <a:srgbClr val="A11111"/>
                </a:solidFill>
                <a:latin typeface="宋体" panose="02010600030101010101" pitchFamily="2" charset="-122"/>
              </a:rPr>
              <a:t>/</a:t>
            </a:r>
          </a:p>
        </p:txBody>
      </p:sp>
      <p:pic>
        <p:nvPicPr>
          <p:cNvPr id="1033" name="Picture 9" descr="http://cdnimg103.lizhi.fm/audio_cover/2017/06/09/2606592867225225223_320x320.jpg"/>
          <p:cNvPicPr>
            <a:picLocks noChangeAspect="1" noChangeArrowheads="1"/>
          </p:cNvPicPr>
          <p:nvPr userDrawn="1"/>
        </p:nvPicPr>
        <p:blipFill>
          <a:blip r:embed="rId34"/>
          <a:stretch>
            <a:fillRect/>
          </a:stretch>
        </p:blipFill>
        <p:spPr bwMode="auto">
          <a:xfrm flipH="1">
            <a:off x="7965929" y="3954021"/>
            <a:ext cx="1286591" cy="1282025"/>
          </a:xfrm>
          <a:prstGeom prst="rect">
            <a:avLst/>
          </a:prstGeom>
          <a:ln>
            <a:noFill/>
          </a:ln>
          <a:effectLst>
            <a:softEdge rad="317500"/>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Lst>
  <p:transition spd="slow">
    <p:random/>
  </p:transition>
  <p:timing/>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5.png" /><Relationship Id="rId3" Type="http://schemas.openxmlformats.org/officeDocument/2006/relationships/audio" Target="NULL" /><Relationship Id="rId4" Type="http://schemas.microsoft.com/office/2007/relationships/media" Target="file:///F:\&#19979;&#36733;\&#35821;&#25991;&#19971;&#24180;&#32423;&#19979;&#20876;\&#31532;&#20108;&#21333;&#20803;&#65288;&#25945;&#23398;&#35838;&#20214;+&#25506;&#31350;&#31215;&#32047;&#35838;&#20214;&#65289;\8%20&#26408;&#20848;&#35799;&#65288;&#25945;&#23398;&#35838;&#20214;+&#25506;&#31350;&#31215;&#32047;&#35838;&#20214;&#65289;\&#25945;&#23398;&#35838;&#20214;\&#35838;&#25991;&#26391;&#35835;-&#19971;&#35821;&#19979;-8%20&#26408;&#20848;&#35799;.mp3" TargetMode="Ex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notesSlide" Target="../notesSlides/notesSlide1.xml" /><Relationship Id="rId3" Type="http://schemas.openxmlformats.org/officeDocument/2006/relationships/image" Target="../media/image6.jpeg" /><Relationship Id="rId4" Type="http://schemas.openxmlformats.org/officeDocument/2006/relationships/image" Target="../media/image7.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8.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image" Target="../media/image3.jpeg" /><Relationship Id="rId3" Type="http://schemas.openxmlformats.org/officeDocument/2006/relationships/image" Target="../media/image4.png" /><Relationship Id="rId4" Type="http://schemas.openxmlformats.org/officeDocument/2006/relationships/slide" Target="slide4.xml" TargetMode="Internal" /><Relationship Id="rId5" Type="http://schemas.openxmlformats.org/officeDocument/2006/relationships/slide" Target="slide36.xml" TargetMode="Internal" /><Relationship Id="rId6" Type="http://schemas.openxmlformats.org/officeDocument/2006/relationships/slide" Target="slide35.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9.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9.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4.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9.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4.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10.png" /><Relationship Id="rId3" Type="http://schemas.openxmlformats.org/officeDocument/2006/relationships/image" Target="../media/image11.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10.png" /><Relationship Id="rId3" Type="http://schemas.openxmlformats.org/officeDocument/2006/relationships/image" Target="../media/image11.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10.png" /><Relationship Id="rId3" Type="http://schemas.openxmlformats.org/officeDocument/2006/relationships/image" Target="../media/image11.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10.png" /><Relationship Id="rId3" Type="http://schemas.openxmlformats.org/officeDocument/2006/relationships/image" Target="../media/image11.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notesSlide" Target="../notesSlides/notesSlide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image" Target="../media/image1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矩形 1"/>
          <p:cNvSpPr>
            <a:spLocks noChangeArrowheads="1"/>
          </p:cNvSpPr>
          <p:nvPr/>
        </p:nvSpPr>
        <p:spPr bwMode="auto">
          <a:xfrm>
            <a:off x="755650" y="700088"/>
            <a:ext cx="76438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FF"/>
                </a:solidFill>
                <a:latin typeface="楷体" panose="02010609060101010101" pitchFamily="49" charset="-122"/>
                <a:ea typeface="楷体" panose="02010609060101010101" pitchFamily="49" charset="-122"/>
              </a:rPr>
              <a:t>你知道我国历史上有哪些著名的英雄人物</a:t>
            </a:r>
            <a:r>
              <a:rPr lang="zh-CN" altLang="en-US" sz="2800" b="1" smtClean="0">
                <a:solidFill>
                  <a:srgbClr val="0000FF"/>
                </a:solidFill>
                <a:latin typeface="楷体" panose="02010609060101010101" pitchFamily="49" charset="-122"/>
                <a:ea typeface="楷体" panose="02010609060101010101" pitchFamily="49" charset="-122"/>
              </a:rPr>
              <a:t>吗？</a:t>
            </a:r>
            <a:endParaRPr lang="zh-CN" altLang="en-US" sz="2800" b="1">
              <a:solidFill>
                <a:srgbClr val="0000FF"/>
              </a:solidFill>
              <a:latin typeface="楷体" panose="02010609060101010101" pitchFamily="49" charset="-122"/>
              <a:ea typeface="楷体" panose="02010609060101010101" pitchFamily="49" charset="-122"/>
            </a:endParaRPr>
          </a:p>
        </p:txBody>
      </p:sp>
      <p:sp>
        <p:nvSpPr>
          <p:cNvPr id="2" name="TextBox 1"/>
          <p:cNvSpPr txBox="1"/>
          <p:nvPr/>
        </p:nvSpPr>
        <p:spPr>
          <a:xfrm>
            <a:off x="2147888" y="3867150"/>
            <a:ext cx="5761037" cy="523875"/>
          </a:xfrm>
          <a:prstGeom prst="rect">
            <a:avLst/>
          </a:prstGeom>
          <a:solidFill>
            <a:schemeClr val="tx2">
              <a:lumMod val="20000"/>
              <a:lumOff val="80000"/>
            </a:schemeClr>
          </a:solidFill>
        </p:spPr>
        <p:txBody>
          <a:bodyPr>
            <a:spAutoFit/>
          </a:bodyPr>
          <a:lstStyle/>
          <a:p>
            <a:pPr>
              <a:defRPr/>
            </a:pPr>
            <a:r>
              <a:rPr lang="zh-CN" altLang="en-US" sz="2800" b="1">
                <a:latin typeface="楷体" panose="02010609060101010101" pitchFamily="49" charset="-122"/>
                <a:ea typeface="楷体" panose="02010609060101010101" pitchFamily="49" charset="-122"/>
              </a:rPr>
              <a:t>为了新中国前进的董存瑞</a:t>
            </a:r>
            <a:r>
              <a:rPr lang="en-US" altLang="zh-CN" sz="2800" b="1">
                <a:latin typeface="楷体" panose="02010609060101010101" pitchFamily="49" charset="-122"/>
                <a:ea typeface="楷体" panose="02010609060101010101" pitchFamily="49" charset="-122"/>
              </a:rPr>
              <a:t>……</a:t>
            </a:r>
          </a:p>
        </p:txBody>
      </p:sp>
      <p:sp>
        <p:nvSpPr>
          <p:cNvPr id="3" name="矩形 2"/>
          <p:cNvSpPr/>
          <p:nvPr/>
        </p:nvSpPr>
        <p:spPr>
          <a:xfrm>
            <a:off x="2292350" y="1492250"/>
            <a:ext cx="2709863" cy="522288"/>
          </a:xfrm>
          <a:prstGeom prst="rect">
            <a:avLst/>
          </a:prstGeom>
          <a:solidFill>
            <a:schemeClr val="accent5">
              <a:lumMod val="20000"/>
              <a:lumOff val="80000"/>
            </a:schemeClr>
          </a:solidFill>
        </p:spPr>
        <p:txBody>
          <a:bodyPr wrap="none">
            <a:spAutoFit/>
          </a:bodyPr>
          <a:lstStyle/>
          <a:p>
            <a:pPr>
              <a:defRPr/>
            </a:pPr>
            <a:r>
              <a:rPr lang="zh-CN" altLang="en-US" sz="2800" b="1">
                <a:solidFill>
                  <a:prstClr val="black"/>
                </a:solidFill>
                <a:latin typeface="楷体" panose="02010609060101010101" pitchFamily="49" charset="-122"/>
                <a:ea typeface="楷体" panose="02010609060101010101" pitchFamily="49" charset="-122"/>
              </a:rPr>
              <a:t>上下求索的屈原</a:t>
            </a:r>
            <a:endParaRPr lang="en-US" altLang="zh-CN" sz="2800" b="1">
              <a:solidFill>
                <a:prstClr val="black"/>
              </a:solidFill>
              <a:latin typeface="楷体" panose="02010609060101010101" pitchFamily="49" charset="-122"/>
              <a:ea typeface="楷体" panose="02010609060101010101" pitchFamily="49" charset="-122"/>
            </a:endParaRPr>
          </a:p>
        </p:txBody>
      </p:sp>
      <p:sp>
        <p:nvSpPr>
          <p:cNvPr id="4" name="矩形 3"/>
          <p:cNvSpPr/>
          <p:nvPr/>
        </p:nvSpPr>
        <p:spPr>
          <a:xfrm>
            <a:off x="3876675" y="2139950"/>
            <a:ext cx="4151313" cy="522288"/>
          </a:xfrm>
          <a:prstGeom prst="rect">
            <a:avLst/>
          </a:prstGeom>
          <a:solidFill>
            <a:schemeClr val="accent2">
              <a:lumMod val="20000"/>
              <a:lumOff val="80000"/>
            </a:schemeClr>
          </a:solidFill>
        </p:spPr>
        <p:txBody>
          <a:bodyPr wrap="none">
            <a:spAutoFit/>
          </a:bodyPr>
          <a:lstStyle/>
          <a:p>
            <a:pPr>
              <a:defRPr/>
            </a:pPr>
            <a:r>
              <a:rPr lang="zh-CN" altLang="en-US" sz="2800" b="1">
                <a:solidFill>
                  <a:prstClr val="black"/>
                </a:solidFill>
                <a:latin typeface="楷体" panose="02010609060101010101" pitchFamily="49" charset="-122"/>
                <a:ea typeface="楷体" panose="02010609060101010101" pitchFamily="49" charset="-122"/>
              </a:rPr>
              <a:t>留取丹心照汗青的文天祥</a:t>
            </a:r>
            <a:endParaRPr lang="en-US" altLang="zh-CN" sz="2800" b="1">
              <a:solidFill>
                <a:prstClr val="black"/>
              </a:solidFill>
              <a:latin typeface="楷体" panose="02010609060101010101" pitchFamily="49" charset="-122"/>
              <a:ea typeface="楷体" panose="02010609060101010101" pitchFamily="49" charset="-122"/>
            </a:endParaRPr>
          </a:p>
        </p:txBody>
      </p:sp>
      <p:sp>
        <p:nvSpPr>
          <p:cNvPr id="5" name="矩形 4"/>
          <p:cNvSpPr/>
          <p:nvPr/>
        </p:nvSpPr>
        <p:spPr>
          <a:xfrm>
            <a:off x="2894013" y="3076575"/>
            <a:ext cx="3070225" cy="522288"/>
          </a:xfrm>
          <a:prstGeom prst="rect">
            <a:avLst/>
          </a:prstGeom>
          <a:solidFill>
            <a:schemeClr val="accent6">
              <a:lumMod val="20000"/>
              <a:lumOff val="80000"/>
            </a:schemeClr>
          </a:solidFill>
        </p:spPr>
        <p:txBody>
          <a:bodyPr wrap="none">
            <a:spAutoFit/>
          </a:bodyPr>
          <a:lstStyle/>
          <a:p>
            <a:pPr>
              <a:defRPr/>
            </a:pPr>
            <a:r>
              <a:rPr lang="zh-CN" altLang="en-US" sz="2800" b="1">
                <a:solidFill>
                  <a:prstClr val="black"/>
                </a:solidFill>
                <a:latin typeface="楷体" panose="02010609060101010101" pitchFamily="49" charset="-122"/>
                <a:ea typeface="楷体" panose="02010609060101010101" pitchFamily="49" charset="-122"/>
              </a:rPr>
              <a:t>虎门销烟的林则徐</a:t>
            </a:r>
            <a:endParaRPr lang="en-US" altLang="zh-CN" sz="2800" b="1">
              <a:solidFill>
                <a:prstClr val="black"/>
              </a:solidFill>
              <a:latin typeface="楷体" panose="02010609060101010101" pitchFamily="49" charset="-122"/>
              <a:ea typeface="楷体" panose="02010609060101010101" pitchFamily="49" charset="-122"/>
            </a:endParaRPr>
          </a:p>
        </p:txBody>
      </p:sp>
      <p:pic>
        <p:nvPicPr>
          <p:cNvPr id="3079"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58775" y="2039938"/>
            <a:ext cx="1476375" cy="211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左大括号 1"/>
          <p:cNvSpPr/>
          <p:nvPr/>
        </p:nvSpPr>
        <p:spPr>
          <a:xfrm>
            <a:off x="1714500" y="1714500"/>
            <a:ext cx="214313" cy="1143000"/>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eaLnBrk="1" fontAlgn="auto" hangingPunct="1">
              <a:spcBef>
                <a:spcPct val="0"/>
              </a:spcBef>
              <a:spcAft>
                <a:spcPct val="0"/>
              </a:spcAft>
              <a:buFont typeface="Arial" panose="020b0604020202020204"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3" name="矩形 2"/>
          <p:cNvSpPr>
            <a:spLocks noChangeArrowheads="1"/>
          </p:cNvSpPr>
          <p:nvPr/>
        </p:nvSpPr>
        <p:spPr bwMode="auto">
          <a:xfrm>
            <a:off x="1928813" y="1571625"/>
            <a:ext cx="12239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0000FF"/>
                </a:solidFill>
                <a:latin typeface="汉语拼音" panose="000b0604020202020204" pitchFamily="34" charset="0"/>
                <a:ea typeface="微软雅黑" panose="020b0503020204020204" pitchFamily="34" charset="-122"/>
              </a:rPr>
              <a:t>zhuàn</a:t>
            </a:r>
            <a:endParaRPr lang="zh-CN" altLang="en-US" sz="2800">
              <a:solidFill>
                <a:srgbClr val="0000FF"/>
              </a:solidFill>
              <a:latin typeface="汉语拼音" panose="000b0604020202020204" pitchFamily="34" charset="0"/>
              <a:ea typeface="微软雅黑" panose="020b0503020204020204" pitchFamily="34" charset="-122"/>
            </a:endParaRPr>
          </a:p>
        </p:txBody>
      </p:sp>
      <p:sp>
        <p:nvSpPr>
          <p:cNvPr id="4" name="矩形 3"/>
          <p:cNvSpPr>
            <a:spLocks noChangeArrowheads="1"/>
          </p:cNvSpPr>
          <p:nvPr/>
        </p:nvSpPr>
        <p:spPr bwMode="auto">
          <a:xfrm>
            <a:off x="3132138" y="1571625"/>
            <a:ext cx="9064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旋转</a:t>
            </a:r>
          </a:p>
        </p:txBody>
      </p:sp>
      <p:sp>
        <p:nvSpPr>
          <p:cNvPr id="5" name="矩形 4"/>
          <p:cNvSpPr>
            <a:spLocks noChangeArrowheads="1"/>
          </p:cNvSpPr>
          <p:nvPr/>
        </p:nvSpPr>
        <p:spPr bwMode="auto">
          <a:xfrm>
            <a:off x="1928813" y="2428875"/>
            <a:ext cx="12239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0000FF"/>
                </a:solidFill>
                <a:latin typeface="汉语拼音" panose="000b0604020202020204" pitchFamily="34" charset="0"/>
                <a:ea typeface="微软雅黑" panose="020b0503020204020204" pitchFamily="34" charset="-122"/>
              </a:rPr>
              <a:t>zhuǎn</a:t>
            </a:r>
            <a:endParaRPr lang="zh-CN" altLang="en-US" sz="2800">
              <a:solidFill>
                <a:srgbClr val="0000FF"/>
              </a:solidFill>
              <a:latin typeface="汉语拼音" panose="000b0604020202020204" pitchFamily="34" charset="0"/>
              <a:ea typeface="微软雅黑" panose="020b0503020204020204" pitchFamily="34" charset="-122"/>
            </a:endParaRPr>
          </a:p>
        </p:txBody>
      </p:sp>
      <p:sp>
        <p:nvSpPr>
          <p:cNvPr id="6" name="矩形 5"/>
          <p:cNvSpPr>
            <a:spLocks noChangeArrowheads="1"/>
          </p:cNvSpPr>
          <p:nvPr/>
        </p:nvSpPr>
        <p:spPr bwMode="auto">
          <a:xfrm>
            <a:off x="3132138" y="2408238"/>
            <a:ext cx="9064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转交</a:t>
            </a:r>
          </a:p>
        </p:txBody>
      </p:sp>
      <p:sp>
        <p:nvSpPr>
          <p:cNvPr id="12295" name="矩形 33"/>
          <p:cNvSpPr>
            <a:spLocks noChangeArrowheads="1"/>
          </p:cNvSpPr>
          <p:nvPr/>
        </p:nvSpPr>
        <p:spPr bwMode="auto">
          <a:xfrm>
            <a:off x="1214438" y="2071688"/>
            <a:ext cx="546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转</a:t>
            </a:r>
          </a:p>
        </p:txBody>
      </p:sp>
      <p:sp>
        <p:nvSpPr>
          <p:cNvPr id="8" name="左大括号 7"/>
          <p:cNvSpPr/>
          <p:nvPr/>
        </p:nvSpPr>
        <p:spPr>
          <a:xfrm>
            <a:off x="5214938" y="1693863"/>
            <a:ext cx="214312" cy="1143000"/>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eaLnBrk="1" fontAlgn="auto" hangingPunct="1">
              <a:spcBef>
                <a:spcPct val="0"/>
              </a:spcBef>
              <a:spcAft>
                <a:spcPct val="0"/>
              </a:spcAft>
              <a:buFont typeface="Arial" panose="020b0604020202020204" pitchFamily="34" charset="0"/>
              <a:buNone/>
              <a:defRPr/>
            </a:pPr>
            <a:endParaRPr lang="zh-CN" altLang="en-US" sz="3200" kern="0">
              <a:solidFill>
                <a:prstClr val="black"/>
              </a:solidFill>
              <a:latin typeface="楷体" panose="02010609060101010101" pitchFamily="49" charset="-122"/>
              <a:ea typeface="楷体" panose="02010609060101010101" pitchFamily="49" charset="-122"/>
            </a:endParaRPr>
          </a:p>
        </p:txBody>
      </p:sp>
      <p:sp>
        <p:nvSpPr>
          <p:cNvPr id="9" name="矩形 8"/>
          <p:cNvSpPr>
            <a:spLocks noChangeArrowheads="1"/>
          </p:cNvSpPr>
          <p:nvPr/>
        </p:nvSpPr>
        <p:spPr bwMode="auto">
          <a:xfrm>
            <a:off x="5429250" y="1550988"/>
            <a:ext cx="8143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0000FF"/>
                </a:solidFill>
                <a:latin typeface="汉语拼音" panose="000b0604020202020204" pitchFamily="34" charset="0"/>
                <a:ea typeface="微软雅黑" panose="020b0503020204020204" pitchFamily="34" charset="-122"/>
              </a:rPr>
              <a:t>hán</a:t>
            </a:r>
            <a:endParaRPr lang="zh-CN" altLang="en-US" sz="2800">
              <a:solidFill>
                <a:srgbClr val="0000FF"/>
              </a:solidFill>
              <a:latin typeface="汉语拼音" panose="000b0604020202020204" pitchFamily="34" charset="0"/>
              <a:ea typeface="微软雅黑" panose="020b0503020204020204" pitchFamily="34" charset="-122"/>
            </a:endParaRPr>
          </a:p>
        </p:txBody>
      </p:sp>
      <p:sp>
        <p:nvSpPr>
          <p:cNvPr id="10" name="矩形 9"/>
          <p:cNvSpPr>
            <a:spLocks noChangeArrowheads="1"/>
          </p:cNvSpPr>
          <p:nvPr/>
        </p:nvSpPr>
        <p:spPr bwMode="auto">
          <a:xfrm>
            <a:off x="6229350" y="1550988"/>
            <a:ext cx="906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可汗</a:t>
            </a:r>
          </a:p>
        </p:txBody>
      </p:sp>
      <p:sp>
        <p:nvSpPr>
          <p:cNvPr id="11" name="矩形 10"/>
          <p:cNvSpPr>
            <a:spLocks noChangeArrowheads="1"/>
          </p:cNvSpPr>
          <p:nvPr/>
        </p:nvSpPr>
        <p:spPr bwMode="auto">
          <a:xfrm>
            <a:off x="5429250" y="2408238"/>
            <a:ext cx="8143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0000FF"/>
                </a:solidFill>
                <a:latin typeface="汉语拼音" panose="000b0604020202020204" pitchFamily="34" charset="0"/>
                <a:ea typeface="微软雅黑" panose="020b0503020204020204" pitchFamily="34" charset="-122"/>
              </a:rPr>
              <a:t>hàn</a:t>
            </a:r>
            <a:endParaRPr lang="zh-CN" altLang="en-US" sz="2800">
              <a:solidFill>
                <a:srgbClr val="0000FF"/>
              </a:solidFill>
              <a:latin typeface="汉语拼音" panose="000b0604020202020204" pitchFamily="34" charset="0"/>
              <a:ea typeface="微软雅黑" panose="020b0503020204020204" pitchFamily="34" charset="-122"/>
            </a:endParaRPr>
          </a:p>
        </p:txBody>
      </p:sp>
      <p:sp>
        <p:nvSpPr>
          <p:cNvPr id="12" name="矩形 11"/>
          <p:cNvSpPr>
            <a:spLocks noChangeArrowheads="1"/>
          </p:cNvSpPr>
          <p:nvPr/>
        </p:nvSpPr>
        <p:spPr bwMode="auto">
          <a:xfrm>
            <a:off x="6300788" y="2408238"/>
            <a:ext cx="9064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汗水</a:t>
            </a:r>
          </a:p>
        </p:txBody>
      </p:sp>
      <p:sp>
        <p:nvSpPr>
          <p:cNvPr id="12301" name="矩形 33"/>
          <p:cNvSpPr>
            <a:spLocks noChangeArrowheads="1"/>
          </p:cNvSpPr>
          <p:nvPr/>
        </p:nvSpPr>
        <p:spPr bwMode="auto">
          <a:xfrm>
            <a:off x="4572000" y="2051050"/>
            <a:ext cx="546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汗</a:t>
            </a:r>
          </a:p>
        </p:txBody>
      </p:sp>
      <p:grpSp>
        <p:nvGrpSpPr>
          <p:cNvPr id="12302" name="组合 1"/>
          <p:cNvGrpSpPr/>
          <p:nvPr/>
        </p:nvGrpSpPr>
        <p:grpSpPr>
          <a:xfrm>
            <a:off x="611188" y="598488"/>
            <a:ext cx="1498600" cy="566737"/>
            <a:chOff x="611188" y="598488"/>
            <a:chExt cx="1498600" cy="566737"/>
          </a:xfrm>
        </p:grpSpPr>
        <p:sp>
          <p:nvSpPr>
            <p:cNvPr id="15" name="圆角矩形 14"/>
            <p:cNvSpPr/>
            <p:nvPr/>
          </p:nvSpPr>
          <p:spPr>
            <a:xfrm rot="20326116">
              <a:off x="1604963" y="7191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p:cNvSpPr/>
            <p:nvPr/>
          </p:nvSpPr>
          <p:spPr>
            <a:xfrm rot="21148334">
              <a:off x="646113"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310" name="矩形 1"/>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多音字</a:t>
              </a:r>
            </a:p>
          </p:txBody>
        </p:sp>
      </p:grpSp>
      <p:grpSp>
        <p:nvGrpSpPr>
          <p:cNvPr id="12303" name="组合 8"/>
          <p:cNvGrpSpPr/>
          <p:nvPr/>
        </p:nvGrpSpPr>
        <p:grpSpPr>
          <a:xfrm>
            <a:off x="0" y="31750"/>
            <a:ext cx="2051050" cy="523875"/>
            <a:chOff x="0" y="-63"/>
            <a:chExt cx="3231" cy="823"/>
          </a:xfrm>
        </p:grpSpPr>
        <p:sp>
          <p:nvSpPr>
            <p:cNvPr id="12304"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预习检查</a:t>
              </a:r>
            </a:p>
          </p:txBody>
        </p:sp>
        <p:cxnSp>
          <p:nvCxnSpPr>
            <p:cNvPr id="21"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3314" name="组合 1"/>
          <p:cNvGrpSpPr/>
          <p:nvPr/>
        </p:nvGrpSpPr>
        <p:grpSpPr>
          <a:xfrm>
            <a:off x="409575" y="555625"/>
            <a:ext cx="1498600" cy="566738"/>
            <a:chOff x="611188" y="598488"/>
            <a:chExt cx="1498600" cy="566737"/>
          </a:xfrm>
        </p:grpSpPr>
        <p:sp>
          <p:nvSpPr>
            <p:cNvPr id="3" name="圆角矩形 2"/>
            <p:cNvSpPr/>
            <p:nvPr/>
          </p:nvSpPr>
          <p:spPr>
            <a:xfrm rot="20326116">
              <a:off x="1604963"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4" name="圆角矩形 3"/>
            <p:cNvSpPr/>
            <p:nvPr/>
          </p:nvSpPr>
          <p:spPr>
            <a:xfrm rot="319204">
              <a:off x="11191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 name="圆角矩形 4"/>
            <p:cNvSpPr/>
            <p:nvPr/>
          </p:nvSpPr>
          <p:spPr>
            <a:xfrm rot="21148334">
              <a:off x="646113"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339" name="矩形 1"/>
            <p:cNvSpPr>
              <a:spLocks noChangeArrowheads="1"/>
            </p:cNvSpPr>
            <p:nvPr/>
          </p:nvSpPr>
          <p:spPr bwMode="auto">
            <a:xfrm>
              <a:off x="611188" y="598488"/>
              <a:ext cx="1498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形近字</a:t>
              </a:r>
            </a:p>
          </p:txBody>
        </p:sp>
      </p:grpSp>
      <p:grpSp>
        <p:nvGrpSpPr>
          <p:cNvPr id="13315" name="组合 8"/>
          <p:cNvGrpSpPr/>
          <p:nvPr/>
        </p:nvGrpSpPr>
        <p:grpSpPr>
          <a:xfrm>
            <a:off x="0" y="31750"/>
            <a:ext cx="2051050" cy="523875"/>
            <a:chOff x="0" y="-63"/>
            <a:chExt cx="3231" cy="823"/>
          </a:xfrm>
        </p:grpSpPr>
        <p:sp>
          <p:nvSpPr>
            <p:cNvPr id="13333"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预习检查</a:t>
              </a:r>
            </a:p>
          </p:txBody>
        </p:sp>
        <p:cxnSp>
          <p:nvCxnSpPr>
            <p:cNvPr id="9"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1" name="左大括号 10"/>
          <p:cNvSpPr/>
          <p:nvPr/>
        </p:nvSpPr>
        <p:spPr>
          <a:xfrm>
            <a:off x="2916238" y="1438275"/>
            <a:ext cx="357187" cy="2357438"/>
          </a:xfrm>
          <a:prstGeom prst="leftBrace">
            <a:avLst>
              <a:gd name="adj1" fmla="val 31792"/>
              <a:gd name="adj2" fmla="val 50000"/>
            </a:avLst>
          </a:prstGeom>
          <a:noFill/>
          <a:ln w="15875" cap="flat" cmpd="sng" algn="ctr">
            <a:solidFill>
              <a:sysClr val="windowText" lastClr="000000"/>
            </a:solidFill>
            <a:prstDash val="solid"/>
          </a:ln>
          <a:effectLst/>
        </p:spPr>
        <p:txBody>
          <a:bodyPr anchor="ctr"/>
          <a:lstStyle/>
          <a:p>
            <a:pPr algn="ctr" eaLnBrk="1" fontAlgn="auto" hangingPunct="1">
              <a:spcBef>
                <a:spcPct val="0"/>
              </a:spcBef>
              <a:spcAft>
                <a:spcPct val="0"/>
              </a:spcAft>
              <a:buFont typeface="Arial" panose="020b0604020202020204" pitchFamily="34" charset="0"/>
              <a:buNone/>
              <a:defRPr/>
            </a:pPr>
            <a:endParaRPr lang="zh-CN" altLang="en-US" sz="2800" kern="0">
              <a:solidFill>
                <a:prstClr val="black"/>
              </a:solidFill>
              <a:latin typeface="楷体" panose="02010609060101010101" pitchFamily="49" charset="-122"/>
              <a:ea typeface="楷体" panose="02010609060101010101" pitchFamily="49" charset="-122"/>
            </a:endParaRPr>
          </a:p>
        </p:txBody>
      </p:sp>
      <p:sp>
        <p:nvSpPr>
          <p:cNvPr id="13317" name="矩形 18"/>
          <p:cNvSpPr>
            <a:spLocks noChangeArrowheads="1"/>
          </p:cNvSpPr>
          <p:nvPr/>
        </p:nvSpPr>
        <p:spPr bwMode="auto">
          <a:xfrm>
            <a:off x="3276600" y="1285875"/>
            <a:ext cx="544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戎</a:t>
            </a:r>
          </a:p>
        </p:txBody>
      </p:sp>
      <p:sp>
        <p:nvSpPr>
          <p:cNvPr id="13" name="矩形 12"/>
          <p:cNvSpPr>
            <a:spLocks noChangeArrowheads="1"/>
          </p:cNvSpPr>
          <p:nvPr/>
        </p:nvSpPr>
        <p:spPr bwMode="auto">
          <a:xfrm>
            <a:off x="3698875" y="1285875"/>
            <a:ext cx="944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solidFill>
                  <a:srgbClr val="FF0000"/>
                </a:solidFill>
                <a:latin typeface="汉语拼音" panose="000b0604020202020204" pitchFamily="34" charset="0"/>
                <a:ea typeface="楷体" panose="02010609060101010101" pitchFamily="49" charset="-122"/>
              </a:rPr>
              <a:t>róng</a:t>
            </a:r>
            <a:endParaRPr lang="zh-CN" altLang="en-US" sz="2800">
              <a:solidFill>
                <a:srgbClr val="FF0000"/>
              </a:solidFill>
              <a:latin typeface="汉语拼音" panose="000b0604020202020204" pitchFamily="34" charset="0"/>
              <a:ea typeface="楷体" panose="02010609060101010101" pitchFamily="49" charset="-122"/>
            </a:endParaRPr>
          </a:p>
        </p:txBody>
      </p:sp>
      <p:sp>
        <p:nvSpPr>
          <p:cNvPr id="14" name="矩形 13"/>
          <p:cNvSpPr>
            <a:spLocks noChangeArrowheads="1"/>
          </p:cNvSpPr>
          <p:nvPr/>
        </p:nvSpPr>
        <p:spPr bwMode="auto">
          <a:xfrm>
            <a:off x="4572000" y="1285875"/>
            <a:ext cx="906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000000"/>
                </a:solidFill>
                <a:latin typeface="楷体" panose="02010609060101010101" pitchFamily="49" charset="-122"/>
                <a:ea typeface="楷体" panose="02010609060101010101" pitchFamily="49" charset="-122"/>
              </a:rPr>
              <a:t>戎机</a:t>
            </a:r>
          </a:p>
        </p:txBody>
      </p:sp>
      <p:sp>
        <p:nvSpPr>
          <p:cNvPr id="13320" name="矩形 23"/>
          <p:cNvSpPr>
            <a:spLocks noChangeArrowheads="1"/>
          </p:cNvSpPr>
          <p:nvPr/>
        </p:nvSpPr>
        <p:spPr bwMode="auto">
          <a:xfrm>
            <a:off x="3235325" y="2000250"/>
            <a:ext cx="544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戊</a:t>
            </a:r>
          </a:p>
        </p:txBody>
      </p:sp>
      <p:sp>
        <p:nvSpPr>
          <p:cNvPr id="16" name="矩形 15"/>
          <p:cNvSpPr>
            <a:spLocks noChangeArrowheads="1"/>
          </p:cNvSpPr>
          <p:nvPr/>
        </p:nvSpPr>
        <p:spPr bwMode="auto">
          <a:xfrm>
            <a:off x="3841750" y="2000250"/>
            <a:ext cx="682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solidFill>
                  <a:srgbClr val="FF0000"/>
                </a:solidFill>
                <a:latin typeface="汉语拼音" panose="000b0604020202020204" pitchFamily="34" charset="0"/>
                <a:ea typeface="楷体" panose="02010609060101010101" pitchFamily="49" charset="-122"/>
              </a:rPr>
              <a:t>wù</a:t>
            </a:r>
            <a:endParaRPr lang="zh-CN" altLang="en-US" sz="2800">
              <a:solidFill>
                <a:srgbClr val="FF0000"/>
              </a:solidFill>
              <a:latin typeface="汉语拼音" panose="000b0604020202020204" pitchFamily="34" charset="0"/>
              <a:ea typeface="楷体" panose="02010609060101010101" pitchFamily="49" charset="-122"/>
            </a:endParaRPr>
          </a:p>
        </p:txBody>
      </p:sp>
      <p:sp>
        <p:nvSpPr>
          <p:cNvPr id="17" name="矩形 16"/>
          <p:cNvSpPr>
            <a:spLocks noChangeArrowheads="1"/>
          </p:cNvSpPr>
          <p:nvPr/>
        </p:nvSpPr>
        <p:spPr bwMode="auto">
          <a:xfrm>
            <a:off x="4572000" y="2000250"/>
            <a:ext cx="906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戊戌</a:t>
            </a:r>
          </a:p>
        </p:txBody>
      </p:sp>
      <p:grpSp>
        <p:nvGrpSpPr>
          <p:cNvPr id="13323" name="组合 8"/>
          <p:cNvGrpSpPr/>
          <p:nvPr/>
        </p:nvGrpSpPr>
        <p:grpSpPr>
          <a:xfrm>
            <a:off x="0" y="31750"/>
            <a:ext cx="2051050" cy="523875"/>
            <a:chOff x="0" y="-63"/>
            <a:chExt cx="3231" cy="823"/>
          </a:xfrm>
        </p:grpSpPr>
        <p:sp>
          <p:nvSpPr>
            <p:cNvPr id="13330"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预习检查</a:t>
              </a:r>
            </a:p>
          </p:txBody>
        </p:sp>
        <p:cxnSp>
          <p:nvCxnSpPr>
            <p:cNvPr id="25"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6" name="菱形 25"/>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3324" name="矩形 18"/>
          <p:cNvSpPr>
            <a:spLocks noChangeArrowheads="1"/>
          </p:cNvSpPr>
          <p:nvPr/>
        </p:nvSpPr>
        <p:spPr bwMode="auto">
          <a:xfrm>
            <a:off x="3235325" y="2714625"/>
            <a:ext cx="544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戌</a:t>
            </a:r>
          </a:p>
        </p:txBody>
      </p:sp>
      <p:sp>
        <p:nvSpPr>
          <p:cNvPr id="29" name="矩形 28"/>
          <p:cNvSpPr>
            <a:spLocks noChangeArrowheads="1"/>
          </p:cNvSpPr>
          <p:nvPr/>
        </p:nvSpPr>
        <p:spPr bwMode="auto">
          <a:xfrm>
            <a:off x="3841750" y="2643188"/>
            <a:ext cx="577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solidFill>
                  <a:srgbClr val="FF0000"/>
                </a:solidFill>
                <a:latin typeface="汉语拼音" panose="000b0604020202020204" pitchFamily="34" charset="0"/>
                <a:ea typeface="楷体" panose="02010609060101010101" pitchFamily="49" charset="-122"/>
              </a:rPr>
              <a:t>xū</a:t>
            </a:r>
            <a:endParaRPr lang="zh-CN" altLang="en-US" sz="2800">
              <a:solidFill>
                <a:srgbClr val="FF0000"/>
              </a:solidFill>
              <a:latin typeface="汉语拼音" panose="000b0604020202020204" pitchFamily="34" charset="0"/>
              <a:ea typeface="楷体" panose="02010609060101010101" pitchFamily="49" charset="-122"/>
            </a:endParaRPr>
          </a:p>
        </p:txBody>
      </p:sp>
      <p:sp>
        <p:nvSpPr>
          <p:cNvPr id="30" name="矩形 29"/>
          <p:cNvSpPr>
            <a:spLocks noChangeArrowheads="1"/>
          </p:cNvSpPr>
          <p:nvPr/>
        </p:nvSpPr>
        <p:spPr bwMode="auto">
          <a:xfrm>
            <a:off x="4572000" y="2643188"/>
            <a:ext cx="9064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戊戌</a:t>
            </a:r>
          </a:p>
        </p:txBody>
      </p:sp>
      <p:sp>
        <p:nvSpPr>
          <p:cNvPr id="13327" name="矩形 23"/>
          <p:cNvSpPr>
            <a:spLocks noChangeArrowheads="1"/>
          </p:cNvSpPr>
          <p:nvPr/>
        </p:nvSpPr>
        <p:spPr bwMode="auto">
          <a:xfrm>
            <a:off x="3286125" y="3357563"/>
            <a:ext cx="546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戍</a:t>
            </a:r>
          </a:p>
        </p:txBody>
      </p:sp>
      <p:sp>
        <p:nvSpPr>
          <p:cNvPr id="32" name="矩形 31"/>
          <p:cNvSpPr>
            <a:spLocks noChangeArrowheads="1"/>
          </p:cNvSpPr>
          <p:nvPr/>
        </p:nvSpPr>
        <p:spPr bwMode="auto">
          <a:xfrm>
            <a:off x="3841750" y="3357563"/>
            <a:ext cx="755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a:solidFill>
                  <a:srgbClr val="FF0000"/>
                </a:solidFill>
                <a:latin typeface="汉语拼音" panose="000b0604020202020204" pitchFamily="34" charset="0"/>
                <a:ea typeface="楷体" panose="02010609060101010101" pitchFamily="49" charset="-122"/>
              </a:rPr>
              <a:t>shù</a:t>
            </a:r>
            <a:endParaRPr lang="zh-CN" altLang="en-US" sz="2800">
              <a:solidFill>
                <a:srgbClr val="FF0000"/>
              </a:solidFill>
              <a:latin typeface="汉语拼音" panose="000b0604020202020204" pitchFamily="34" charset="0"/>
              <a:ea typeface="楷体" panose="02010609060101010101" pitchFamily="49" charset="-122"/>
            </a:endParaRPr>
          </a:p>
        </p:txBody>
      </p:sp>
      <p:sp>
        <p:nvSpPr>
          <p:cNvPr id="33" name="矩形 32"/>
          <p:cNvSpPr>
            <a:spLocks noChangeArrowheads="1"/>
          </p:cNvSpPr>
          <p:nvPr/>
        </p:nvSpPr>
        <p:spPr bwMode="auto">
          <a:xfrm>
            <a:off x="4572000" y="3344863"/>
            <a:ext cx="9064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戍边</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ppt_x"/>
                                          </p:val>
                                        </p:tav>
                                        <p:tav tm="100000">
                                          <p:val>
                                            <p:strVal val="#ppt_x"/>
                                          </p:val>
                                        </p:tav>
                                      </p:tavLst>
                                    </p:anim>
                                    <p:anim calcmode="lin" valueType="num">
                                      <p:cBhvr additive="base">
                                        <p:cTn id="3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ppt_x"/>
                                          </p:val>
                                        </p:tav>
                                        <p:tav tm="100000">
                                          <p:val>
                                            <p:strVal val="#ppt_x"/>
                                          </p:val>
                                        </p:tav>
                                      </p:tavLst>
                                    </p:anim>
                                    <p:anim calcmode="lin" valueType="num">
                                      <p:cBhvr additive="base">
                                        <p:cTn id="5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29" grpId="0"/>
      <p:bldP spid="30" grpId="0"/>
      <p:bldP spid="32" grpId="0"/>
      <p:bldP spid="3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矩形 2"/>
          <p:cNvSpPr>
            <a:spLocks noChangeArrowheads="1"/>
          </p:cNvSpPr>
          <p:nvPr/>
        </p:nvSpPr>
        <p:spPr bwMode="auto">
          <a:xfrm>
            <a:off x="900113" y="2192338"/>
            <a:ext cx="2338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扑朔迷离</a:t>
            </a:r>
            <a:r>
              <a:rPr lang="en-US" altLang="zh-CN"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p:txBody>
      </p:sp>
      <p:sp>
        <p:nvSpPr>
          <p:cNvPr id="4" name="矩形 3"/>
          <p:cNvSpPr>
            <a:spLocks noChangeArrowheads="1"/>
          </p:cNvSpPr>
          <p:nvPr/>
        </p:nvSpPr>
        <p:spPr bwMode="auto">
          <a:xfrm>
            <a:off x="3094038" y="2192338"/>
            <a:ext cx="5054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形容事物错综复杂</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难于辨别。</a:t>
            </a:r>
          </a:p>
        </p:txBody>
      </p:sp>
      <p:grpSp>
        <p:nvGrpSpPr>
          <p:cNvPr id="14340" name="组合 8"/>
          <p:cNvGrpSpPr/>
          <p:nvPr/>
        </p:nvGrpSpPr>
        <p:grpSpPr>
          <a:xfrm>
            <a:off x="0" y="31750"/>
            <a:ext cx="2051050" cy="523875"/>
            <a:chOff x="0" y="-63"/>
            <a:chExt cx="3231" cy="823"/>
          </a:xfrm>
        </p:grpSpPr>
        <p:sp>
          <p:nvSpPr>
            <p:cNvPr id="14347"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预习检查</a:t>
              </a:r>
            </a:p>
          </p:txBody>
        </p:sp>
        <p:cxnSp>
          <p:nvCxnSpPr>
            <p:cNvPr id="7"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8" name="菱形 7"/>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grpSp>
        <p:nvGrpSpPr>
          <p:cNvPr id="14341" name="组合 1"/>
          <p:cNvGrpSpPr/>
          <p:nvPr/>
        </p:nvGrpSpPr>
        <p:grpSpPr>
          <a:xfrm>
            <a:off x="3276600" y="925513"/>
            <a:ext cx="1743075" cy="566737"/>
            <a:chOff x="3406775" y="598488"/>
            <a:chExt cx="1743075" cy="566737"/>
          </a:xfrm>
        </p:grpSpPr>
        <p:sp>
          <p:nvSpPr>
            <p:cNvPr id="10" name="圆角矩形 9"/>
            <p:cNvSpPr/>
            <p:nvPr/>
          </p:nvSpPr>
          <p:spPr>
            <a:xfrm rot="555800">
              <a:off x="4675188"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 name="圆角矩形 10"/>
            <p:cNvSpPr/>
            <p:nvPr/>
          </p:nvSpPr>
          <p:spPr>
            <a:xfrm rot="20470820">
              <a:off x="4270375"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2" name="圆角矩形 11"/>
            <p:cNvSpPr/>
            <p:nvPr/>
          </p:nvSpPr>
          <p:spPr>
            <a:xfrm rot="319204">
              <a:off x="3851275"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3" name="圆角矩形 12"/>
            <p:cNvSpPr/>
            <p:nvPr/>
          </p:nvSpPr>
          <p:spPr>
            <a:xfrm rot="21148334">
              <a:off x="3441700"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4346" name="矩形 1"/>
            <p:cNvSpPr>
              <a:spLocks noChangeArrowheads="1"/>
            </p:cNvSpPr>
            <p:nvPr/>
          </p:nvSpPr>
          <p:spPr bwMode="auto">
            <a:xfrm>
              <a:off x="3406775"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词语解释</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5362" name="组合 8"/>
          <p:cNvGrpSpPr/>
          <p:nvPr/>
        </p:nvGrpSpPr>
        <p:grpSpPr>
          <a:xfrm>
            <a:off x="0" y="-20638"/>
            <a:ext cx="2006600" cy="523876"/>
            <a:chOff x="70" y="-63"/>
            <a:chExt cx="3161" cy="824"/>
          </a:xfrm>
        </p:grpSpPr>
        <p:sp>
          <p:nvSpPr>
            <p:cNvPr id="1536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整体感知</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5363" name="矩形 6"/>
          <p:cNvSpPr>
            <a:spLocks noChangeArrowheads="1"/>
          </p:cNvSpPr>
          <p:nvPr/>
        </p:nvSpPr>
        <p:spPr bwMode="auto">
          <a:xfrm>
            <a:off x="323850" y="1754188"/>
            <a:ext cx="8429625"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buFont typeface="Arial" panose="020b0604020202020204" pitchFamily="34" charset="0"/>
              <a:buNone/>
            </a:pPr>
            <a:r>
              <a:rPr lang="en-US" altLang="zh-CN" sz="2400" b="1">
                <a:solidFill>
                  <a:srgbClr val="1E1E1E"/>
                </a:solidFill>
                <a:latin typeface="楷体" panose="02010609060101010101" pitchFamily="49" charset="-122"/>
                <a:ea typeface="楷体" panose="02010609060101010101" pitchFamily="49" charset="-122"/>
              </a:rPr>
              <a:t>    </a:t>
            </a:r>
            <a:r>
              <a:rPr lang="zh-CN" altLang="zh-CN" sz="2400" b="1">
                <a:solidFill>
                  <a:srgbClr val="1E1E1E"/>
                </a:solidFill>
                <a:latin typeface="楷体" panose="02010609060101010101" pitchFamily="49" charset="-122"/>
                <a:ea typeface="楷体" panose="02010609060101010101" pitchFamily="49" charset="-122"/>
              </a:rPr>
              <a:t>唧唧</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复唧唧，木兰</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当户织</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不闻</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机</a:t>
            </a:r>
            <a:r>
              <a:rPr lang="zh-CN" altLang="zh-CN" sz="2400" b="1">
                <a:solidFill>
                  <a:srgbClr val="FF0000"/>
                </a:solidFill>
                <a:latin typeface="楷体" panose="02010609060101010101" pitchFamily="49" charset="-122"/>
                <a:ea typeface="楷体" panose="02010609060101010101" pitchFamily="49" charset="-122"/>
              </a:rPr>
              <a:t>杼</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zhù</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声，唯闻</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女叹息。</a:t>
            </a:r>
          </a:p>
          <a:p>
            <a:pPr>
              <a:lnSpc>
                <a:spcPct val="130000"/>
              </a:lnSpc>
              <a:buFont typeface="Arial" panose="020b0604020202020204" pitchFamily="34" charset="0"/>
              <a:buNone/>
            </a:pPr>
            <a:r>
              <a:rPr lang="en-US" altLang="zh-CN" sz="2400" b="1">
                <a:solidFill>
                  <a:srgbClr val="1E1E1E"/>
                </a:solidFill>
                <a:latin typeface="楷体" panose="02010609060101010101" pitchFamily="49" charset="-122"/>
                <a:ea typeface="楷体" panose="02010609060101010101" pitchFamily="49" charset="-122"/>
              </a:rPr>
              <a:t>    </a:t>
            </a:r>
            <a:r>
              <a:rPr lang="zh-CN" altLang="zh-CN" sz="2400" b="1">
                <a:solidFill>
                  <a:srgbClr val="1E1E1E"/>
                </a:solidFill>
                <a:latin typeface="楷体" panose="02010609060101010101" pitchFamily="49" charset="-122"/>
                <a:ea typeface="楷体" panose="02010609060101010101" pitchFamily="49" charset="-122"/>
              </a:rPr>
              <a:t>问女</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何所思，问女</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何所忆</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女亦</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无所思，女亦</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无所忆。昨夜</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见军</a:t>
            </a:r>
            <a:r>
              <a:rPr lang="zh-CN" altLang="zh-CN" sz="2400" b="1">
                <a:solidFill>
                  <a:srgbClr val="FF0000"/>
                </a:solidFill>
                <a:latin typeface="楷体" panose="02010609060101010101" pitchFamily="49" charset="-122"/>
                <a:ea typeface="楷体" panose="02010609060101010101" pitchFamily="49" charset="-122"/>
              </a:rPr>
              <a:t>帖</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tiě</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a:t>
            </a:r>
            <a:r>
              <a:rPr lang="zh-CN" altLang="zh-CN" sz="2400" b="1">
                <a:solidFill>
                  <a:srgbClr val="FF0000"/>
                </a:solidFill>
                <a:latin typeface="楷体" panose="02010609060101010101" pitchFamily="49" charset="-122"/>
                <a:ea typeface="楷体" panose="02010609060101010101" pitchFamily="49" charset="-122"/>
              </a:rPr>
              <a:t>可汗</a:t>
            </a:r>
            <a:r>
              <a:rPr lang="en-US" altLang="zh-CN" sz="2400" b="1">
                <a:solidFill>
                  <a:srgbClr val="FF0000"/>
                </a:solidFill>
                <a:latin typeface="楷体" panose="02010609060101010101" pitchFamily="49" charset="-122"/>
                <a:ea typeface="楷体" panose="02010609060101010101" pitchFamily="49" charset="-122"/>
              </a:rPr>
              <a:t> (</a:t>
            </a:r>
            <a:r>
              <a:rPr lang="en-US" altLang="zh-CN" sz="2400">
                <a:solidFill>
                  <a:srgbClr val="FF0000"/>
                </a:solidFill>
                <a:latin typeface="汉语拼音" panose="000b0604020202020204" pitchFamily="34" charset="0"/>
                <a:ea typeface="楷体" panose="02010609060101010101" pitchFamily="49" charset="-122"/>
              </a:rPr>
              <a:t>kè hán</a:t>
            </a:r>
            <a:r>
              <a:rPr lang="en-US" altLang="zh-CN" sz="2400" b="1">
                <a:solidFill>
                  <a:srgbClr val="FF0000"/>
                </a:solidFill>
                <a:latin typeface="楷体" panose="02010609060101010101" pitchFamily="49" charset="-122"/>
                <a:ea typeface="楷体" panose="02010609060101010101" pitchFamily="49" charset="-122"/>
              </a:rPr>
              <a:t>) /</a:t>
            </a:r>
            <a:r>
              <a:rPr lang="zh-CN" altLang="zh-CN" sz="2400" b="1">
                <a:solidFill>
                  <a:srgbClr val="1E1E1E"/>
                </a:solidFill>
                <a:latin typeface="楷体" panose="02010609060101010101" pitchFamily="49" charset="-122"/>
                <a:ea typeface="楷体" panose="02010609060101010101" pitchFamily="49" charset="-122"/>
              </a:rPr>
              <a:t>大点兵</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军书</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十二卷，卷卷</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有爷名</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阿爷</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无大儿，木兰</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无长兄，愿为</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市</a:t>
            </a:r>
            <a:r>
              <a:rPr lang="zh-CN" altLang="zh-CN" sz="2400" b="1">
                <a:solidFill>
                  <a:srgbClr val="FF0000"/>
                </a:solidFill>
                <a:latin typeface="楷体" panose="02010609060101010101" pitchFamily="49" charset="-122"/>
                <a:ea typeface="楷体" panose="02010609060101010101" pitchFamily="49" charset="-122"/>
              </a:rPr>
              <a:t>鞍</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ān</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马，从此</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替爷征。</a:t>
            </a:r>
          </a:p>
        </p:txBody>
      </p:sp>
      <p:sp>
        <p:nvSpPr>
          <p:cNvPr id="15364" name="矩形 1"/>
          <p:cNvSpPr>
            <a:spLocks noChangeArrowheads="1"/>
          </p:cNvSpPr>
          <p:nvPr/>
        </p:nvSpPr>
        <p:spPr bwMode="auto">
          <a:xfrm>
            <a:off x="465138" y="595313"/>
            <a:ext cx="835501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a:solidFill>
                  <a:srgbClr val="000000"/>
                </a:solidFill>
                <a:latin typeface="宋体" panose="02010600030101010101" pitchFamily="2" charset="-122"/>
              </a:rPr>
              <a:t>1.</a:t>
            </a:r>
            <a:r>
              <a:rPr lang="zh-CN" altLang="en-US" sz="2400" b="1">
                <a:solidFill>
                  <a:srgbClr val="000000"/>
                </a:solidFill>
                <a:latin typeface="宋体" panose="02010600030101010101" pitchFamily="2" charset="-122"/>
              </a:rPr>
              <a:t>对照注释扫除语音障碍，朗读时注意节奏和断句。</a:t>
            </a:r>
          </a:p>
        </p:txBody>
      </p:sp>
      <p:sp>
        <p:nvSpPr>
          <p:cNvPr id="15365" name="矩形 2"/>
          <p:cNvSpPr>
            <a:spLocks noChangeArrowheads="1"/>
          </p:cNvSpPr>
          <p:nvPr/>
        </p:nvSpPr>
        <p:spPr bwMode="auto">
          <a:xfrm>
            <a:off x="3563938" y="1203325"/>
            <a:ext cx="11128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400" b="1">
                <a:solidFill>
                  <a:srgbClr val="000000"/>
                </a:solidFill>
                <a:latin typeface="楷体" panose="02010609060101010101" pitchFamily="49" charset="-122"/>
                <a:ea typeface="楷体" panose="02010609060101010101" pitchFamily="49" charset="-122"/>
              </a:rPr>
              <a:t>木兰诗</a:t>
            </a:r>
            <a:endParaRPr lang="zh-CN" altLang="en-US"/>
          </a:p>
        </p:txBody>
      </p:sp>
      <p:pic>
        <p:nvPicPr>
          <p:cNvPr id="2" name="课文朗读-七语下-8 木兰诗.mp3">
            <a:hlinkClick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2">
            <a:extLst>
              <a:ext uri="{28A0092B-C50C-407E-A947-70E740481C1C}">
                <a14:useLocalDpi xmlns:a14="http://schemas.microsoft.com/office/drawing/2010/main" val="0"/>
              </a:ext>
            </a:extLst>
          </a:blip>
          <a:stretch>
            <a:fillRect/>
          </a:stretch>
        </p:blipFill>
        <p:spPr bwMode="auto">
          <a:xfrm>
            <a:off x="4856163" y="109855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6386" name="组合 8"/>
          <p:cNvGrpSpPr/>
          <p:nvPr/>
        </p:nvGrpSpPr>
        <p:grpSpPr>
          <a:xfrm>
            <a:off x="0" y="-20638"/>
            <a:ext cx="2006600" cy="523876"/>
            <a:chOff x="70" y="-63"/>
            <a:chExt cx="3161" cy="824"/>
          </a:xfrm>
        </p:grpSpPr>
        <p:sp>
          <p:nvSpPr>
            <p:cNvPr id="1638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整体感知</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6387" name="矩形 5"/>
          <p:cNvSpPr>
            <a:spLocks noChangeArrowheads="1"/>
          </p:cNvSpPr>
          <p:nvPr/>
        </p:nvSpPr>
        <p:spPr bwMode="auto">
          <a:xfrm>
            <a:off x="179388" y="811213"/>
            <a:ext cx="8650287"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solidFill>
                  <a:srgbClr val="1E1E1E"/>
                </a:solidFill>
                <a:latin typeface="楷体" panose="02010609060101010101" pitchFamily="49" charset="-122"/>
                <a:ea typeface="楷体" panose="02010609060101010101" pitchFamily="49" charset="-122"/>
              </a:rPr>
              <a:t>    </a:t>
            </a:r>
            <a:r>
              <a:rPr lang="zh-CN" altLang="zh-CN" sz="2400" b="1">
                <a:solidFill>
                  <a:srgbClr val="1E1E1E"/>
                </a:solidFill>
                <a:latin typeface="楷体" panose="02010609060101010101" pitchFamily="49" charset="-122"/>
                <a:ea typeface="楷体" panose="02010609060101010101" pitchFamily="49" charset="-122"/>
              </a:rPr>
              <a:t>东市</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买</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骏马，西市</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买</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FF0000"/>
                </a:solidFill>
                <a:latin typeface="楷体" panose="02010609060101010101" pitchFamily="49" charset="-122"/>
                <a:ea typeface="楷体" panose="02010609060101010101" pitchFamily="49" charset="-122"/>
              </a:rPr>
              <a:t>鞍鞯</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ānjiān</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，南市</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买</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FF0000"/>
                </a:solidFill>
                <a:latin typeface="楷体" panose="02010609060101010101" pitchFamily="49" charset="-122"/>
                <a:ea typeface="楷体" panose="02010609060101010101" pitchFamily="49" charset="-122"/>
              </a:rPr>
              <a:t>辔</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pèi</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头，北市</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买</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长鞭。旦辞</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爷娘去，</a:t>
            </a:r>
            <a:r>
              <a:rPr lang="zh-CN" altLang="zh-CN" sz="2400" b="1">
                <a:solidFill>
                  <a:srgbClr val="0D0D0D"/>
                </a:solidFill>
                <a:latin typeface="楷体" panose="02010609060101010101" pitchFamily="49" charset="-122"/>
                <a:ea typeface="楷体" panose="02010609060101010101" pitchFamily="49" charset="-122"/>
              </a:rPr>
              <a:t>暮</a:t>
            </a:r>
            <a:r>
              <a:rPr lang="zh-CN" altLang="en-US" sz="2400" b="1">
                <a:solidFill>
                  <a:srgbClr val="1E1E1E"/>
                </a:solidFill>
                <a:latin typeface="楷体" panose="02010609060101010101" pitchFamily="49" charset="-122"/>
                <a:ea typeface="楷体" panose="02010609060101010101" pitchFamily="49" charset="-122"/>
              </a:rPr>
              <a:t>宿</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黄河边</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不闻</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爷娘</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唤女声，但闻</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黄河流水</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鸣</a:t>
            </a:r>
            <a:r>
              <a:rPr lang="zh-CN" altLang="zh-CN" sz="2400" b="1">
                <a:solidFill>
                  <a:srgbClr val="FF0000"/>
                </a:solidFill>
                <a:latin typeface="楷体" panose="02010609060101010101" pitchFamily="49" charset="-122"/>
                <a:ea typeface="楷体" panose="02010609060101010101" pitchFamily="49" charset="-122"/>
              </a:rPr>
              <a:t>溅溅</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jiān</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a:t>
            </a:r>
            <a:r>
              <a:rPr lang="zh-CN" altLang="en-US" sz="2400" b="1">
                <a:solidFill>
                  <a:srgbClr val="1E1E1E"/>
                </a:solidFill>
                <a:latin typeface="楷体" panose="02010609060101010101" pitchFamily="49" charset="-122"/>
                <a:ea typeface="楷体" panose="02010609060101010101" pitchFamily="49" charset="-122"/>
              </a:rPr>
              <a:t>旦</a:t>
            </a:r>
            <a:r>
              <a:rPr lang="zh-CN" altLang="zh-CN" sz="2400" b="1">
                <a:solidFill>
                  <a:srgbClr val="1E1E1E"/>
                </a:solidFill>
                <a:latin typeface="楷体" panose="02010609060101010101" pitchFamily="49" charset="-122"/>
                <a:ea typeface="楷体" panose="02010609060101010101" pitchFamily="49" charset="-122"/>
              </a:rPr>
              <a:t>辞</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黄河去，暮</a:t>
            </a:r>
            <a:r>
              <a:rPr lang="zh-CN" altLang="en-US" sz="2400" b="1">
                <a:solidFill>
                  <a:srgbClr val="1E1E1E"/>
                </a:solidFill>
                <a:latin typeface="楷体" panose="02010609060101010101" pitchFamily="49" charset="-122"/>
                <a:ea typeface="楷体" panose="02010609060101010101" pitchFamily="49" charset="-122"/>
              </a:rPr>
              <a:t>至</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黑山头</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不闻</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爷娘</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唤女声，但闻</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燕山胡骑</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鸣</a:t>
            </a:r>
            <a:r>
              <a:rPr lang="zh-CN" altLang="zh-CN" sz="2400" b="1">
                <a:solidFill>
                  <a:srgbClr val="FF0000"/>
                </a:solidFill>
                <a:latin typeface="楷体" panose="02010609060101010101" pitchFamily="49" charset="-122"/>
                <a:ea typeface="楷体" panose="02010609060101010101" pitchFamily="49" charset="-122"/>
              </a:rPr>
              <a:t>啾啾</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jiū</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  </a:t>
            </a:r>
          </a:p>
          <a:p>
            <a:pPr>
              <a:lnSpc>
                <a:spcPct val="150000"/>
              </a:lnSpc>
            </a:pPr>
            <a:r>
              <a:rPr lang="en-US" altLang="zh-CN" sz="2400" b="1">
                <a:solidFill>
                  <a:srgbClr val="1E1E1E"/>
                </a:solidFill>
                <a:latin typeface="楷体" panose="02010609060101010101" pitchFamily="49" charset="-122"/>
                <a:ea typeface="楷体" panose="02010609060101010101" pitchFamily="49" charset="-122"/>
              </a:rPr>
              <a:t>    </a:t>
            </a:r>
            <a:r>
              <a:rPr lang="zh-CN" altLang="zh-CN" sz="2400" b="1">
                <a:solidFill>
                  <a:srgbClr val="1E1E1E"/>
                </a:solidFill>
                <a:latin typeface="楷体" panose="02010609060101010101" pitchFamily="49" charset="-122"/>
                <a:ea typeface="楷体" panose="02010609060101010101" pitchFamily="49" charset="-122"/>
              </a:rPr>
              <a:t>万里</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赴</a:t>
            </a:r>
            <a:r>
              <a:rPr lang="zh-CN" altLang="zh-CN" sz="2400" b="1">
                <a:solidFill>
                  <a:srgbClr val="FF0000"/>
                </a:solidFill>
                <a:latin typeface="楷体" panose="02010609060101010101" pitchFamily="49" charset="-122"/>
                <a:ea typeface="楷体" panose="02010609060101010101" pitchFamily="49" charset="-122"/>
              </a:rPr>
              <a:t>戎</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róng</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机，关山</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度若飞。</a:t>
            </a:r>
            <a:r>
              <a:rPr lang="zh-CN" altLang="zh-CN" sz="2400" b="1">
                <a:solidFill>
                  <a:srgbClr val="FF0000"/>
                </a:solidFill>
                <a:latin typeface="楷体" panose="02010609060101010101" pitchFamily="49" charset="-122"/>
                <a:ea typeface="楷体" panose="02010609060101010101" pitchFamily="49" charset="-122"/>
              </a:rPr>
              <a:t>朔</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shuò</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气</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传金</a:t>
            </a:r>
            <a:r>
              <a:rPr lang="zh-CN" altLang="en-US" sz="2400" b="1">
                <a:solidFill>
                  <a:srgbClr val="FF0000"/>
                </a:solidFill>
                <a:latin typeface="楷体" panose="02010609060101010101" pitchFamily="49" charset="-122"/>
                <a:ea typeface="楷体" panose="02010609060101010101" pitchFamily="49" charset="-122"/>
              </a:rPr>
              <a:t>柝</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rPr>
              <a:t>tuò</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，寒光</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照铁衣。将军</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百战死，壮士</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十年归。</a:t>
            </a:r>
            <a:endParaRPr lang="zh-CN" altLang="en-US" sz="2400"/>
          </a:p>
        </p:txBody>
      </p:sp>
    </p:spTree>
  </p:cSld>
  <p:clrMapOvr>
    <a:masterClrMapping/>
  </p:clrMapOvr>
  <p:transition spd="slow">
    <p:rand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7410" name="组合 8"/>
          <p:cNvGrpSpPr/>
          <p:nvPr/>
        </p:nvGrpSpPr>
        <p:grpSpPr>
          <a:xfrm>
            <a:off x="0" y="-20638"/>
            <a:ext cx="2006600" cy="523876"/>
            <a:chOff x="70" y="-63"/>
            <a:chExt cx="3161" cy="824"/>
          </a:xfrm>
        </p:grpSpPr>
        <p:sp>
          <p:nvSpPr>
            <p:cNvPr id="1741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整体感知</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7" name="矩形 6"/>
          <p:cNvSpPr/>
          <p:nvPr/>
        </p:nvSpPr>
        <p:spPr>
          <a:xfrm>
            <a:off x="107950" y="627063"/>
            <a:ext cx="8856663" cy="4524375"/>
          </a:xfrm>
          <a:prstGeom prst="rect">
            <a:avLst/>
          </a:prstGeom>
          <a:solidFill>
            <a:schemeClr val="bg1"/>
          </a:solidFill>
        </p:spPr>
        <p:txBody>
          <a:bodyPr>
            <a:spAutoFit/>
          </a:bodyPr>
          <a:lstStyle/>
          <a:p>
            <a:pPr>
              <a:lnSpc>
                <a:spcPct val="120000"/>
              </a:lnSpc>
              <a:buFont typeface="Arial" panose="020b0604020202020204" pitchFamily="34" charset="0"/>
              <a:buNone/>
              <a:defRPr/>
            </a:pPr>
            <a:r>
              <a:rPr lang="en-US" altLang="zh-CN" sz="2400" b="1">
                <a:solidFill>
                  <a:srgbClr val="1E1E1E"/>
                </a:solidFill>
                <a:latin typeface="楷体" panose="02010609060101010101" pitchFamily="49" charset="-122"/>
                <a:ea typeface="楷体" panose="02010609060101010101" pitchFamily="49" charset="-122"/>
              </a:rPr>
              <a:t>    </a:t>
            </a:r>
            <a:r>
              <a:rPr lang="zh-CN" altLang="zh-CN" sz="2400" b="1">
                <a:solidFill>
                  <a:srgbClr val="1E1E1E"/>
                </a:solidFill>
                <a:latin typeface="楷体" panose="02010609060101010101" pitchFamily="49" charset="-122"/>
                <a:ea typeface="楷体" panose="02010609060101010101" pitchFamily="49" charset="-122"/>
              </a:rPr>
              <a:t>归来</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见天子，天子</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坐明堂。策勋</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十二转，赏赐</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百千强。可汗</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问所欲，木兰</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不用</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尚书郎</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愿</a:t>
            </a:r>
            <a:r>
              <a:rPr lang="zh-CN" altLang="zh-CN" sz="2400" b="1">
                <a:solidFill>
                  <a:srgbClr val="FF0000"/>
                </a:solidFill>
                <a:latin typeface="楷体" panose="02010609060101010101" pitchFamily="49" charset="-122"/>
                <a:ea typeface="楷体" panose="02010609060101010101" pitchFamily="49" charset="-122"/>
              </a:rPr>
              <a:t>驰</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cs typeface="汉语拼音" panose="000b0604020202020204" pitchFamily="34" charset="0"/>
              </a:rPr>
              <a:t>chí</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千里足，送儿</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还故乡。</a:t>
            </a:r>
          </a:p>
          <a:p>
            <a:pPr>
              <a:lnSpc>
                <a:spcPct val="120000"/>
              </a:lnSpc>
              <a:buFont typeface="Arial" panose="020b0604020202020204" pitchFamily="34" charset="0"/>
              <a:buNone/>
              <a:defRPr/>
            </a:pPr>
            <a:r>
              <a:rPr lang="en-US" altLang="zh-CN" sz="2400" b="1">
                <a:solidFill>
                  <a:srgbClr val="1E1E1E"/>
                </a:solidFill>
                <a:latin typeface="楷体" panose="02010609060101010101" pitchFamily="49" charset="-122"/>
                <a:ea typeface="楷体" panose="02010609060101010101" pitchFamily="49" charset="-122"/>
              </a:rPr>
              <a:t>    </a:t>
            </a:r>
            <a:r>
              <a:rPr lang="zh-CN" altLang="zh-CN" sz="2400" b="1">
                <a:solidFill>
                  <a:srgbClr val="1E1E1E"/>
                </a:solidFill>
                <a:latin typeface="楷体" panose="02010609060101010101" pitchFamily="49" charset="-122"/>
                <a:ea typeface="楷体" panose="02010609060101010101" pitchFamily="49" charset="-122"/>
              </a:rPr>
              <a:t>爷娘</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闻女来，出郭</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相扶</a:t>
            </a:r>
            <a:r>
              <a:rPr lang="zh-CN" altLang="zh-CN" sz="2400" b="1">
                <a:solidFill>
                  <a:srgbClr val="FF0000"/>
                </a:solidFill>
                <a:latin typeface="楷体" panose="02010609060101010101" pitchFamily="49" charset="-122"/>
                <a:ea typeface="楷体" panose="02010609060101010101" pitchFamily="49" charset="-122"/>
              </a:rPr>
              <a:t>将</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cs typeface="汉语拼音" panose="000b0604020202020204" pitchFamily="34" charset="0"/>
              </a:rPr>
              <a:t>jiāng</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阿</a:t>
            </a:r>
            <a:r>
              <a:rPr lang="zh-CN" altLang="zh-CN" sz="2400" b="1">
                <a:solidFill>
                  <a:srgbClr val="FF0000"/>
                </a:solidFill>
                <a:latin typeface="楷体" panose="02010609060101010101" pitchFamily="49" charset="-122"/>
                <a:ea typeface="楷体" panose="02010609060101010101" pitchFamily="49" charset="-122"/>
              </a:rPr>
              <a:t>姊</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cs typeface="汉语拼音" panose="000b0604020202020204" pitchFamily="34" charset="0"/>
              </a:rPr>
              <a:t>zǐ</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闻妹来，当户</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理红妆</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小弟</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闻姊来，磨刀霍霍</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向猪羊。开我</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东阁门，坐我</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西阁床。脱我</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战时袍，</a:t>
            </a:r>
            <a:r>
              <a:rPr lang="zh-CN" altLang="zh-CN" sz="2400" b="1">
                <a:solidFill>
                  <a:srgbClr val="FF0000"/>
                </a:solidFill>
                <a:latin typeface="楷体" panose="02010609060101010101" pitchFamily="49" charset="-122"/>
                <a:ea typeface="楷体" panose="02010609060101010101" pitchFamily="49" charset="-122"/>
              </a:rPr>
              <a:t>著</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cs typeface="汉语拼音" panose="000b0604020202020204" pitchFamily="34" charset="0"/>
              </a:rPr>
              <a:t>zhuó</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我</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旧时裳。当窗</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理云</a:t>
            </a:r>
            <a:r>
              <a:rPr lang="zh-CN" altLang="zh-CN" sz="2400" b="1">
                <a:solidFill>
                  <a:srgbClr val="FF0000"/>
                </a:solidFill>
                <a:latin typeface="楷体" panose="02010609060101010101" pitchFamily="49" charset="-122"/>
                <a:ea typeface="楷体" panose="02010609060101010101" pitchFamily="49" charset="-122"/>
              </a:rPr>
              <a:t>鬓</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cs typeface="汉语拼音" panose="000b0604020202020204" pitchFamily="34" charset="0"/>
              </a:rPr>
              <a:t>bìn</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，对镜</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FF0000"/>
                </a:solidFill>
                <a:latin typeface="楷体" panose="02010609060101010101" pitchFamily="49" charset="-122"/>
                <a:ea typeface="楷体" panose="02010609060101010101" pitchFamily="49" charset="-122"/>
              </a:rPr>
              <a:t>帖</a:t>
            </a:r>
            <a:r>
              <a:rPr lang="en-US" altLang="zh-CN" sz="2400" b="1">
                <a:solidFill>
                  <a:srgbClr val="FF0000"/>
                </a:solidFill>
                <a:latin typeface="楷体" panose="02010609060101010101" pitchFamily="49" charset="-122"/>
                <a:ea typeface="楷体" panose="02010609060101010101" pitchFamily="49" charset="-122"/>
              </a:rPr>
              <a:t>(</a:t>
            </a:r>
            <a:r>
              <a:rPr lang="en-US" altLang="zh-CN" sz="2400">
                <a:solidFill>
                  <a:srgbClr val="FF0000"/>
                </a:solidFill>
                <a:latin typeface="汉语拼音" panose="000b0604020202020204" pitchFamily="34" charset="0"/>
                <a:ea typeface="楷体" panose="02010609060101010101" pitchFamily="49" charset="-122"/>
                <a:cs typeface="汉语拼音" panose="000b0604020202020204" pitchFamily="34" charset="0"/>
              </a:rPr>
              <a:t>tiē</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花黄。出门</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看火伴，火伴</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皆惊忙</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chemeClr val="tx1">
                    <a:lumMod val="95000"/>
                    <a:lumOff val="5000"/>
                  </a:schemeClr>
                </a:solidFill>
                <a:latin typeface="楷体" panose="02010609060101010101" pitchFamily="49" charset="-122"/>
                <a:ea typeface="楷体" panose="02010609060101010101" pitchFamily="49" charset="-122"/>
              </a:rPr>
              <a:t>同行</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chemeClr val="tx1">
                    <a:lumMod val="95000"/>
                    <a:lumOff val="5000"/>
                  </a:schemeClr>
                </a:solidFill>
                <a:latin typeface="楷体" panose="02010609060101010101" pitchFamily="49" charset="-122"/>
                <a:ea typeface="楷体" panose="02010609060101010101" pitchFamily="49" charset="-122"/>
              </a:rPr>
              <a:t>十二年，不知</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chemeClr val="tx1">
                    <a:lumMod val="95000"/>
                    <a:lumOff val="5000"/>
                  </a:schemeClr>
                </a:solidFill>
                <a:latin typeface="楷体" panose="02010609060101010101" pitchFamily="49" charset="-122"/>
                <a:ea typeface="楷体" panose="02010609060101010101" pitchFamily="49" charset="-122"/>
              </a:rPr>
              <a:t>木兰是女郎</a:t>
            </a:r>
            <a:r>
              <a:rPr lang="zh-CN" altLang="en-US" sz="2400" b="1">
                <a:latin typeface="楷体" panose="02010609060101010101" pitchFamily="49" charset="-122"/>
                <a:ea typeface="楷体" panose="02010609060101010101" pitchFamily="49" charset="-122"/>
              </a:rPr>
              <a:t>。</a:t>
            </a:r>
            <a:endParaRPr lang="zh-CN" altLang="zh-CN" sz="2400" b="1">
              <a:latin typeface="楷体" panose="02010609060101010101" pitchFamily="49" charset="-122"/>
              <a:ea typeface="楷体" panose="02010609060101010101" pitchFamily="49" charset="-122"/>
            </a:endParaRPr>
          </a:p>
          <a:p>
            <a:pPr>
              <a:lnSpc>
                <a:spcPct val="120000"/>
              </a:lnSpc>
              <a:buFont typeface="Arial" panose="020b0604020202020204" pitchFamily="34" charset="0"/>
              <a:buNone/>
              <a:defRPr/>
            </a:pPr>
            <a:r>
              <a:rPr lang="en-US" altLang="zh-CN" sz="2400" b="1">
                <a:solidFill>
                  <a:srgbClr val="1E1E1E"/>
                </a:solidFill>
                <a:latin typeface="楷体" panose="02010609060101010101" pitchFamily="49" charset="-122"/>
                <a:ea typeface="楷体" panose="02010609060101010101" pitchFamily="49" charset="-122"/>
              </a:rPr>
              <a:t>    </a:t>
            </a:r>
            <a:r>
              <a:rPr lang="zh-CN" altLang="zh-CN" sz="2400" b="1">
                <a:solidFill>
                  <a:srgbClr val="1E1E1E"/>
                </a:solidFill>
                <a:latin typeface="楷体" panose="02010609060101010101" pitchFamily="49" charset="-122"/>
                <a:ea typeface="楷体" panose="02010609060101010101" pitchFamily="49" charset="-122"/>
              </a:rPr>
              <a:t>雄兔</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脚扑朔，雌兔</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眼迷离</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双兔</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傍地走，安能</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1E1E1E"/>
                </a:solidFill>
                <a:latin typeface="楷体" panose="02010609060101010101" pitchFamily="49" charset="-122"/>
                <a:ea typeface="楷体" panose="02010609060101010101" pitchFamily="49" charset="-122"/>
              </a:rPr>
              <a:t>辨</a:t>
            </a:r>
            <a:r>
              <a:rPr lang="zh-CN" altLang="zh-CN" sz="2400" b="1">
                <a:solidFill>
                  <a:srgbClr val="1E1E1E"/>
                </a:solidFill>
                <a:latin typeface="楷体" panose="02010609060101010101" pitchFamily="49" charset="-122"/>
                <a:ea typeface="楷体" panose="02010609060101010101" pitchFamily="49" charset="-122"/>
              </a:rPr>
              <a:t>我</a:t>
            </a:r>
            <a:r>
              <a:rPr lang="en-US" altLang="zh-CN" sz="2400" b="1">
                <a:solidFill>
                  <a:srgbClr val="FF0000"/>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是雄</a:t>
            </a:r>
            <a:r>
              <a:rPr lang="zh-CN" altLang="zh-CN" sz="2400" b="1" smtClean="0">
                <a:solidFill>
                  <a:srgbClr val="1E1E1E"/>
                </a:solidFill>
                <a:latin typeface="楷体" panose="02010609060101010101" pitchFamily="49" charset="-122"/>
                <a:ea typeface="楷体" panose="02010609060101010101" pitchFamily="49" charset="-122"/>
              </a:rPr>
              <a:t>雌</a:t>
            </a:r>
            <a:r>
              <a:rPr lang="zh-CN" altLang="en-US" sz="2400" b="1" smtClean="0">
                <a:solidFill>
                  <a:srgbClr val="1E1E1E"/>
                </a:solidFill>
                <a:latin typeface="楷体" panose="02010609060101010101" pitchFamily="49" charset="-122"/>
                <a:ea typeface="楷体" panose="02010609060101010101" pitchFamily="49" charset="-122"/>
              </a:rPr>
              <a:t>？</a:t>
            </a:r>
            <a:endParaRPr lang="zh-CN" altLang="en-US" sz="2400">
              <a:latin typeface="楷体" panose="02010609060101010101" pitchFamily="49" charset="-122"/>
              <a:ea typeface="楷体" panose="02010609060101010101" pitchFamily="49" charset="-122"/>
            </a:endParaRPr>
          </a:p>
        </p:txBody>
      </p:sp>
    </p:spTree>
  </p:cSld>
  <p:clrMapOvr>
    <a:masterClrMapping/>
  </p:clrMapOvr>
  <p:transition spd="slow">
    <p:random/>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Text Box 19"/>
          <p:cNvSpPr txBox="1">
            <a:spLocks noChangeArrowheads="1"/>
          </p:cNvSpPr>
          <p:nvPr/>
        </p:nvSpPr>
        <p:spPr bwMode="auto">
          <a:xfrm>
            <a:off x="1547813" y="2636838"/>
            <a:ext cx="428625"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rgbClr val="0000FF"/>
                </a:solidFill>
                <a:latin typeface="黑体" panose="02010609060101010101" pitchFamily="49" charset="-122"/>
                <a:ea typeface="黑体" panose="02010609060101010101" pitchFamily="49" charset="-122"/>
              </a:rPr>
              <a:t>又。</a:t>
            </a:r>
            <a:endParaRPr lang="zh-CN" altLang="en-US" u="sng">
              <a:solidFill>
                <a:srgbClr val="00B050"/>
              </a:solidFill>
              <a:latin typeface="黑体" panose="02010609060101010101" pitchFamily="49" charset="-122"/>
              <a:ea typeface="黑体" panose="02010609060101010101" pitchFamily="49" charset="-122"/>
            </a:endParaRPr>
          </a:p>
        </p:txBody>
      </p:sp>
      <p:sp>
        <p:nvSpPr>
          <p:cNvPr id="18435" name="TextBox 16"/>
          <p:cNvSpPr txBox="1">
            <a:spLocks noChangeArrowheads="1"/>
          </p:cNvSpPr>
          <p:nvPr/>
        </p:nvSpPr>
        <p:spPr bwMode="auto">
          <a:xfrm>
            <a:off x="3505200" y="976313"/>
            <a:ext cx="1643063"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3200" b="1">
                <a:latin typeface="楷体" panose="02010609060101010101" pitchFamily="49" charset="-122"/>
                <a:ea typeface="楷体" panose="02010609060101010101" pitchFamily="49" charset="-122"/>
              </a:rPr>
              <a:t>木兰诗</a:t>
            </a:r>
          </a:p>
        </p:txBody>
      </p:sp>
      <p:grpSp>
        <p:nvGrpSpPr>
          <p:cNvPr id="18436" name="组合 8"/>
          <p:cNvGrpSpPr/>
          <p:nvPr/>
        </p:nvGrpSpPr>
        <p:grpSpPr>
          <a:xfrm>
            <a:off x="0" y="-20638"/>
            <a:ext cx="2006600" cy="523876"/>
            <a:chOff x="70" y="-63"/>
            <a:chExt cx="3161" cy="824"/>
          </a:xfrm>
        </p:grpSpPr>
        <p:sp>
          <p:nvSpPr>
            <p:cNvPr id="1844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整体感知</a:t>
              </a:r>
            </a:p>
          </p:txBody>
        </p:sp>
        <p:cxnSp>
          <p:nvCxnSpPr>
            <p:cNvPr id="3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3" name="菱形 3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8437" name="矩形 13"/>
          <p:cNvSpPr>
            <a:spLocks noChangeArrowheads="1"/>
          </p:cNvSpPr>
          <p:nvPr/>
        </p:nvSpPr>
        <p:spPr bwMode="auto">
          <a:xfrm>
            <a:off x="754063" y="1922463"/>
            <a:ext cx="7921625"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200000"/>
              </a:lnSpc>
            </a:pPr>
            <a:r>
              <a:rPr lang="zh-CN" altLang="zh-CN" sz="2400" b="1" u="sng">
                <a:solidFill>
                  <a:srgbClr val="FF0000"/>
                </a:solidFill>
                <a:latin typeface="楷体" panose="02010609060101010101" pitchFamily="49" charset="-122"/>
                <a:ea typeface="楷体" panose="02010609060101010101" pitchFamily="49" charset="-122"/>
              </a:rPr>
              <a:t>唧唧</a:t>
            </a:r>
            <a:r>
              <a:rPr lang="en-US" altLang="zh-CN" sz="2400" b="1">
                <a:solidFill>
                  <a:srgbClr val="FF0000"/>
                </a:solidFill>
                <a:latin typeface="楷体" panose="02010609060101010101" pitchFamily="49" charset="-122"/>
                <a:ea typeface="楷体" panose="02010609060101010101" pitchFamily="49" charset="-122"/>
              </a:rPr>
              <a:t> </a:t>
            </a:r>
            <a:r>
              <a:rPr lang="zh-CN" altLang="zh-CN" sz="2400" b="1" u="sng">
                <a:solidFill>
                  <a:srgbClr val="FF0000"/>
                </a:solidFill>
                <a:latin typeface="楷体" panose="02010609060101010101" pitchFamily="49" charset="-122"/>
                <a:ea typeface="楷体" panose="02010609060101010101" pitchFamily="49" charset="-122"/>
              </a:rPr>
              <a:t>复</a:t>
            </a:r>
            <a:r>
              <a:rPr lang="zh-CN" altLang="zh-CN" sz="2400" b="1">
                <a:solidFill>
                  <a:srgbClr val="1E1E1E"/>
                </a:solidFill>
                <a:latin typeface="楷体" panose="02010609060101010101" pitchFamily="49" charset="-122"/>
                <a:ea typeface="楷体" panose="02010609060101010101" pitchFamily="49" charset="-122"/>
              </a:rPr>
              <a:t>唧唧，木兰当</a:t>
            </a:r>
            <a:r>
              <a:rPr lang="zh-CN" altLang="zh-CN" sz="2400" b="1" u="sng">
                <a:solidFill>
                  <a:srgbClr val="FF0000"/>
                </a:solidFill>
                <a:latin typeface="楷体" panose="02010609060101010101" pitchFamily="49" charset="-122"/>
                <a:ea typeface="楷体" panose="02010609060101010101" pitchFamily="49" charset="-122"/>
              </a:rPr>
              <a:t>户</a:t>
            </a:r>
            <a:r>
              <a:rPr lang="zh-CN" altLang="zh-CN" sz="2400" b="1">
                <a:solidFill>
                  <a:srgbClr val="1E1E1E"/>
                </a:solidFill>
                <a:latin typeface="楷体" panose="02010609060101010101" pitchFamily="49" charset="-122"/>
                <a:ea typeface="楷体" panose="02010609060101010101" pitchFamily="49" charset="-122"/>
              </a:rPr>
              <a:t>织</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不闻机</a:t>
            </a:r>
            <a:r>
              <a:rPr lang="zh-CN" altLang="zh-CN" sz="2400" b="1" u="sng">
                <a:solidFill>
                  <a:srgbClr val="FF0000"/>
                </a:solidFill>
                <a:latin typeface="楷体" panose="02010609060101010101" pitchFamily="49" charset="-122"/>
                <a:ea typeface="楷体" panose="02010609060101010101" pitchFamily="49" charset="-122"/>
              </a:rPr>
              <a:t>杼</a:t>
            </a:r>
            <a:r>
              <a:rPr lang="zh-CN" altLang="zh-CN" sz="2400" b="1">
                <a:solidFill>
                  <a:srgbClr val="1E1E1E"/>
                </a:solidFill>
                <a:latin typeface="楷体" panose="02010609060101010101" pitchFamily="49" charset="-122"/>
                <a:ea typeface="楷体" panose="02010609060101010101" pitchFamily="49" charset="-122"/>
              </a:rPr>
              <a:t>声，</a:t>
            </a:r>
            <a:r>
              <a:rPr lang="zh-CN" altLang="zh-CN" sz="2400" b="1" u="sng">
                <a:solidFill>
                  <a:srgbClr val="FF0000"/>
                </a:solidFill>
                <a:latin typeface="楷体" panose="02010609060101010101" pitchFamily="49" charset="-122"/>
                <a:ea typeface="楷体" panose="02010609060101010101" pitchFamily="49" charset="-122"/>
              </a:rPr>
              <a:t>唯</a:t>
            </a:r>
            <a:r>
              <a:rPr lang="zh-CN" altLang="zh-CN" sz="2400" b="1">
                <a:solidFill>
                  <a:srgbClr val="1E1E1E"/>
                </a:solidFill>
                <a:latin typeface="楷体" panose="02010609060101010101" pitchFamily="49" charset="-122"/>
                <a:ea typeface="楷体" panose="02010609060101010101" pitchFamily="49" charset="-122"/>
              </a:rPr>
              <a:t>闻女叹息。</a:t>
            </a:r>
            <a:endParaRPr lang="zh-CN" altLang="en-US" sz="2400">
              <a:latin typeface="楷体" panose="02010609060101010101" pitchFamily="49" charset="-122"/>
              <a:ea typeface="楷体" panose="02010609060101010101" pitchFamily="49" charset="-122"/>
            </a:endParaRPr>
          </a:p>
        </p:txBody>
      </p:sp>
      <p:sp>
        <p:nvSpPr>
          <p:cNvPr id="15" name="Text Box 19"/>
          <p:cNvSpPr txBox="1">
            <a:spLocks noChangeArrowheads="1"/>
          </p:cNvSpPr>
          <p:nvPr/>
        </p:nvSpPr>
        <p:spPr bwMode="auto">
          <a:xfrm>
            <a:off x="611188" y="1779588"/>
            <a:ext cx="928687"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rgbClr val="0000FF"/>
                </a:solidFill>
                <a:latin typeface="黑体" panose="02010609060101010101" pitchFamily="49" charset="-122"/>
                <a:ea typeface="黑体" panose="02010609060101010101" pitchFamily="49" charset="-122"/>
              </a:rPr>
              <a:t>叹息声。</a:t>
            </a:r>
            <a:endParaRPr lang="zh-CN" altLang="en-US" u="sng">
              <a:solidFill>
                <a:srgbClr val="00B050"/>
              </a:solidFill>
              <a:latin typeface="黑体" panose="02010609060101010101" pitchFamily="49" charset="-122"/>
              <a:ea typeface="黑体" panose="02010609060101010101" pitchFamily="49" charset="-122"/>
            </a:endParaRPr>
          </a:p>
        </p:txBody>
      </p:sp>
      <p:sp>
        <p:nvSpPr>
          <p:cNvPr id="16" name="Text Box 19"/>
          <p:cNvSpPr txBox="1">
            <a:spLocks noChangeArrowheads="1"/>
          </p:cNvSpPr>
          <p:nvPr/>
        </p:nvSpPr>
        <p:spPr bwMode="auto">
          <a:xfrm>
            <a:off x="3711575" y="1811338"/>
            <a:ext cx="573088" cy="400050"/>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a:solidFill>
                  <a:srgbClr val="0000FF"/>
                </a:solidFill>
                <a:latin typeface="黑体" panose="02010609060101010101" pitchFamily="49" charset="-122"/>
                <a:ea typeface="黑体" panose="02010609060101010101" pitchFamily="49" charset="-122"/>
              </a:rPr>
              <a:t>门。</a:t>
            </a:r>
            <a:endParaRPr lang="zh-CN" altLang="en-US" sz="2000" u="sng">
              <a:solidFill>
                <a:srgbClr val="00B050"/>
              </a:solidFill>
              <a:latin typeface="黑体" panose="02010609060101010101" pitchFamily="49" charset="-122"/>
              <a:ea typeface="黑体" panose="02010609060101010101" pitchFamily="49" charset="-122"/>
            </a:endParaRPr>
          </a:p>
        </p:txBody>
      </p:sp>
      <p:sp>
        <p:nvSpPr>
          <p:cNvPr id="17" name="Text Box 19"/>
          <p:cNvSpPr txBox="1">
            <a:spLocks noChangeArrowheads="1"/>
          </p:cNvSpPr>
          <p:nvPr/>
        </p:nvSpPr>
        <p:spPr bwMode="auto">
          <a:xfrm>
            <a:off x="4945063" y="2636838"/>
            <a:ext cx="1571625" cy="400050"/>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a:solidFill>
                  <a:srgbClr val="0000FF"/>
                </a:solidFill>
                <a:latin typeface="黑体" panose="02010609060101010101" pitchFamily="49" charset="-122"/>
                <a:ea typeface="黑体" panose="02010609060101010101" pitchFamily="49" charset="-122"/>
              </a:rPr>
              <a:t>织布的梭子。</a:t>
            </a:r>
            <a:endParaRPr lang="zh-CN" altLang="en-US" sz="2000" u="sng">
              <a:solidFill>
                <a:srgbClr val="00B050"/>
              </a:solidFill>
              <a:latin typeface="黑体" panose="02010609060101010101" pitchFamily="49" charset="-122"/>
              <a:ea typeface="黑体" panose="02010609060101010101" pitchFamily="49" charset="-122"/>
            </a:endParaRPr>
          </a:p>
        </p:txBody>
      </p:sp>
      <p:sp>
        <p:nvSpPr>
          <p:cNvPr id="18" name="Text Box 19"/>
          <p:cNvSpPr txBox="1">
            <a:spLocks noChangeArrowheads="1"/>
          </p:cNvSpPr>
          <p:nvPr/>
        </p:nvSpPr>
        <p:spPr bwMode="auto">
          <a:xfrm>
            <a:off x="6443663" y="1779588"/>
            <a:ext cx="576262" cy="400050"/>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a:solidFill>
                  <a:srgbClr val="0000FF"/>
                </a:solidFill>
                <a:latin typeface="黑体" panose="02010609060101010101" pitchFamily="49" charset="-122"/>
                <a:ea typeface="黑体" panose="02010609060101010101" pitchFamily="49" charset="-122"/>
              </a:rPr>
              <a:t>只。</a:t>
            </a:r>
            <a:endParaRPr lang="zh-CN" altLang="en-US" sz="2000" u="sng">
              <a:solidFill>
                <a:srgbClr val="00B050"/>
              </a:solidFill>
              <a:latin typeface="黑体" panose="02010609060101010101" pitchFamily="49" charset="-122"/>
              <a:ea typeface="黑体" panose="02010609060101010101" pitchFamily="49" charset="-122"/>
            </a:endParaRPr>
          </a:p>
        </p:txBody>
      </p:sp>
      <p:sp>
        <p:nvSpPr>
          <p:cNvPr id="19" name="TextBox 18"/>
          <p:cNvSpPr txBox="1">
            <a:spLocks noChangeArrowheads="1"/>
          </p:cNvSpPr>
          <p:nvPr/>
        </p:nvSpPr>
        <p:spPr bwMode="auto">
          <a:xfrm>
            <a:off x="458788" y="3422650"/>
            <a:ext cx="8434387" cy="973138"/>
          </a:xfrm>
          <a:prstGeom prst="rect">
            <a:avLst/>
          </a:prstGeom>
          <a:solidFill>
            <a:schemeClr val="accent5">
              <a:lumMod val="20000"/>
              <a:lumOff val="80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2200" b="1" smtClean="0">
                <a:solidFill>
                  <a:srgbClr val="FF0000"/>
                </a:solidFill>
                <a:latin typeface="楷体" panose="02010609060101010101" pitchFamily="49" charset="-122"/>
                <a:ea typeface="楷体" panose="02010609060101010101" pitchFamily="49" charset="-122"/>
              </a:rPr>
              <a:t>译文：</a:t>
            </a:r>
            <a:r>
              <a:rPr lang="zh-CN" altLang="en-US" sz="2200" b="1" smtClean="0">
                <a:latin typeface="楷体" panose="02010609060101010101" pitchFamily="49" charset="-122"/>
                <a:ea typeface="楷体" panose="02010609060101010101" pitchFamily="49" charset="-122"/>
              </a:rPr>
              <a:t>叹息声一声连着一声，木兰对着门织布。（忽然间）听不到织布机发出的声音，只听到木兰声声的叹息。</a:t>
            </a:r>
          </a:p>
        </p:txBody>
      </p:sp>
      <p:sp>
        <p:nvSpPr>
          <p:cNvPr id="18443" name="矩形 1"/>
          <p:cNvSpPr>
            <a:spLocks noChangeArrowheads="1"/>
          </p:cNvSpPr>
          <p:nvPr/>
        </p:nvSpPr>
        <p:spPr bwMode="auto">
          <a:xfrm>
            <a:off x="446088" y="412750"/>
            <a:ext cx="3898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a:latin typeface="宋体" panose="02010600030101010101" pitchFamily="2" charset="-122"/>
              </a:rPr>
              <a:t>2.</a:t>
            </a:r>
            <a:r>
              <a:rPr lang="zh-CN" altLang="en-US" sz="2400" b="1">
                <a:latin typeface="宋体" panose="02010600030101010101" pitchFamily="2" charset="-122"/>
              </a:rPr>
              <a:t>参考注释理解文章大意。</a:t>
            </a:r>
            <a:endParaRPr lang="zh-CN" altLang="en-US" sz="2400">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9458" name="组合 8"/>
          <p:cNvGrpSpPr/>
          <p:nvPr/>
        </p:nvGrpSpPr>
        <p:grpSpPr>
          <a:xfrm>
            <a:off x="0" y="-20638"/>
            <a:ext cx="2006600" cy="523876"/>
            <a:chOff x="70" y="-63"/>
            <a:chExt cx="3161" cy="824"/>
          </a:xfrm>
        </p:grpSpPr>
        <p:sp>
          <p:nvSpPr>
            <p:cNvPr id="1947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7" name="矩形 6"/>
          <p:cNvSpPr/>
          <p:nvPr/>
        </p:nvSpPr>
        <p:spPr>
          <a:xfrm>
            <a:off x="355600" y="642938"/>
            <a:ext cx="8609013" cy="2308225"/>
          </a:xfrm>
          <a:prstGeom prst="rect">
            <a:avLst/>
          </a:prstGeom>
        </p:spPr>
        <p:txBody>
          <a:bodyPr>
            <a:spAutoFit/>
          </a:bodyPr>
          <a:lstStyle/>
          <a:p>
            <a:pPr>
              <a:lnSpc>
                <a:spcPct val="200000"/>
              </a:lnSpc>
              <a:defRPr/>
            </a:pPr>
            <a:r>
              <a:rPr lang="zh-CN" altLang="en-US" sz="2400" b="1">
                <a:latin typeface="楷体" panose="02010609060101010101" pitchFamily="49" charset="-122"/>
                <a:ea typeface="楷体" panose="02010609060101010101" pitchFamily="49" charset="-122"/>
              </a:rPr>
              <a:t>问女</a:t>
            </a:r>
            <a:r>
              <a:rPr lang="zh-CN" altLang="en-US" sz="2400" b="1" u="sng">
                <a:solidFill>
                  <a:srgbClr val="FF0000"/>
                </a:solidFill>
                <a:latin typeface="楷体" panose="02010609060101010101" pitchFamily="49" charset="-122"/>
                <a:ea typeface="楷体" panose="02010609060101010101" pitchFamily="49" charset="-122"/>
              </a:rPr>
              <a:t>何所思</a:t>
            </a:r>
            <a:r>
              <a:rPr lang="zh-CN" altLang="en-US" sz="2400" b="1">
                <a:latin typeface="楷体" panose="02010609060101010101" pitchFamily="49" charset="-122"/>
                <a:ea typeface="楷体" panose="02010609060101010101" pitchFamily="49" charset="-122"/>
              </a:rPr>
              <a:t>，问女何所</a:t>
            </a:r>
            <a:r>
              <a:rPr lang="zh-CN" altLang="en-US" sz="2400" b="1" u="sng">
                <a:solidFill>
                  <a:srgbClr val="FF0000"/>
                </a:solidFill>
                <a:latin typeface="楷体" panose="02010609060101010101" pitchFamily="49" charset="-122"/>
                <a:ea typeface="楷体" panose="02010609060101010101" pitchFamily="49" charset="-122"/>
              </a:rPr>
              <a:t>忆</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女亦无所思，女亦无所忆。昨夜见</a:t>
            </a:r>
            <a:r>
              <a:rPr lang="zh-CN" altLang="en-US" sz="2400" b="1" u="sng">
                <a:solidFill>
                  <a:srgbClr val="FF0000"/>
                </a:solidFill>
                <a:latin typeface="楷体" panose="02010609060101010101" pitchFamily="49" charset="-122"/>
                <a:ea typeface="楷体" panose="02010609060101010101" pitchFamily="49" charset="-122"/>
              </a:rPr>
              <a:t>军帖</a:t>
            </a:r>
            <a:r>
              <a:rPr lang="zh-CN" altLang="en-US" sz="2400" b="1">
                <a:latin typeface="楷体" panose="02010609060101010101" pitchFamily="49" charset="-122"/>
                <a:ea typeface="楷体" panose="02010609060101010101" pitchFamily="49" charset="-122"/>
              </a:rPr>
              <a:t>，可汗</a:t>
            </a:r>
            <a:r>
              <a:rPr lang="zh-CN" altLang="en-US" sz="2400" b="1" u="sng">
                <a:solidFill>
                  <a:srgbClr val="FF0000"/>
                </a:solidFill>
                <a:latin typeface="楷体" panose="02010609060101010101" pitchFamily="49" charset="-122"/>
                <a:ea typeface="楷体" panose="02010609060101010101" pitchFamily="49" charset="-122"/>
              </a:rPr>
              <a:t>大点兵</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a:t>
            </a:r>
            <a:r>
              <a:rPr lang="zh-CN" altLang="en-US" sz="2400" b="1" u="sng">
                <a:solidFill>
                  <a:srgbClr val="FF0000"/>
                </a:solidFill>
                <a:latin typeface="楷体" panose="02010609060101010101" pitchFamily="49" charset="-122"/>
                <a:ea typeface="楷体" panose="02010609060101010101" pitchFamily="49" charset="-122"/>
              </a:rPr>
              <a:t>军书十二卷</a:t>
            </a:r>
            <a:r>
              <a:rPr lang="zh-CN" altLang="en-US" sz="2400" b="1">
                <a:latin typeface="楷体" panose="02010609060101010101" pitchFamily="49" charset="-122"/>
                <a:ea typeface="楷体" panose="02010609060101010101" pitchFamily="49" charset="-122"/>
              </a:rPr>
              <a:t>，卷卷有</a:t>
            </a:r>
            <a:r>
              <a:rPr lang="zh-CN" altLang="en-US" sz="2400" b="1" u="sng">
                <a:solidFill>
                  <a:srgbClr val="FF0000"/>
                </a:solidFill>
                <a:latin typeface="楷体" panose="02010609060101010101" pitchFamily="49" charset="-122"/>
                <a:ea typeface="楷体" panose="02010609060101010101" pitchFamily="49" charset="-122"/>
              </a:rPr>
              <a:t>爷</a:t>
            </a:r>
            <a:r>
              <a:rPr lang="zh-CN" altLang="en-US" sz="2400" b="1">
                <a:latin typeface="楷体" panose="02010609060101010101" pitchFamily="49" charset="-122"/>
                <a:ea typeface="楷体" panose="02010609060101010101" pitchFamily="49" charset="-122"/>
              </a:rPr>
              <a:t>名。阿爷无大儿，木兰无长兄，</a:t>
            </a:r>
            <a:r>
              <a:rPr lang="zh-CN" altLang="en-US" sz="2400" b="1" u="sng">
                <a:solidFill>
                  <a:srgbClr val="FF0000"/>
                </a:solidFill>
                <a:latin typeface="楷体" panose="02010609060101010101" pitchFamily="49" charset="-122"/>
                <a:ea typeface="楷体" panose="02010609060101010101" pitchFamily="49" charset="-122"/>
              </a:rPr>
              <a:t>愿</a:t>
            </a:r>
            <a:r>
              <a:rPr lang="zh-CN" altLang="en-US" sz="2400" b="1">
                <a:solidFill>
                  <a:srgbClr val="FF0000"/>
                </a:solidFill>
                <a:latin typeface="楷体" panose="02010609060101010101" pitchFamily="49" charset="-122"/>
                <a:ea typeface="楷体" panose="02010609060101010101" pitchFamily="49" charset="-122"/>
              </a:rPr>
              <a:t> </a:t>
            </a:r>
            <a:r>
              <a:rPr lang="zh-CN" altLang="en-US" sz="2400" b="1" u="sng">
                <a:solidFill>
                  <a:srgbClr val="FF0000"/>
                </a:solidFill>
                <a:latin typeface="楷体" panose="02010609060101010101" pitchFamily="49" charset="-122"/>
                <a:ea typeface="楷体" panose="02010609060101010101" pitchFamily="49" charset="-122"/>
              </a:rPr>
              <a:t>为</a:t>
            </a:r>
            <a:r>
              <a:rPr lang="zh-CN" altLang="en-US" sz="2400" b="1">
                <a:solidFill>
                  <a:srgbClr val="FF0000"/>
                </a:solidFill>
                <a:latin typeface="楷体" panose="02010609060101010101" pitchFamily="49" charset="-122"/>
                <a:ea typeface="楷体" panose="02010609060101010101" pitchFamily="49" charset="-122"/>
              </a:rPr>
              <a:t> </a:t>
            </a:r>
            <a:r>
              <a:rPr lang="zh-CN" altLang="en-US" sz="2400" b="1" u="sng">
                <a:solidFill>
                  <a:srgbClr val="FF0000"/>
                </a:solidFill>
                <a:latin typeface="楷体" panose="02010609060101010101" pitchFamily="49" charset="-122"/>
                <a:ea typeface="楷体" panose="02010609060101010101" pitchFamily="49" charset="-122"/>
              </a:rPr>
              <a:t>市</a:t>
            </a:r>
            <a:r>
              <a:rPr lang="zh-CN" altLang="en-US" sz="2400" b="1">
                <a:solidFill>
                  <a:srgbClr val="FF0000"/>
                </a:solidFill>
                <a:latin typeface="楷体" panose="02010609060101010101" pitchFamily="49" charset="-122"/>
                <a:ea typeface="楷体" panose="02010609060101010101" pitchFamily="49" charset="-122"/>
              </a:rPr>
              <a:t> </a:t>
            </a:r>
            <a:r>
              <a:rPr lang="zh-CN" altLang="en-US" sz="2400" b="1" u="sng">
                <a:solidFill>
                  <a:srgbClr val="FF0000"/>
                </a:solidFill>
                <a:latin typeface="楷体" panose="02010609060101010101" pitchFamily="49" charset="-122"/>
                <a:ea typeface="楷体" panose="02010609060101010101" pitchFamily="49" charset="-122"/>
              </a:rPr>
              <a:t>鞍马</a:t>
            </a:r>
            <a:r>
              <a:rPr lang="zh-CN" altLang="en-US" sz="2400" b="1">
                <a:latin typeface="楷体" panose="02010609060101010101" pitchFamily="49" charset="-122"/>
                <a:ea typeface="楷体" panose="02010609060101010101" pitchFamily="49" charset="-122"/>
              </a:rPr>
              <a:t>，从此替爷征。</a:t>
            </a:r>
          </a:p>
        </p:txBody>
      </p:sp>
      <p:sp>
        <p:nvSpPr>
          <p:cNvPr id="8" name="矩形 7"/>
          <p:cNvSpPr>
            <a:spLocks noChangeArrowheads="1"/>
          </p:cNvSpPr>
          <p:nvPr/>
        </p:nvSpPr>
        <p:spPr bwMode="auto">
          <a:xfrm>
            <a:off x="3171825" y="2071688"/>
            <a:ext cx="5072063"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征兵的名册很多卷。十二，表示多数，不是确指。</a:t>
            </a:r>
          </a:p>
        </p:txBody>
      </p:sp>
      <p:sp>
        <p:nvSpPr>
          <p:cNvPr id="11" name="矩形 10"/>
          <p:cNvSpPr>
            <a:spLocks noChangeArrowheads="1"/>
          </p:cNvSpPr>
          <p:nvPr/>
        </p:nvSpPr>
        <p:spPr bwMode="auto">
          <a:xfrm>
            <a:off x="971550" y="571500"/>
            <a:ext cx="1570038" cy="369888"/>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想的是什么。</a:t>
            </a:r>
          </a:p>
        </p:txBody>
      </p:sp>
      <p:sp>
        <p:nvSpPr>
          <p:cNvPr id="12" name="矩形 11"/>
          <p:cNvSpPr>
            <a:spLocks noChangeArrowheads="1"/>
          </p:cNvSpPr>
          <p:nvPr/>
        </p:nvSpPr>
        <p:spPr bwMode="auto">
          <a:xfrm>
            <a:off x="3419475" y="571500"/>
            <a:ext cx="877888" cy="369888"/>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思念。</a:t>
            </a:r>
          </a:p>
        </p:txBody>
      </p:sp>
      <p:sp>
        <p:nvSpPr>
          <p:cNvPr id="13" name="矩形 12"/>
          <p:cNvSpPr>
            <a:spLocks noChangeArrowheads="1"/>
          </p:cNvSpPr>
          <p:nvPr/>
        </p:nvSpPr>
        <p:spPr bwMode="auto">
          <a:xfrm>
            <a:off x="417513" y="1347788"/>
            <a:ext cx="1570037"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军中的文告。</a:t>
            </a:r>
            <a:endParaRPr lang="zh-CN" altLang="en-US">
              <a:solidFill>
                <a:srgbClr val="0000FF"/>
              </a:solidFill>
            </a:endParaRPr>
          </a:p>
        </p:txBody>
      </p:sp>
      <p:sp>
        <p:nvSpPr>
          <p:cNvPr id="14" name="矩形 13"/>
          <p:cNvSpPr>
            <a:spLocks noChangeArrowheads="1"/>
          </p:cNvSpPr>
          <p:nvPr/>
        </p:nvSpPr>
        <p:spPr bwMode="auto">
          <a:xfrm>
            <a:off x="2006600" y="1338263"/>
            <a:ext cx="1800225"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大规模地征兵。</a:t>
            </a:r>
            <a:endParaRPr lang="zh-CN" altLang="en-US">
              <a:solidFill>
                <a:srgbClr val="0000FF"/>
              </a:solidFill>
            </a:endParaRPr>
          </a:p>
        </p:txBody>
      </p:sp>
      <p:sp>
        <p:nvSpPr>
          <p:cNvPr id="15" name="矩形 14"/>
          <p:cNvSpPr>
            <a:spLocks noChangeArrowheads="1"/>
          </p:cNvSpPr>
          <p:nvPr/>
        </p:nvSpPr>
        <p:spPr bwMode="auto">
          <a:xfrm>
            <a:off x="5076825" y="1285875"/>
            <a:ext cx="3878263" cy="369888"/>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和下文的“阿爷”一样，都指父亲。</a:t>
            </a:r>
            <a:endParaRPr lang="zh-CN" altLang="en-US">
              <a:solidFill>
                <a:srgbClr val="0000FF"/>
              </a:solidFill>
            </a:endParaRPr>
          </a:p>
        </p:txBody>
      </p:sp>
      <p:sp>
        <p:nvSpPr>
          <p:cNvPr id="17" name="矩形 16"/>
          <p:cNvSpPr>
            <a:spLocks noChangeArrowheads="1"/>
          </p:cNvSpPr>
          <p:nvPr/>
        </p:nvSpPr>
        <p:spPr bwMode="auto">
          <a:xfrm>
            <a:off x="1987550" y="2070100"/>
            <a:ext cx="876300" cy="369888"/>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愿意。</a:t>
            </a:r>
            <a:endParaRPr lang="zh-CN" altLang="en-US"/>
          </a:p>
        </p:txBody>
      </p:sp>
      <p:sp>
        <p:nvSpPr>
          <p:cNvPr id="18" name="矩形 17"/>
          <p:cNvSpPr>
            <a:spLocks noChangeArrowheads="1"/>
          </p:cNvSpPr>
          <p:nvPr/>
        </p:nvSpPr>
        <p:spPr bwMode="auto">
          <a:xfrm>
            <a:off x="2293938" y="2792413"/>
            <a:ext cx="877887"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为了。</a:t>
            </a:r>
            <a:endParaRPr lang="zh-CN" altLang="en-US"/>
          </a:p>
        </p:txBody>
      </p:sp>
      <p:sp>
        <p:nvSpPr>
          <p:cNvPr id="19" name="矩形 18"/>
          <p:cNvSpPr>
            <a:spLocks noChangeArrowheads="1"/>
          </p:cNvSpPr>
          <p:nvPr/>
        </p:nvSpPr>
        <p:spPr bwMode="auto">
          <a:xfrm>
            <a:off x="3209925" y="2792413"/>
            <a:ext cx="646113"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买。</a:t>
            </a:r>
            <a:endParaRPr lang="zh-CN" altLang="en-US"/>
          </a:p>
        </p:txBody>
      </p:sp>
      <p:sp>
        <p:nvSpPr>
          <p:cNvPr id="20" name="矩形 19"/>
          <p:cNvSpPr>
            <a:spLocks noChangeArrowheads="1"/>
          </p:cNvSpPr>
          <p:nvPr/>
        </p:nvSpPr>
        <p:spPr bwMode="auto">
          <a:xfrm>
            <a:off x="4027488" y="2767013"/>
            <a:ext cx="1800225" cy="368300"/>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泛指马和马具。</a:t>
            </a:r>
            <a:endParaRPr lang="zh-CN" altLang="en-US"/>
          </a:p>
        </p:txBody>
      </p:sp>
      <p:pic>
        <p:nvPicPr>
          <p:cNvPr id="19470" name="Picture 2" descr="可汗征兵"/>
          <p:cNvPicPr>
            <a:picLocks noChangeAspect="1" noChangeArrowheads="1"/>
          </p:cNvPicPr>
          <p:nvPr/>
        </p:nvPicPr>
        <p:blipFill>
          <a:blip r:embed="rId3">
            <a:extLst>
              <a:ext uri="{28A0092B-C50C-407E-A947-70E740481C1C}">
                <a14:useLocalDpi xmlns:a14="http://schemas.microsoft.com/office/drawing/2010/main" val="0"/>
              </a:ext>
            </a:extLst>
          </a:blip>
          <a:srcRect b="5000"/>
          <a:stretch>
            <a:fillRect/>
          </a:stretch>
        </p:blipFill>
        <p:spPr bwMode="auto">
          <a:xfrm>
            <a:off x="4741863" y="3363913"/>
            <a:ext cx="3143250"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1" name="Picture 2" descr="问女何所思"/>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98550" y="3357563"/>
            <a:ext cx="292893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ox(in)">
                                      <p:cBhvr>
                                        <p:cTn id="55" dur="500"/>
                                        <p:tgtEl>
                                          <p:spTgt spid="19"/>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15" grpId="0"/>
      <p:bldP spid="17" grpId="0"/>
      <p:bldP spid="18" grpId="0"/>
      <p:bldP spid="19" grpId="0"/>
      <p:bldP spid="2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63550" y="1014413"/>
            <a:ext cx="8501063" cy="2493962"/>
          </a:xfrm>
          <a:prstGeom prst="rect">
            <a:avLst/>
          </a:prstGeom>
          <a:solidFill>
            <a:schemeClr val="accent5">
              <a:lumMod val="20000"/>
              <a:lumOff val="80000"/>
            </a:schemeClr>
          </a:solidFill>
        </p:spPr>
        <p:txBody>
          <a:bodyPr>
            <a:spAutoFit/>
          </a:bodyPr>
          <a:lstStyle/>
          <a:p>
            <a:pPr>
              <a:lnSpc>
                <a:spcPct val="130000"/>
              </a:lnSpc>
              <a:defRPr/>
            </a:pPr>
            <a:r>
              <a:rPr lang="zh-CN" altLang="en-US" sz="2400" b="1">
                <a:solidFill>
                  <a:srgbClr val="FF0000"/>
                </a:solidFill>
                <a:latin typeface="楷体" panose="02010609060101010101" pitchFamily="49" charset="-122"/>
                <a:ea typeface="楷体" panose="02010609060101010101" pitchFamily="49" charset="-122"/>
                <a:sym typeface="Arial" panose="020b0604020202020204" pitchFamily="34" charset="0"/>
              </a:rPr>
              <a:t>译文：</a:t>
            </a:r>
            <a:r>
              <a:rPr lang="zh-CN" altLang="en-US" sz="2400" b="1">
                <a:solidFill>
                  <a:schemeClr val="tx1">
                    <a:lumMod val="95000"/>
                    <a:lumOff val="5000"/>
                  </a:schemeClr>
                </a:solidFill>
                <a:latin typeface="楷体" panose="02010609060101010101" pitchFamily="49" charset="-122"/>
                <a:ea typeface="楷体" panose="02010609060101010101" pitchFamily="49" charset="-122"/>
                <a:sym typeface="Arial" panose="020b0604020202020204" pitchFamily="34" charset="0"/>
              </a:rPr>
              <a:t>问女儿在想什么，在思念什么</a:t>
            </a:r>
            <a:r>
              <a:rPr lang="zh-CN" altLang="en-US" sz="2400" b="1" smtClean="0">
                <a:solidFill>
                  <a:schemeClr val="tx1">
                    <a:lumMod val="95000"/>
                    <a:lumOff val="5000"/>
                  </a:schemeClr>
                </a:solidFill>
                <a:latin typeface="楷体" panose="02010609060101010101" pitchFamily="49" charset="-122"/>
                <a:ea typeface="楷体" panose="02010609060101010101" pitchFamily="49" charset="-122"/>
                <a:sym typeface="Arial" panose="020b0604020202020204" pitchFamily="34" charset="0"/>
              </a:rPr>
              <a:t>呢？（</a:t>
            </a:r>
            <a:r>
              <a:rPr lang="zh-CN" altLang="en-US" sz="2400" b="1">
                <a:solidFill>
                  <a:schemeClr val="tx1">
                    <a:lumMod val="95000"/>
                    <a:lumOff val="5000"/>
                  </a:schemeClr>
                </a:solidFill>
                <a:latin typeface="楷体" panose="02010609060101010101" pitchFamily="49" charset="-122"/>
                <a:ea typeface="楷体" panose="02010609060101010101" pitchFamily="49" charset="-122"/>
                <a:sym typeface="Arial" panose="020b0604020202020204" pitchFamily="34" charset="0"/>
              </a:rPr>
              <a:t>木兰说）我没有想什么，也没有思念什么。昨夜看见军中的文告，知道皇上（正在）大规模地征兵，征兵的名册有很多册，每一册（都）有父亲的名字。父亲没有大儿子，木兰没有兄长，（我）愿意为此去买鞍马，从此替代父亲出征。 </a:t>
            </a:r>
            <a:endParaRPr lang="zh-CN" altLang="en-US" sz="2400" b="1">
              <a:solidFill>
                <a:schemeClr val="tx1">
                  <a:lumMod val="95000"/>
                  <a:lumOff val="5000"/>
                </a:schemeClr>
              </a:solidFill>
              <a:latin typeface="楷体" panose="02010609060101010101" pitchFamily="49" charset="-122"/>
              <a:ea typeface="楷体" panose="02010609060101010101" pitchFamily="49" charset="-122"/>
            </a:endParaRPr>
          </a:p>
        </p:txBody>
      </p:sp>
      <p:grpSp>
        <p:nvGrpSpPr>
          <p:cNvPr id="20483" name="组合 8"/>
          <p:cNvGrpSpPr/>
          <p:nvPr/>
        </p:nvGrpSpPr>
        <p:grpSpPr>
          <a:xfrm>
            <a:off x="0" y="-20638"/>
            <a:ext cx="2006600" cy="523876"/>
            <a:chOff x="70" y="-63"/>
            <a:chExt cx="3161" cy="824"/>
          </a:xfrm>
        </p:grpSpPr>
        <p:sp>
          <p:nvSpPr>
            <p:cNvPr id="2048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整体感知</a:t>
              </a:r>
            </a:p>
          </p:txBody>
        </p:sp>
        <p:cxnSp>
          <p:nvCxnSpPr>
            <p:cNvPr id="9"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500063" y="928688"/>
            <a:ext cx="8001000" cy="3046412"/>
          </a:xfrm>
          <a:prstGeom prst="rect">
            <a:avLst/>
          </a:prstGeom>
        </p:spPr>
        <p:txBody>
          <a:bodyPr>
            <a:spAutoFit/>
          </a:bodyPr>
          <a:lstStyle/>
          <a:p>
            <a:pPr>
              <a:lnSpc>
                <a:spcPct val="200000"/>
              </a:lnSpc>
              <a:defRPr/>
            </a:pPr>
            <a:r>
              <a:rPr lang="zh-CN" altLang="en-US" sz="2400" b="1">
                <a:latin typeface="楷体" panose="02010609060101010101" pitchFamily="49" charset="-122"/>
                <a:ea typeface="楷体" panose="02010609060101010101" pitchFamily="49" charset="-122"/>
              </a:rPr>
              <a:t>东市买骏马，西市买</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鞍</a:t>
            </a:r>
            <a:r>
              <a:rPr lang="zh-CN" altLang="en-US" sz="2400" b="1" u="sng">
                <a:solidFill>
                  <a:srgbClr val="FF0000"/>
                </a:solidFill>
                <a:latin typeface="楷体" panose="02010609060101010101" pitchFamily="49" charset="-122"/>
                <a:ea typeface="楷体" panose="02010609060101010101" pitchFamily="49" charset="-122"/>
              </a:rPr>
              <a:t>鞯</a:t>
            </a:r>
            <a:r>
              <a:rPr lang="zh-CN" altLang="en-US" sz="2400" b="1">
                <a:latin typeface="楷体" panose="02010609060101010101" pitchFamily="49" charset="-122"/>
                <a:ea typeface="楷体" panose="02010609060101010101" pitchFamily="49" charset="-122"/>
              </a:rPr>
              <a:t>，南市买</a:t>
            </a:r>
            <a:r>
              <a:rPr lang="zh-CN" altLang="en-US" sz="2400" b="1" u="sng">
                <a:solidFill>
                  <a:srgbClr val="FF0000"/>
                </a:solidFill>
                <a:latin typeface="楷体" panose="02010609060101010101" pitchFamily="49" charset="-122"/>
                <a:ea typeface="楷体" panose="02010609060101010101" pitchFamily="49" charset="-122"/>
              </a:rPr>
              <a:t>辔头</a:t>
            </a:r>
            <a:r>
              <a:rPr lang="zh-CN" altLang="en-US" sz="2400" b="1">
                <a:latin typeface="楷体" panose="02010609060101010101" pitchFamily="49" charset="-122"/>
                <a:ea typeface="楷体" panose="02010609060101010101" pitchFamily="49" charset="-122"/>
              </a:rPr>
              <a:t>，北市买长鞭。</a:t>
            </a:r>
            <a:r>
              <a:rPr lang="zh-CN" altLang="en-US" sz="2400" b="1" u="sng">
                <a:solidFill>
                  <a:srgbClr val="FF0000"/>
                </a:solidFill>
                <a:latin typeface="楷体" panose="02010609060101010101" pitchFamily="49" charset="-122"/>
                <a:ea typeface="楷体" panose="02010609060101010101" pitchFamily="49" charset="-122"/>
              </a:rPr>
              <a:t>旦</a:t>
            </a:r>
            <a:r>
              <a:rPr lang="zh-CN" altLang="en-US" sz="2400" b="1">
                <a:latin typeface="楷体" panose="02010609060101010101" pitchFamily="49" charset="-122"/>
                <a:ea typeface="楷体" panose="02010609060101010101" pitchFamily="49" charset="-122"/>
              </a:rPr>
              <a:t>辞爷娘去，暮宿黄河边，不闻爷娘唤女声，但闻黄河流水鸣</a:t>
            </a:r>
            <a:r>
              <a:rPr lang="zh-CN" altLang="en-US" sz="2400" b="1" u="sng">
                <a:solidFill>
                  <a:srgbClr val="FF0000"/>
                </a:solidFill>
                <a:latin typeface="楷体" panose="02010609060101010101" pitchFamily="49" charset="-122"/>
                <a:ea typeface="楷体" panose="02010609060101010101" pitchFamily="49" charset="-122"/>
              </a:rPr>
              <a:t>溅溅</a:t>
            </a:r>
            <a:r>
              <a:rPr lang="zh-CN" altLang="en-US" sz="2400" b="1">
                <a:latin typeface="楷体" panose="02010609060101010101" pitchFamily="49" charset="-122"/>
                <a:ea typeface="楷体" panose="02010609060101010101" pitchFamily="49" charset="-122"/>
              </a:rPr>
              <a:t>。旦辞黄河去，暮至</a:t>
            </a:r>
            <a:r>
              <a:rPr lang="zh-CN" altLang="en-US" sz="2400" b="1" u="sng">
                <a:solidFill>
                  <a:srgbClr val="FF0000"/>
                </a:solidFill>
                <a:latin typeface="楷体" panose="02010609060101010101" pitchFamily="49" charset="-122"/>
                <a:ea typeface="楷体" panose="02010609060101010101" pitchFamily="49" charset="-122"/>
              </a:rPr>
              <a:t>黑山</a:t>
            </a:r>
            <a:r>
              <a:rPr lang="zh-CN" altLang="en-US" sz="2400" b="1">
                <a:latin typeface="楷体" panose="02010609060101010101" pitchFamily="49" charset="-122"/>
                <a:ea typeface="楷体" panose="02010609060101010101" pitchFamily="49" charset="-122"/>
              </a:rPr>
              <a:t>头，不闻爷娘唤女声，但闻燕山</a:t>
            </a:r>
            <a:r>
              <a:rPr lang="zh-CN" altLang="en-US" sz="2400" b="1" u="sng">
                <a:solidFill>
                  <a:srgbClr val="FF0000"/>
                </a:solidFill>
                <a:latin typeface="楷体" panose="02010609060101010101" pitchFamily="49" charset="-122"/>
                <a:ea typeface="楷体" panose="02010609060101010101" pitchFamily="49" charset="-122"/>
              </a:rPr>
              <a:t>胡骑</a:t>
            </a:r>
            <a:r>
              <a:rPr lang="zh-CN" altLang="en-US" sz="2400" b="1">
                <a:latin typeface="楷体" panose="02010609060101010101" pitchFamily="49" charset="-122"/>
                <a:ea typeface="楷体" panose="02010609060101010101" pitchFamily="49" charset="-122"/>
              </a:rPr>
              <a:t>鸣</a:t>
            </a:r>
            <a:r>
              <a:rPr lang="zh-CN" altLang="en-US" sz="2400" b="1" u="sng">
                <a:solidFill>
                  <a:srgbClr val="FF0000"/>
                </a:solidFill>
                <a:latin typeface="楷体" panose="02010609060101010101" pitchFamily="49" charset="-122"/>
                <a:ea typeface="楷体" panose="02010609060101010101" pitchFamily="49" charset="-122"/>
              </a:rPr>
              <a:t>啾啾</a:t>
            </a:r>
            <a:r>
              <a:rPr lang="zh-CN" altLang="en-US" sz="2400" b="1">
                <a:latin typeface="楷体" panose="02010609060101010101" pitchFamily="49" charset="-122"/>
                <a:ea typeface="楷体" panose="02010609060101010101" pitchFamily="49" charset="-122"/>
              </a:rPr>
              <a:t>。 </a:t>
            </a:r>
          </a:p>
        </p:txBody>
      </p:sp>
      <p:sp>
        <p:nvSpPr>
          <p:cNvPr id="7" name="矩形 6"/>
          <p:cNvSpPr>
            <a:spLocks noChangeArrowheads="1"/>
          </p:cNvSpPr>
          <p:nvPr/>
        </p:nvSpPr>
        <p:spPr bwMode="auto">
          <a:xfrm>
            <a:off x="2786063" y="842963"/>
            <a:ext cx="1800225"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马鞍下的垫子。</a:t>
            </a:r>
          </a:p>
        </p:txBody>
      </p:sp>
      <p:sp>
        <p:nvSpPr>
          <p:cNvPr id="8" name="矩形 7"/>
          <p:cNvSpPr>
            <a:spLocks noChangeArrowheads="1"/>
          </p:cNvSpPr>
          <p:nvPr/>
        </p:nvSpPr>
        <p:spPr bwMode="auto">
          <a:xfrm>
            <a:off x="4567238" y="857250"/>
            <a:ext cx="2954337" cy="369888"/>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驾驭牲口用的嚼子和缰绳。</a:t>
            </a:r>
          </a:p>
        </p:txBody>
      </p:sp>
      <p:sp>
        <p:nvSpPr>
          <p:cNvPr id="9" name="矩形 8"/>
          <p:cNvSpPr>
            <a:spLocks noChangeArrowheads="1"/>
          </p:cNvSpPr>
          <p:nvPr/>
        </p:nvSpPr>
        <p:spPr bwMode="auto">
          <a:xfrm>
            <a:off x="7739063" y="857250"/>
            <a:ext cx="877887" cy="369888"/>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早晨。</a:t>
            </a:r>
          </a:p>
        </p:txBody>
      </p:sp>
      <p:sp>
        <p:nvSpPr>
          <p:cNvPr id="10" name="矩形 9"/>
          <p:cNvSpPr>
            <a:spLocks noChangeArrowheads="1"/>
          </p:cNvSpPr>
          <p:nvPr/>
        </p:nvSpPr>
        <p:spPr bwMode="auto">
          <a:xfrm>
            <a:off x="827088" y="2357438"/>
            <a:ext cx="1108075"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水流声。</a:t>
            </a:r>
          </a:p>
        </p:txBody>
      </p:sp>
      <p:sp>
        <p:nvSpPr>
          <p:cNvPr id="11" name="矩形 10"/>
          <p:cNvSpPr>
            <a:spLocks noChangeArrowheads="1"/>
          </p:cNvSpPr>
          <p:nvPr/>
        </p:nvSpPr>
        <p:spPr bwMode="auto">
          <a:xfrm>
            <a:off x="2535238" y="2355850"/>
            <a:ext cx="4570412" cy="369888"/>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和下文的“燕山”，都是当时北方的山名。</a:t>
            </a:r>
          </a:p>
        </p:txBody>
      </p:sp>
      <p:sp>
        <p:nvSpPr>
          <p:cNvPr id="14" name="矩形 13"/>
          <p:cNvSpPr>
            <a:spLocks noChangeArrowheads="1"/>
          </p:cNvSpPr>
          <p:nvPr/>
        </p:nvSpPr>
        <p:spPr bwMode="auto">
          <a:xfrm>
            <a:off x="900113" y="3857625"/>
            <a:ext cx="4833937" cy="369888"/>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胡人的战马。胡，古代对西北部民族的称呼。</a:t>
            </a:r>
          </a:p>
        </p:txBody>
      </p:sp>
      <p:sp>
        <p:nvSpPr>
          <p:cNvPr id="15" name="矩形 14"/>
          <p:cNvSpPr>
            <a:spLocks noChangeArrowheads="1"/>
          </p:cNvSpPr>
          <p:nvPr/>
        </p:nvSpPr>
        <p:spPr bwMode="auto">
          <a:xfrm>
            <a:off x="2268538" y="3071813"/>
            <a:ext cx="1570037" cy="369887"/>
          </a:xfrm>
          <a:prstGeom prst="rect">
            <a:avLst/>
          </a:prstGeom>
          <a:solidFill>
            <a:srgbClr val="F2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马叫的声音。</a:t>
            </a:r>
          </a:p>
        </p:txBody>
      </p:sp>
      <p:grpSp>
        <p:nvGrpSpPr>
          <p:cNvPr id="21514" name="组合 8"/>
          <p:cNvGrpSpPr/>
          <p:nvPr/>
        </p:nvGrpSpPr>
        <p:grpSpPr>
          <a:xfrm>
            <a:off x="0" y="-20638"/>
            <a:ext cx="2006600" cy="523876"/>
            <a:chOff x="70" y="-63"/>
            <a:chExt cx="3161" cy="824"/>
          </a:xfrm>
        </p:grpSpPr>
        <p:sp>
          <p:nvSpPr>
            <p:cNvPr id="2151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整体感知</a:t>
              </a:r>
            </a:p>
          </p:txBody>
        </p:sp>
        <p:cxnSp>
          <p:nvCxnSpPr>
            <p:cNvPr id="1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4" grpId="0"/>
      <p:bldP spid="1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TextBox 2"/>
          <p:cNvSpPr txBox="1">
            <a:spLocks noChangeArrowheads="1"/>
          </p:cNvSpPr>
          <p:nvPr/>
        </p:nvSpPr>
        <p:spPr bwMode="auto">
          <a:xfrm>
            <a:off x="395288" y="901700"/>
            <a:ext cx="8208962"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solidFill>
                  <a:srgbClr val="FF0000"/>
                </a:solidFill>
                <a:latin typeface="楷体" panose="02010609060101010101" pitchFamily="49" charset="-122"/>
                <a:ea typeface="楷体" panose="02010609060101010101" pitchFamily="49" charset="-122"/>
              </a:rPr>
              <a:t>    我国古代还有一位著名的女英雄</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花木兰。她女扮男装替父从军，千百年来，她巾帼英雄的形象家喻户晓。下面我们就来欣赏一下这位女英雄的飒爽英姿。</a:t>
            </a:r>
          </a:p>
        </p:txBody>
      </p:sp>
    </p:spTree>
  </p:cSld>
  <p:clrMapOvr>
    <a:masterClrMapping/>
  </p:clrMapOvr>
  <p:transition spd="slow">
    <p:rand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323850" y="1087438"/>
            <a:ext cx="8640763" cy="2492375"/>
          </a:xfrm>
          <a:prstGeom prst="rect">
            <a:avLst/>
          </a:prstGeom>
          <a:solidFill>
            <a:schemeClr val="accent5">
              <a:lumMod val="20000"/>
              <a:lumOff val="80000"/>
            </a:schemeClr>
          </a:solidFill>
        </p:spPr>
        <p:txBody>
          <a:bodyPr>
            <a:spAutoFit/>
          </a:bodyPr>
          <a:lstStyle/>
          <a:p>
            <a:pPr>
              <a:lnSpc>
                <a:spcPct val="130000"/>
              </a:lnSpc>
              <a:defRPr/>
            </a:pPr>
            <a:r>
              <a:rPr lang="zh-CN" altLang="en-US" sz="2400" b="1">
                <a:solidFill>
                  <a:srgbClr val="FF0000"/>
                </a:solidFill>
                <a:latin typeface="楷体" panose="02010609060101010101" pitchFamily="49" charset="-122"/>
                <a:ea typeface="楷体" panose="02010609060101010101" pitchFamily="49" charset="-122"/>
                <a:sym typeface="Arial" panose="020b0604020202020204" pitchFamily="34" charset="0"/>
              </a:rPr>
              <a:t>译文：</a:t>
            </a:r>
            <a:r>
              <a:rPr lang="zh-CN" altLang="en-US" sz="2400" b="1">
                <a:solidFill>
                  <a:prstClr val="black">
                    <a:lumMod val="95000"/>
                    <a:lumOff val="5000"/>
                  </a:prstClr>
                </a:solidFill>
                <a:latin typeface="楷体" panose="02010609060101010101" pitchFamily="49" charset="-122"/>
                <a:ea typeface="楷体" panose="02010609060101010101" pitchFamily="49" charset="-122"/>
                <a:sym typeface="Arial" panose="020b0604020202020204" pitchFamily="34" charset="0"/>
              </a:rPr>
              <a:t>到集市上分别购买了一匹好马，马鞍和鞍垫，嚼子和缰绳，</a:t>
            </a:r>
            <a:r>
              <a:rPr lang="zh-CN" altLang="en-US" sz="2400" b="1">
                <a:latin typeface="楷体" panose="02010609060101010101" pitchFamily="49" charset="-122"/>
                <a:ea typeface="楷体" panose="02010609060101010101" pitchFamily="49" charset="-122"/>
                <a:sym typeface="Arial" panose="020b0604020202020204" pitchFamily="34" charset="0"/>
              </a:rPr>
              <a:t>以及长长的马鞭。（木兰）早晨辞别父母上路，傍晚宿营在黄河边，听不见父母呼唤女儿的声音，只能听到黄河的流水声。（</a:t>
            </a:r>
            <a:r>
              <a:rPr lang="zh-CN" altLang="en-US" sz="2400" b="1">
                <a:latin typeface="楷体" panose="02010609060101010101" pitchFamily="49" charset="-122"/>
                <a:ea typeface="楷体" panose="02010609060101010101" pitchFamily="49" charset="-122"/>
                <a:sym typeface="宋体" panose="02010600030101010101" pitchFamily="2" charset="-122"/>
              </a:rPr>
              <a:t>木兰</a:t>
            </a:r>
            <a:r>
              <a:rPr lang="zh-CN" altLang="en-US" sz="2400" b="1">
                <a:latin typeface="楷体" panose="02010609060101010101" pitchFamily="49" charset="-122"/>
                <a:ea typeface="楷体" panose="02010609060101010101" pitchFamily="49" charset="-122"/>
                <a:sym typeface="Arial" panose="020b0604020202020204" pitchFamily="34" charset="0"/>
              </a:rPr>
              <a:t>）</a:t>
            </a:r>
            <a:r>
              <a:rPr lang="zh-CN" altLang="en-US" sz="2400" b="1">
                <a:latin typeface="楷体" panose="02010609060101010101" pitchFamily="49" charset="-122"/>
                <a:ea typeface="楷体" panose="02010609060101010101" pitchFamily="49" charset="-122"/>
                <a:sym typeface="宋体" panose="02010600030101010101" pitchFamily="2" charset="-122"/>
              </a:rPr>
              <a:t>早晨辞别黄河上路，傍晚到达燕山头，听不见父母呼唤女儿的声音，只能听到燕山胡人的战马</a:t>
            </a:r>
            <a:r>
              <a:rPr lang="zh-CN" altLang="en-US" sz="2400" b="1">
                <a:solidFill>
                  <a:prstClr val="black">
                    <a:lumMod val="95000"/>
                    <a:lumOff val="5000"/>
                  </a:prstClr>
                </a:solidFill>
                <a:latin typeface="楷体" panose="02010609060101010101" pitchFamily="49" charset="-122"/>
                <a:ea typeface="楷体" panose="02010609060101010101" pitchFamily="49" charset="-122"/>
                <a:sym typeface="宋体" panose="02010600030101010101" pitchFamily="2" charset="-122"/>
              </a:rPr>
              <a:t>的嘶鸣声。</a:t>
            </a:r>
            <a:endParaRPr lang="en-US" altLang="zh-CN" sz="2400" b="1">
              <a:solidFill>
                <a:prstClr val="black">
                  <a:lumMod val="95000"/>
                  <a:lumOff val="5000"/>
                </a:prstClr>
              </a:solidFill>
              <a:latin typeface="楷体" panose="02010609060101010101" pitchFamily="49" charset="-122"/>
              <a:ea typeface="楷体" panose="02010609060101010101" pitchFamily="49" charset="-122"/>
              <a:sym typeface="Arial" panose="020b0604020202020204" pitchFamily="34" charset="0"/>
            </a:endParaRPr>
          </a:p>
        </p:txBody>
      </p:sp>
      <p:grpSp>
        <p:nvGrpSpPr>
          <p:cNvPr id="22531" name="组合 8"/>
          <p:cNvGrpSpPr/>
          <p:nvPr/>
        </p:nvGrpSpPr>
        <p:grpSpPr>
          <a:xfrm>
            <a:off x="0" y="-20638"/>
            <a:ext cx="2006600" cy="523876"/>
            <a:chOff x="70" y="-63"/>
            <a:chExt cx="3161" cy="824"/>
          </a:xfrm>
        </p:grpSpPr>
        <p:sp>
          <p:nvSpPr>
            <p:cNvPr id="2253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solidFill>
                    <a:srgbClr val="000000"/>
                  </a:solidFill>
                  <a:latin typeface="黑体" panose="02010609060101010101" pitchFamily="49" charset="-122"/>
                  <a:ea typeface="黑体" panose="02010609060101010101" pitchFamily="49" charset="-122"/>
                </a:rPr>
                <a:t>整体感知</a:t>
              </a:r>
            </a:p>
          </p:txBody>
        </p:sp>
        <p:cxnSp>
          <p:nvCxnSpPr>
            <p:cNvPr id="1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5" name="菱形 1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anose="02010609060101010101" pitchFamily="49" charset="-122"/>
                <a:ea typeface="黑体" panose="02010609060101010101" pitchFamily="49" charset="-122"/>
              </a:endParaRPr>
            </a:p>
          </p:txBody>
        </p:sp>
      </p:grpSp>
      <p:pic>
        <p:nvPicPr>
          <p:cNvPr id="7" name="图片 6" descr="logo.gif"/>
          <p:cNvPicPr>
            <a:picLocks noChangeAspect="1"/>
          </p:cNvPicPr>
          <p:nvPr/>
        </p:nvPicPr>
        <p:blipFill>
          <a:blip r:embed="rId2"/>
          <a:stretch>
            <a:fillRect/>
          </a:stretch>
        </p:blipFill>
        <p:spPr>
          <a:xfrm>
            <a:off x="8316416" y="2"/>
            <a:ext cx="827583" cy="354678"/>
          </a:xfrm>
          <a:prstGeom prst="rect">
            <a:avLst/>
          </a:prstGeom>
        </p:spPr>
      </p:pic>
    </p:spTree>
  </p:cSld>
  <p:clrMapOvr>
    <a:masterClrMapping/>
  </p:clrMapOvr>
  <p:transition spd="slow">
    <p:random/>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3554" name="组合 8"/>
          <p:cNvGrpSpPr/>
          <p:nvPr/>
        </p:nvGrpSpPr>
        <p:grpSpPr>
          <a:xfrm>
            <a:off x="0" y="-20638"/>
            <a:ext cx="2006600" cy="523876"/>
            <a:chOff x="70" y="-63"/>
            <a:chExt cx="3161" cy="824"/>
          </a:xfrm>
        </p:grpSpPr>
        <p:sp>
          <p:nvSpPr>
            <p:cNvPr id="2356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solidFill>
                    <a:srgbClr val="000000"/>
                  </a:solidFill>
                  <a:latin typeface="黑体" panose="02010609060101010101" pitchFamily="49" charset="-122"/>
                  <a:ea typeface="黑体" panose="02010609060101010101" pitchFamily="49" charset="-122"/>
                </a:rPr>
                <a:t>整体感知</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anose="02010609060101010101" pitchFamily="49" charset="-122"/>
                <a:ea typeface="黑体" panose="02010609060101010101" pitchFamily="49" charset="-122"/>
              </a:endParaRPr>
            </a:p>
          </p:txBody>
        </p:sp>
      </p:grpSp>
      <p:sp>
        <p:nvSpPr>
          <p:cNvPr id="23555" name="矩形 9"/>
          <p:cNvSpPr>
            <a:spLocks noChangeArrowheads="1"/>
          </p:cNvSpPr>
          <p:nvPr/>
        </p:nvSpPr>
        <p:spPr bwMode="auto">
          <a:xfrm>
            <a:off x="571500" y="928688"/>
            <a:ext cx="74295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200000"/>
              </a:lnSpc>
            </a:pPr>
            <a:r>
              <a:rPr lang="en-US" altLang="zh-CN" sz="2400" b="1">
                <a:solidFill>
                  <a:srgbClr val="0D0D0D"/>
                </a:solidFill>
                <a:latin typeface="楷体" panose="02010609060101010101" pitchFamily="49" charset="-122"/>
                <a:ea typeface="楷体" panose="02010609060101010101" pitchFamily="49" charset="-122"/>
              </a:rPr>
              <a:t>   </a:t>
            </a:r>
            <a:r>
              <a:rPr lang="zh-CN" altLang="zh-CN" sz="2400" b="1">
                <a:solidFill>
                  <a:srgbClr val="0D0D0D"/>
                </a:solidFill>
                <a:latin typeface="楷体" panose="02010609060101010101" pitchFamily="49" charset="-122"/>
                <a:ea typeface="楷体" panose="02010609060101010101" pitchFamily="49" charset="-122"/>
              </a:rPr>
              <a:t> </a:t>
            </a:r>
            <a:r>
              <a:rPr lang="zh-CN" altLang="zh-CN" sz="2400" b="1" u="sng">
                <a:solidFill>
                  <a:srgbClr val="FF0000"/>
                </a:solidFill>
                <a:latin typeface="楷体" panose="02010609060101010101" pitchFamily="49" charset="-122"/>
                <a:ea typeface="楷体" panose="02010609060101010101" pitchFamily="49" charset="-122"/>
              </a:rPr>
              <a:t>万里赴戎机</a:t>
            </a:r>
            <a:r>
              <a:rPr lang="zh-CN" altLang="zh-CN" sz="2400" b="1">
                <a:solidFill>
                  <a:srgbClr val="0D0D0D"/>
                </a:solidFill>
                <a:latin typeface="楷体" panose="02010609060101010101" pitchFamily="49" charset="-122"/>
                <a:ea typeface="楷体" panose="02010609060101010101" pitchFamily="49" charset="-122"/>
              </a:rPr>
              <a:t>，</a:t>
            </a:r>
            <a:r>
              <a:rPr lang="zh-CN" altLang="zh-CN" sz="2400" b="1" u="sng">
                <a:solidFill>
                  <a:srgbClr val="FF0000"/>
                </a:solidFill>
                <a:latin typeface="楷体" panose="02010609060101010101" pitchFamily="49" charset="-122"/>
                <a:ea typeface="楷体" panose="02010609060101010101" pitchFamily="49" charset="-122"/>
              </a:rPr>
              <a:t>关山度若飞</a:t>
            </a:r>
            <a:r>
              <a:rPr lang="zh-CN" altLang="zh-CN" sz="2400" b="1">
                <a:solidFill>
                  <a:srgbClr val="0D0D0D"/>
                </a:solidFill>
                <a:latin typeface="楷体" panose="02010609060101010101" pitchFamily="49" charset="-122"/>
                <a:ea typeface="楷体" panose="02010609060101010101" pitchFamily="49" charset="-122"/>
              </a:rPr>
              <a:t>。</a:t>
            </a:r>
            <a:r>
              <a:rPr lang="zh-CN" altLang="zh-CN" sz="2400" b="1" u="sng">
                <a:solidFill>
                  <a:srgbClr val="FF0000"/>
                </a:solidFill>
                <a:latin typeface="楷体" panose="02010609060101010101" pitchFamily="49" charset="-122"/>
                <a:ea typeface="楷体" panose="02010609060101010101" pitchFamily="49" charset="-122"/>
              </a:rPr>
              <a:t>朔气传金</a:t>
            </a:r>
            <a:r>
              <a:rPr lang="zh-CN" altLang="en-US" sz="2400" b="1" u="sng">
                <a:solidFill>
                  <a:srgbClr val="FF0000"/>
                </a:solidFill>
                <a:latin typeface="楷体" panose="02010609060101010101" pitchFamily="49" charset="-122"/>
                <a:ea typeface="楷体" panose="02010609060101010101" pitchFamily="49" charset="-122"/>
              </a:rPr>
              <a:t>柝</a:t>
            </a:r>
            <a:r>
              <a:rPr lang="zh-CN" altLang="zh-CN" sz="2400" b="1">
                <a:solidFill>
                  <a:srgbClr val="0D0D0D"/>
                </a:solidFill>
                <a:latin typeface="楷体" panose="02010609060101010101" pitchFamily="49" charset="-122"/>
                <a:ea typeface="楷体" panose="02010609060101010101" pitchFamily="49" charset="-122"/>
              </a:rPr>
              <a:t>，寒光照</a:t>
            </a:r>
            <a:r>
              <a:rPr lang="zh-CN" altLang="zh-CN" sz="2400" b="1" u="sng">
                <a:solidFill>
                  <a:srgbClr val="FF0000"/>
                </a:solidFill>
                <a:latin typeface="楷体" panose="02010609060101010101" pitchFamily="49" charset="-122"/>
                <a:ea typeface="楷体" panose="02010609060101010101" pitchFamily="49" charset="-122"/>
              </a:rPr>
              <a:t>铁衣</a:t>
            </a:r>
            <a:r>
              <a:rPr lang="zh-CN" altLang="zh-CN" sz="2400" b="1">
                <a:solidFill>
                  <a:srgbClr val="0D0D0D"/>
                </a:solidFill>
                <a:latin typeface="楷体" panose="02010609060101010101" pitchFamily="49" charset="-122"/>
                <a:ea typeface="楷体" panose="02010609060101010101" pitchFamily="49" charset="-122"/>
              </a:rPr>
              <a:t>。将军百战死，壮士十年归。</a:t>
            </a:r>
            <a:endParaRPr lang="zh-CN" altLang="en-US" sz="2400">
              <a:solidFill>
                <a:srgbClr val="0D0D0D"/>
              </a:solidFill>
              <a:latin typeface="楷体" panose="02010609060101010101" pitchFamily="49" charset="-122"/>
              <a:ea typeface="楷体" panose="02010609060101010101" pitchFamily="49" charset="-122"/>
            </a:endParaRPr>
          </a:p>
        </p:txBody>
      </p:sp>
      <p:sp>
        <p:nvSpPr>
          <p:cNvPr id="11" name="矩形 10"/>
          <p:cNvSpPr>
            <a:spLocks noChangeArrowheads="1"/>
          </p:cNvSpPr>
          <p:nvPr/>
        </p:nvSpPr>
        <p:spPr bwMode="auto">
          <a:xfrm>
            <a:off x="571500" y="857250"/>
            <a:ext cx="3878263"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远行万里，投身战事。戎机，战事。</a:t>
            </a:r>
            <a:endParaRPr lang="zh-CN" altLang="en-US" u="sng">
              <a:solidFill>
                <a:srgbClr val="00B050"/>
              </a:solidFill>
            </a:endParaRPr>
          </a:p>
        </p:txBody>
      </p:sp>
      <p:sp>
        <p:nvSpPr>
          <p:cNvPr id="12" name="矩形 11"/>
          <p:cNvSpPr>
            <a:spLocks noChangeArrowheads="1"/>
          </p:cNvSpPr>
          <p:nvPr/>
        </p:nvSpPr>
        <p:spPr bwMode="auto">
          <a:xfrm>
            <a:off x="2143125" y="1643063"/>
            <a:ext cx="4833938"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像飞一样地越过一道道关塞山岭。度，越过。</a:t>
            </a:r>
          </a:p>
        </p:txBody>
      </p:sp>
      <p:sp>
        <p:nvSpPr>
          <p:cNvPr id="13" name="矩形 12"/>
          <p:cNvSpPr>
            <a:spLocks noChangeArrowheads="1"/>
          </p:cNvSpPr>
          <p:nvPr/>
        </p:nvSpPr>
        <p:spPr bwMode="auto">
          <a:xfrm>
            <a:off x="5143500" y="906463"/>
            <a:ext cx="3389313"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北方的寒气传送着打更的声音。</a:t>
            </a:r>
            <a:endParaRPr lang="zh-CN" altLang="en-US" u="sng">
              <a:solidFill>
                <a:srgbClr val="00B050"/>
              </a:solidFill>
            </a:endParaRPr>
          </a:p>
        </p:txBody>
      </p:sp>
      <p:sp>
        <p:nvSpPr>
          <p:cNvPr id="14" name="矩形 13"/>
          <p:cNvSpPr>
            <a:spLocks noChangeArrowheads="1"/>
          </p:cNvSpPr>
          <p:nvPr/>
        </p:nvSpPr>
        <p:spPr bwMode="auto">
          <a:xfrm>
            <a:off x="785813" y="2357438"/>
            <a:ext cx="3438525"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铠甲，古代军人穿的护身服装。</a:t>
            </a:r>
          </a:p>
        </p:txBody>
      </p:sp>
      <p:sp>
        <p:nvSpPr>
          <p:cNvPr id="15" name="矩形 14"/>
          <p:cNvSpPr/>
          <p:nvPr/>
        </p:nvSpPr>
        <p:spPr>
          <a:xfrm>
            <a:off x="179388" y="3003550"/>
            <a:ext cx="8858250" cy="1865313"/>
          </a:xfrm>
          <a:prstGeom prst="rect">
            <a:avLst/>
          </a:prstGeom>
          <a:solidFill>
            <a:schemeClr val="accent5">
              <a:lumMod val="20000"/>
              <a:lumOff val="80000"/>
            </a:schemeClr>
          </a:solidFill>
        </p:spPr>
        <p:txBody>
          <a:bodyPr>
            <a:spAutoFit/>
          </a:bodyPr>
          <a:lstStyle/>
          <a:p>
            <a:pPr>
              <a:lnSpc>
                <a:spcPct val="120000"/>
              </a:lnSpc>
              <a:defRPr/>
            </a:pPr>
            <a:r>
              <a:rPr lang="zh-CN" altLang="en-US" sz="2400" b="1">
                <a:solidFill>
                  <a:srgbClr val="FF0000"/>
                </a:solidFill>
                <a:latin typeface="楷体" panose="02010609060101010101" pitchFamily="49" charset="-122"/>
                <a:ea typeface="楷体" panose="02010609060101010101" pitchFamily="49" charset="-122"/>
                <a:sym typeface="Arial" panose="020b0604020202020204" pitchFamily="34" charset="0"/>
              </a:rPr>
              <a:t>译文：</a:t>
            </a:r>
            <a:r>
              <a:rPr lang="zh-CN" altLang="en-US" sz="2400" b="1">
                <a:solidFill>
                  <a:prstClr val="black">
                    <a:lumMod val="95000"/>
                    <a:lumOff val="5000"/>
                  </a:prstClr>
                </a:solidFill>
                <a:latin typeface="楷体" panose="02010609060101010101" pitchFamily="49" charset="-122"/>
                <a:ea typeface="楷体" panose="02010609060101010101" pitchFamily="49" charset="-122"/>
                <a:sym typeface="Arial" panose="020b0604020202020204" pitchFamily="34" charset="0"/>
              </a:rPr>
              <a:t>木兰不远万里奔赴战场，像飞一样地跨过一道道的关，越过一座座的山。北方的寒气传送着打更的声音，清冷的月光映照着战士们的铁甲战袍。将军战士身经百战，有的不幸死了，有的胜利归来。</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4578" name="组合 8"/>
          <p:cNvGrpSpPr/>
          <p:nvPr/>
        </p:nvGrpSpPr>
        <p:grpSpPr>
          <a:xfrm>
            <a:off x="0" y="-20638"/>
            <a:ext cx="2006600" cy="523876"/>
            <a:chOff x="70" y="-63"/>
            <a:chExt cx="3161" cy="824"/>
          </a:xfrm>
        </p:grpSpPr>
        <p:sp>
          <p:nvSpPr>
            <p:cNvPr id="2458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solidFill>
                    <a:srgbClr val="000000"/>
                  </a:solidFill>
                  <a:latin typeface="黑体" panose="02010609060101010101" pitchFamily="49" charset="-122"/>
                  <a:ea typeface="黑体" panose="02010609060101010101" pitchFamily="49" charset="-122"/>
                </a:rPr>
                <a:t>整体感知</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anose="02010609060101010101" pitchFamily="49" charset="-122"/>
                <a:ea typeface="黑体" panose="02010609060101010101" pitchFamily="49" charset="-122"/>
              </a:endParaRPr>
            </a:p>
          </p:txBody>
        </p:sp>
      </p:grpSp>
      <p:sp>
        <p:nvSpPr>
          <p:cNvPr id="24579" name="矩形 9"/>
          <p:cNvSpPr>
            <a:spLocks noChangeArrowheads="1"/>
          </p:cNvSpPr>
          <p:nvPr/>
        </p:nvSpPr>
        <p:spPr bwMode="auto">
          <a:xfrm>
            <a:off x="357188" y="714375"/>
            <a:ext cx="86074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200000"/>
              </a:lnSpc>
              <a:buFont typeface="Arial" panose="020b0604020202020204" pitchFamily="34" charset="0"/>
              <a:buNone/>
            </a:pPr>
            <a:r>
              <a:rPr lang="zh-CN" altLang="zh-CN" sz="2400" b="1">
                <a:solidFill>
                  <a:srgbClr val="0D0D0D"/>
                </a:solidFill>
                <a:latin typeface="楷体" panose="02010609060101010101" pitchFamily="49" charset="-122"/>
                <a:ea typeface="楷体" panose="02010609060101010101" pitchFamily="49" charset="-122"/>
              </a:rPr>
              <a:t> 归来见</a:t>
            </a:r>
            <a:r>
              <a:rPr lang="zh-CN" altLang="zh-CN" sz="2400" b="1" u="sng">
                <a:solidFill>
                  <a:srgbClr val="FF0000"/>
                </a:solidFill>
                <a:latin typeface="楷体" panose="02010609060101010101" pitchFamily="49" charset="-122"/>
                <a:ea typeface="楷体" panose="02010609060101010101" pitchFamily="49" charset="-122"/>
              </a:rPr>
              <a:t>天子</a:t>
            </a:r>
            <a:r>
              <a:rPr lang="zh-CN" altLang="zh-CN" sz="2400" b="1">
                <a:solidFill>
                  <a:srgbClr val="0D0D0D"/>
                </a:solidFill>
                <a:latin typeface="楷体" panose="02010609060101010101" pitchFamily="49" charset="-122"/>
                <a:ea typeface="楷体" panose="02010609060101010101" pitchFamily="49" charset="-122"/>
              </a:rPr>
              <a:t>，天子坐</a:t>
            </a:r>
            <a:r>
              <a:rPr lang="zh-CN" altLang="zh-CN" sz="2400" b="1" u="sng">
                <a:solidFill>
                  <a:srgbClr val="FF0000"/>
                </a:solidFill>
                <a:latin typeface="楷体" panose="02010609060101010101" pitchFamily="49" charset="-122"/>
                <a:ea typeface="楷体" panose="02010609060101010101" pitchFamily="49" charset="-122"/>
              </a:rPr>
              <a:t>明堂</a:t>
            </a:r>
            <a:r>
              <a:rPr lang="zh-CN" altLang="zh-CN" sz="2400" b="1">
                <a:solidFill>
                  <a:srgbClr val="0D0D0D"/>
                </a:solidFill>
                <a:latin typeface="楷体" panose="02010609060101010101" pitchFamily="49" charset="-122"/>
                <a:ea typeface="楷体" panose="02010609060101010101" pitchFamily="49" charset="-122"/>
              </a:rPr>
              <a:t>。</a:t>
            </a:r>
            <a:r>
              <a:rPr lang="zh-CN" altLang="zh-CN" sz="2400" b="1" u="sng">
                <a:solidFill>
                  <a:srgbClr val="FF0000"/>
                </a:solidFill>
                <a:latin typeface="楷体" panose="02010609060101010101" pitchFamily="49" charset="-122"/>
                <a:ea typeface="楷体" panose="02010609060101010101" pitchFamily="49" charset="-122"/>
              </a:rPr>
              <a:t>策勋十二转</a:t>
            </a:r>
            <a:r>
              <a:rPr lang="zh-CN" altLang="zh-CN" sz="2400" b="1">
                <a:solidFill>
                  <a:srgbClr val="0D0D0D"/>
                </a:solidFill>
                <a:latin typeface="楷体" panose="02010609060101010101" pitchFamily="49" charset="-122"/>
                <a:ea typeface="楷体" panose="02010609060101010101" pitchFamily="49" charset="-122"/>
              </a:rPr>
              <a:t>，</a:t>
            </a:r>
            <a:r>
              <a:rPr lang="zh-CN" altLang="zh-CN" sz="2400" b="1" u="sng">
                <a:solidFill>
                  <a:srgbClr val="FF0000"/>
                </a:solidFill>
                <a:latin typeface="楷体" panose="02010609060101010101" pitchFamily="49" charset="-122"/>
                <a:ea typeface="楷体" panose="02010609060101010101" pitchFamily="49" charset="-122"/>
              </a:rPr>
              <a:t>赏赐百千强</a:t>
            </a:r>
            <a:r>
              <a:rPr lang="zh-CN" altLang="zh-CN" sz="2400" b="1">
                <a:solidFill>
                  <a:srgbClr val="0D0D0D"/>
                </a:solidFill>
                <a:latin typeface="楷体" panose="02010609060101010101" pitchFamily="49" charset="-122"/>
                <a:ea typeface="楷体" panose="02010609060101010101" pitchFamily="49" charset="-122"/>
              </a:rPr>
              <a:t>。可汗</a:t>
            </a:r>
            <a:r>
              <a:rPr lang="zh-CN" altLang="zh-CN" sz="2400" b="1" u="sng">
                <a:solidFill>
                  <a:srgbClr val="FF0000"/>
                </a:solidFill>
                <a:latin typeface="楷体" panose="02010609060101010101" pitchFamily="49" charset="-122"/>
                <a:ea typeface="楷体" panose="02010609060101010101" pitchFamily="49" charset="-122"/>
              </a:rPr>
              <a:t>问所欲</a:t>
            </a:r>
            <a:r>
              <a:rPr lang="zh-CN" altLang="zh-CN" sz="2400" b="1">
                <a:solidFill>
                  <a:srgbClr val="0D0D0D"/>
                </a:solidFill>
                <a:latin typeface="楷体" panose="02010609060101010101" pitchFamily="49" charset="-122"/>
                <a:ea typeface="楷体" panose="02010609060101010101" pitchFamily="49" charset="-122"/>
              </a:rPr>
              <a:t>，木兰</a:t>
            </a:r>
            <a:r>
              <a:rPr lang="zh-CN" altLang="zh-CN" sz="2400" b="1" u="sng">
                <a:solidFill>
                  <a:srgbClr val="FF0000"/>
                </a:solidFill>
                <a:latin typeface="楷体" panose="02010609060101010101" pitchFamily="49" charset="-122"/>
                <a:ea typeface="楷体" panose="02010609060101010101" pitchFamily="49" charset="-122"/>
              </a:rPr>
              <a:t>不用</a:t>
            </a:r>
            <a:r>
              <a:rPr lang="en-US" altLang="zh-CN" sz="2400" b="1">
                <a:solidFill>
                  <a:srgbClr val="FF0000"/>
                </a:solidFill>
                <a:latin typeface="楷体" panose="02010609060101010101" pitchFamily="49" charset="-122"/>
                <a:ea typeface="楷体" panose="02010609060101010101" pitchFamily="49" charset="-122"/>
              </a:rPr>
              <a:t> </a:t>
            </a:r>
            <a:r>
              <a:rPr lang="zh-CN" altLang="zh-CN" sz="2400" b="1" u="sng">
                <a:solidFill>
                  <a:srgbClr val="FF0000"/>
                </a:solidFill>
                <a:latin typeface="楷体" panose="02010609060101010101" pitchFamily="49" charset="-122"/>
                <a:ea typeface="楷体" panose="02010609060101010101" pitchFamily="49" charset="-122"/>
              </a:rPr>
              <a:t>尚书郎</a:t>
            </a:r>
            <a:r>
              <a:rPr lang="zh-CN" altLang="en-US" sz="2400" b="1">
                <a:solidFill>
                  <a:srgbClr val="0D0D0D"/>
                </a:solidFill>
                <a:latin typeface="楷体" panose="02010609060101010101" pitchFamily="49" charset="-122"/>
                <a:ea typeface="楷体" panose="02010609060101010101" pitchFamily="49" charset="-122"/>
              </a:rPr>
              <a:t>，</a:t>
            </a:r>
            <a:r>
              <a:rPr lang="zh-CN" altLang="zh-CN" sz="2400" b="1" u="sng">
                <a:solidFill>
                  <a:srgbClr val="FF0000"/>
                </a:solidFill>
                <a:latin typeface="楷体" panose="02010609060101010101" pitchFamily="49" charset="-122"/>
                <a:ea typeface="楷体" panose="02010609060101010101" pitchFamily="49" charset="-122"/>
              </a:rPr>
              <a:t>愿驰千里足</a:t>
            </a:r>
            <a:r>
              <a:rPr lang="zh-CN" altLang="zh-CN" sz="2400" b="1">
                <a:solidFill>
                  <a:srgbClr val="0D0D0D"/>
                </a:solidFill>
                <a:latin typeface="楷体" panose="02010609060101010101" pitchFamily="49" charset="-122"/>
                <a:ea typeface="楷体" panose="02010609060101010101" pitchFamily="49" charset="-122"/>
              </a:rPr>
              <a:t>，送儿还故乡。</a:t>
            </a:r>
          </a:p>
        </p:txBody>
      </p:sp>
      <p:sp>
        <p:nvSpPr>
          <p:cNvPr id="11" name="矩形 10"/>
          <p:cNvSpPr>
            <a:spLocks noChangeArrowheads="1"/>
          </p:cNvSpPr>
          <p:nvPr/>
        </p:nvSpPr>
        <p:spPr bwMode="auto">
          <a:xfrm>
            <a:off x="538163" y="627063"/>
            <a:ext cx="2262187"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指上文的“可汗”。</a:t>
            </a:r>
          </a:p>
        </p:txBody>
      </p:sp>
      <p:sp>
        <p:nvSpPr>
          <p:cNvPr id="12" name="矩形 11"/>
          <p:cNvSpPr>
            <a:spLocks noChangeArrowheads="1"/>
          </p:cNvSpPr>
          <p:nvPr/>
        </p:nvSpPr>
        <p:spPr bwMode="auto">
          <a:xfrm>
            <a:off x="2894013" y="642938"/>
            <a:ext cx="2973387"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古代帝王举行大典的朝堂。</a:t>
            </a:r>
          </a:p>
        </p:txBody>
      </p:sp>
      <p:sp>
        <p:nvSpPr>
          <p:cNvPr id="13" name="矩形 12"/>
          <p:cNvSpPr>
            <a:spLocks noChangeArrowheads="1"/>
          </p:cNvSpPr>
          <p:nvPr/>
        </p:nvSpPr>
        <p:spPr bwMode="auto">
          <a:xfrm>
            <a:off x="4427538" y="1409700"/>
            <a:ext cx="2973387"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记最大的功。策勋，记功。</a:t>
            </a:r>
          </a:p>
        </p:txBody>
      </p:sp>
      <p:sp>
        <p:nvSpPr>
          <p:cNvPr id="14" name="矩形 13"/>
          <p:cNvSpPr>
            <a:spLocks noChangeArrowheads="1"/>
          </p:cNvSpPr>
          <p:nvPr/>
        </p:nvSpPr>
        <p:spPr bwMode="auto">
          <a:xfrm>
            <a:off x="5991225" y="642938"/>
            <a:ext cx="3186113"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赏赐很多的财物。强，有余。</a:t>
            </a:r>
          </a:p>
        </p:txBody>
      </p:sp>
      <p:sp>
        <p:nvSpPr>
          <p:cNvPr id="15" name="矩形 14"/>
          <p:cNvSpPr>
            <a:spLocks noChangeArrowheads="1"/>
          </p:cNvSpPr>
          <p:nvPr/>
        </p:nvSpPr>
        <p:spPr bwMode="auto">
          <a:xfrm>
            <a:off x="250825" y="1409700"/>
            <a:ext cx="2508250"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问（木兰）想要什么。</a:t>
            </a:r>
          </a:p>
        </p:txBody>
      </p:sp>
      <p:sp>
        <p:nvSpPr>
          <p:cNvPr id="16" name="矩形 15"/>
          <p:cNvSpPr>
            <a:spLocks noChangeArrowheads="1"/>
          </p:cNvSpPr>
          <p:nvPr/>
        </p:nvSpPr>
        <p:spPr bwMode="auto">
          <a:xfrm>
            <a:off x="2006600" y="2143125"/>
            <a:ext cx="1108075"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不愿做。</a:t>
            </a:r>
          </a:p>
        </p:txBody>
      </p:sp>
      <p:sp>
        <p:nvSpPr>
          <p:cNvPr id="17" name="矩形 16"/>
          <p:cNvSpPr>
            <a:spLocks noChangeArrowheads="1"/>
          </p:cNvSpPr>
          <p:nvPr/>
        </p:nvSpPr>
        <p:spPr bwMode="auto">
          <a:xfrm>
            <a:off x="3203575" y="2143125"/>
            <a:ext cx="1816100" cy="1200150"/>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尚书省的官。尚书省是古代朝廷中管理国家政事的机关。</a:t>
            </a:r>
          </a:p>
        </p:txBody>
      </p:sp>
      <p:sp>
        <p:nvSpPr>
          <p:cNvPr id="18" name="矩形 17"/>
          <p:cNvSpPr>
            <a:spLocks noChangeArrowheads="1"/>
          </p:cNvSpPr>
          <p:nvPr/>
        </p:nvSpPr>
        <p:spPr bwMode="auto">
          <a:xfrm>
            <a:off x="5148263" y="2130425"/>
            <a:ext cx="1928812" cy="646113"/>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FF"/>
                </a:solidFill>
                <a:latin typeface="黑体" panose="02010609060101010101" pitchFamily="49" charset="-122"/>
                <a:ea typeface="黑体" panose="02010609060101010101" pitchFamily="49" charset="-122"/>
              </a:rPr>
              <a:t>希望驰骋千里马。驰，赶马快跑。</a:t>
            </a:r>
          </a:p>
        </p:txBody>
      </p:sp>
      <p:sp>
        <p:nvSpPr>
          <p:cNvPr id="19" name="矩形 18"/>
          <p:cNvSpPr/>
          <p:nvPr/>
        </p:nvSpPr>
        <p:spPr>
          <a:xfrm>
            <a:off x="392113" y="3429000"/>
            <a:ext cx="8501062" cy="1292225"/>
          </a:xfrm>
          <a:prstGeom prst="rect">
            <a:avLst/>
          </a:prstGeom>
          <a:solidFill>
            <a:schemeClr val="accent5">
              <a:lumMod val="20000"/>
              <a:lumOff val="80000"/>
            </a:schemeClr>
          </a:solidFill>
        </p:spPr>
        <p:txBody>
          <a:bodyPr>
            <a:spAutoFit/>
          </a:bodyPr>
          <a:lstStyle/>
          <a:p>
            <a:pPr>
              <a:lnSpc>
                <a:spcPct val="130000"/>
              </a:lnSpc>
              <a:defRPr/>
            </a:pPr>
            <a:r>
              <a:rPr lang="zh-CN" altLang="en-US" sz="2000" b="1">
                <a:solidFill>
                  <a:srgbClr val="FF0000"/>
                </a:solidFill>
                <a:latin typeface="楷体" panose="02010609060101010101" pitchFamily="49" charset="-122"/>
                <a:ea typeface="楷体" panose="02010609060101010101" pitchFamily="49" charset="-122"/>
                <a:sym typeface="宋体" panose="02010600030101010101" pitchFamily="2" charset="-122"/>
              </a:rPr>
              <a:t>译文：</a:t>
            </a:r>
            <a:r>
              <a:rPr lang="zh-CN" altLang="en-US" sz="2000" b="1">
                <a:solidFill>
                  <a:prstClr val="black">
                    <a:lumMod val="95000"/>
                    <a:lumOff val="5000"/>
                  </a:prstClr>
                </a:solidFill>
                <a:latin typeface="楷体" panose="02010609060101010101" pitchFamily="49" charset="-122"/>
                <a:ea typeface="楷体" panose="02010609060101010101" pitchFamily="49" charset="-122"/>
                <a:sym typeface="宋体" panose="02010600030101010101" pitchFamily="2" charset="-122"/>
              </a:rPr>
              <a:t>木兰从前线回来拜见天子，天子高坐在举行大典的朝堂上。朝廷为木兰记功很多次，并赏赐了很多财物。问木兰想要什么，木兰表示不愿做尚书郎。希望骑上千里马，快快把自己送回故乡。</a:t>
            </a:r>
            <a:endParaRPr lang="zh-CN" altLang="en-US" sz="2000">
              <a:solidFill>
                <a:prstClr val="black">
                  <a:lumMod val="95000"/>
                  <a:lumOff val="5000"/>
                </a:prstClr>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矩形 1"/>
          <p:cNvSpPr>
            <a:spLocks noChangeArrowheads="1"/>
          </p:cNvSpPr>
          <p:nvPr/>
        </p:nvSpPr>
        <p:spPr bwMode="auto">
          <a:xfrm>
            <a:off x="214313" y="642938"/>
            <a:ext cx="8715375"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200000"/>
              </a:lnSpc>
            </a:pPr>
            <a:r>
              <a:rPr lang="en-US" altLang="zh-CN" sz="2400" b="1">
                <a:solidFill>
                  <a:srgbClr val="0D0D0D"/>
                </a:solidFill>
                <a:latin typeface="楷体" panose="02010609060101010101" pitchFamily="49" charset="-122"/>
                <a:ea typeface="楷体" panose="02010609060101010101" pitchFamily="49" charset="-122"/>
              </a:rPr>
              <a:t> </a:t>
            </a:r>
            <a:r>
              <a:rPr lang="zh-CN" altLang="zh-CN" sz="2400" b="1">
                <a:solidFill>
                  <a:srgbClr val="0D0D0D"/>
                </a:solidFill>
                <a:latin typeface="楷体" panose="02010609060101010101" pitchFamily="49" charset="-122"/>
                <a:ea typeface="楷体" panose="02010609060101010101" pitchFamily="49" charset="-122"/>
              </a:rPr>
              <a:t>爷娘闻女来，出</a:t>
            </a:r>
            <a:r>
              <a:rPr lang="zh-CN" altLang="zh-CN" sz="2400" b="1" u="sng">
                <a:solidFill>
                  <a:srgbClr val="FF0000"/>
                </a:solidFill>
                <a:latin typeface="楷体" panose="02010609060101010101" pitchFamily="49" charset="-122"/>
                <a:ea typeface="楷体" panose="02010609060101010101" pitchFamily="49" charset="-122"/>
              </a:rPr>
              <a:t>郭</a:t>
            </a:r>
            <a:r>
              <a:rPr lang="zh-CN" altLang="zh-CN" sz="2400" b="1">
                <a:solidFill>
                  <a:srgbClr val="0D0D0D"/>
                </a:solidFill>
                <a:latin typeface="楷体" panose="02010609060101010101" pitchFamily="49" charset="-122"/>
                <a:ea typeface="楷体" panose="02010609060101010101" pitchFamily="49" charset="-122"/>
              </a:rPr>
              <a:t>相</a:t>
            </a:r>
            <a:r>
              <a:rPr lang="zh-CN" altLang="zh-CN" sz="2400" b="1" u="sng">
                <a:solidFill>
                  <a:srgbClr val="FF0000"/>
                </a:solidFill>
                <a:latin typeface="楷体" panose="02010609060101010101" pitchFamily="49" charset="-122"/>
                <a:ea typeface="楷体" panose="02010609060101010101" pitchFamily="49" charset="-122"/>
              </a:rPr>
              <a:t>扶将</a:t>
            </a:r>
            <a:r>
              <a:rPr lang="zh-CN" altLang="en-US" sz="2400" b="1">
                <a:solidFill>
                  <a:srgbClr val="0D0D0D"/>
                </a:solidFill>
                <a:latin typeface="楷体" panose="02010609060101010101" pitchFamily="49" charset="-122"/>
                <a:ea typeface="楷体" panose="02010609060101010101" pitchFamily="49" charset="-122"/>
              </a:rPr>
              <a:t>；</a:t>
            </a:r>
            <a:r>
              <a:rPr lang="zh-CN" altLang="zh-CN" sz="2400" b="1">
                <a:solidFill>
                  <a:srgbClr val="0D0D0D"/>
                </a:solidFill>
                <a:latin typeface="楷体" panose="02010609060101010101" pitchFamily="49" charset="-122"/>
                <a:ea typeface="楷体" panose="02010609060101010101" pitchFamily="49" charset="-122"/>
              </a:rPr>
              <a:t>阿姊闻妹来，当户理</a:t>
            </a:r>
            <a:r>
              <a:rPr lang="zh-CN" altLang="zh-CN" sz="2400" b="1" u="sng">
                <a:solidFill>
                  <a:srgbClr val="FF0000"/>
                </a:solidFill>
                <a:latin typeface="楷体" panose="02010609060101010101" pitchFamily="49" charset="-122"/>
                <a:ea typeface="楷体" panose="02010609060101010101" pitchFamily="49" charset="-122"/>
              </a:rPr>
              <a:t>红妆</a:t>
            </a:r>
            <a:r>
              <a:rPr lang="zh-CN" altLang="en-US" sz="2400" b="1">
                <a:solidFill>
                  <a:srgbClr val="0D0D0D"/>
                </a:solidFill>
                <a:latin typeface="楷体" panose="02010609060101010101" pitchFamily="49" charset="-122"/>
                <a:ea typeface="楷体" panose="02010609060101010101" pitchFamily="49" charset="-122"/>
              </a:rPr>
              <a:t>；</a:t>
            </a:r>
            <a:r>
              <a:rPr lang="zh-CN" altLang="zh-CN" sz="2400" b="1">
                <a:solidFill>
                  <a:srgbClr val="0D0D0D"/>
                </a:solidFill>
                <a:latin typeface="楷体" panose="02010609060101010101" pitchFamily="49" charset="-122"/>
                <a:ea typeface="楷体" panose="02010609060101010101" pitchFamily="49" charset="-122"/>
              </a:rPr>
              <a:t>小弟闻姊来，磨刀</a:t>
            </a:r>
            <a:r>
              <a:rPr lang="zh-CN" altLang="zh-CN" sz="2400" b="1" u="sng">
                <a:solidFill>
                  <a:srgbClr val="FF0000"/>
                </a:solidFill>
                <a:latin typeface="楷体" panose="02010609060101010101" pitchFamily="49" charset="-122"/>
                <a:ea typeface="楷体" panose="02010609060101010101" pitchFamily="49" charset="-122"/>
              </a:rPr>
              <a:t>霍霍</a:t>
            </a:r>
            <a:r>
              <a:rPr lang="zh-CN" altLang="zh-CN" sz="2400" b="1">
                <a:solidFill>
                  <a:srgbClr val="0D0D0D"/>
                </a:solidFill>
                <a:latin typeface="楷体" panose="02010609060101010101" pitchFamily="49" charset="-122"/>
                <a:ea typeface="楷体" panose="02010609060101010101" pitchFamily="49" charset="-122"/>
              </a:rPr>
              <a:t>向猪羊。开我东阁门，坐我西阁床。脱我战时袍，</a:t>
            </a:r>
            <a:r>
              <a:rPr lang="zh-CN" altLang="zh-CN" sz="2400" b="1" u="sng">
                <a:solidFill>
                  <a:srgbClr val="FF0000"/>
                </a:solidFill>
                <a:latin typeface="楷体" panose="02010609060101010101" pitchFamily="49" charset="-122"/>
                <a:ea typeface="楷体" panose="02010609060101010101" pitchFamily="49" charset="-122"/>
              </a:rPr>
              <a:t>著</a:t>
            </a:r>
            <a:r>
              <a:rPr lang="zh-CN" altLang="zh-CN" sz="2400" b="1">
                <a:solidFill>
                  <a:srgbClr val="0D0D0D"/>
                </a:solidFill>
                <a:latin typeface="楷体" panose="02010609060101010101" pitchFamily="49" charset="-122"/>
                <a:ea typeface="楷体" panose="02010609060101010101" pitchFamily="49" charset="-122"/>
              </a:rPr>
              <a:t>我旧时裳。当窗理</a:t>
            </a:r>
            <a:r>
              <a:rPr lang="zh-CN" altLang="zh-CN" sz="2400" b="1" u="sng">
                <a:solidFill>
                  <a:srgbClr val="FF0000"/>
                </a:solidFill>
                <a:latin typeface="楷体" panose="02010609060101010101" pitchFamily="49" charset="-122"/>
                <a:ea typeface="楷体" panose="02010609060101010101" pitchFamily="49" charset="-122"/>
              </a:rPr>
              <a:t>云鬓</a:t>
            </a:r>
            <a:r>
              <a:rPr lang="zh-CN" altLang="zh-CN" sz="2400" b="1">
                <a:solidFill>
                  <a:srgbClr val="0D0D0D"/>
                </a:solidFill>
                <a:latin typeface="楷体" panose="02010609060101010101" pitchFamily="49" charset="-122"/>
                <a:ea typeface="楷体" panose="02010609060101010101" pitchFamily="49" charset="-122"/>
              </a:rPr>
              <a:t>，对镜</a:t>
            </a:r>
            <a:r>
              <a:rPr lang="zh-CN" altLang="zh-CN" sz="2400" b="1" u="sng">
                <a:solidFill>
                  <a:srgbClr val="FF0000"/>
                </a:solidFill>
                <a:latin typeface="楷体" panose="02010609060101010101" pitchFamily="49" charset="-122"/>
                <a:ea typeface="楷体" panose="02010609060101010101" pitchFamily="49" charset="-122"/>
              </a:rPr>
              <a:t>帖</a:t>
            </a:r>
            <a:r>
              <a:rPr lang="en-US" altLang="zh-CN" sz="2400" b="1">
                <a:solidFill>
                  <a:srgbClr val="FF0000"/>
                </a:solidFill>
                <a:latin typeface="楷体" panose="02010609060101010101" pitchFamily="49" charset="-122"/>
                <a:ea typeface="楷体" panose="02010609060101010101" pitchFamily="49" charset="-122"/>
              </a:rPr>
              <a:t> </a:t>
            </a:r>
            <a:r>
              <a:rPr lang="zh-CN" altLang="zh-CN" sz="2400" b="1" u="sng">
                <a:solidFill>
                  <a:srgbClr val="FF0000"/>
                </a:solidFill>
                <a:latin typeface="楷体" panose="02010609060101010101" pitchFamily="49" charset="-122"/>
                <a:ea typeface="楷体" panose="02010609060101010101" pitchFamily="49" charset="-122"/>
              </a:rPr>
              <a:t>花黄</a:t>
            </a:r>
            <a:r>
              <a:rPr lang="zh-CN" altLang="zh-CN" sz="2400" b="1">
                <a:solidFill>
                  <a:srgbClr val="0D0D0D"/>
                </a:solidFill>
                <a:latin typeface="楷体" panose="02010609060101010101" pitchFamily="49" charset="-122"/>
                <a:ea typeface="楷体" panose="02010609060101010101" pitchFamily="49" charset="-122"/>
              </a:rPr>
              <a:t>。出门看火伴，</a:t>
            </a:r>
            <a:r>
              <a:rPr lang="zh-CN" altLang="zh-CN" sz="2400" b="1" u="sng">
                <a:solidFill>
                  <a:srgbClr val="FF0000"/>
                </a:solidFill>
                <a:latin typeface="楷体" panose="02010609060101010101" pitchFamily="49" charset="-122"/>
                <a:ea typeface="楷体" panose="02010609060101010101" pitchFamily="49" charset="-122"/>
              </a:rPr>
              <a:t>火伴</a:t>
            </a:r>
            <a:r>
              <a:rPr lang="zh-CN" altLang="zh-CN" sz="2400" b="1">
                <a:solidFill>
                  <a:srgbClr val="0D0D0D"/>
                </a:solidFill>
                <a:latin typeface="楷体" panose="02010609060101010101" pitchFamily="49" charset="-122"/>
                <a:ea typeface="楷体" panose="02010609060101010101" pitchFamily="49" charset="-122"/>
              </a:rPr>
              <a:t>皆惊忙</a:t>
            </a:r>
            <a:r>
              <a:rPr lang="zh-CN" altLang="en-US" sz="2400" b="1">
                <a:solidFill>
                  <a:srgbClr val="0D0D0D"/>
                </a:solidFill>
                <a:latin typeface="楷体" panose="02010609060101010101" pitchFamily="49" charset="-122"/>
                <a:ea typeface="楷体" panose="02010609060101010101" pitchFamily="49" charset="-122"/>
              </a:rPr>
              <a:t>：</a:t>
            </a:r>
            <a:r>
              <a:rPr lang="zh-CN" altLang="zh-CN" sz="2400" b="1">
                <a:solidFill>
                  <a:srgbClr val="0D0D0D"/>
                </a:solidFill>
                <a:latin typeface="楷体" panose="02010609060101010101" pitchFamily="49" charset="-122"/>
                <a:ea typeface="楷体" panose="02010609060101010101" pitchFamily="49" charset="-122"/>
              </a:rPr>
              <a:t>同行十二年，不知木兰是女郎</a:t>
            </a:r>
            <a:r>
              <a:rPr lang="zh-CN" altLang="en-US" sz="2400" b="1">
                <a:latin typeface="楷体" panose="02010609060101010101" pitchFamily="49" charset="-122"/>
                <a:ea typeface="楷体" panose="02010609060101010101" pitchFamily="49" charset="-122"/>
              </a:rPr>
              <a:t>。</a:t>
            </a:r>
            <a:endParaRPr lang="en-US" altLang="zh-CN" sz="2400" b="1">
              <a:latin typeface="楷体" panose="02010609060101010101" pitchFamily="49" charset="-122"/>
              <a:ea typeface="楷体" panose="02010609060101010101" pitchFamily="49" charset="-122"/>
            </a:endParaRPr>
          </a:p>
          <a:p>
            <a:pPr>
              <a:lnSpc>
                <a:spcPct val="200000"/>
              </a:lnSpc>
            </a:pPr>
            <a:r>
              <a:rPr lang="zh-CN" altLang="zh-CN" sz="2400" b="1">
                <a:solidFill>
                  <a:srgbClr val="1E1E1E"/>
                </a:solidFill>
                <a:latin typeface="楷体" panose="02010609060101010101" pitchFamily="49" charset="-122"/>
                <a:ea typeface="楷体" panose="02010609060101010101" pitchFamily="49" charset="-122"/>
              </a:rPr>
              <a:t>雄兔脚</a:t>
            </a:r>
            <a:r>
              <a:rPr lang="zh-CN" altLang="zh-CN" sz="2400" b="1" u="sng">
                <a:solidFill>
                  <a:srgbClr val="FF0000"/>
                </a:solidFill>
                <a:latin typeface="楷体" panose="02010609060101010101" pitchFamily="49" charset="-122"/>
                <a:ea typeface="楷体" panose="02010609060101010101" pitchFamily="49" charset="-122"/>
              </a:rPr>
              <a:t>扑朔</a:t>
            </a:r>
            <a:r>
              <a:rPr lang="zh-CN" altLang="zh-CN" sz="2400" b="1">
                <a:solidFill>
                  <a:srgbClr val="1E1E1E"/>
                </a:solidFill>
                <a:latin typeface="楷体" panose="02010609060101010101" pitchFamily="49" charset="-122"/>
                <a:ea typeface="楷体" panose="02010609060101010101" pitchFamily="49" charset="-122"/>
              </a:rPr>
              <a:t>，雌兔眼</a:t>
            </a:r>
            <a:r>
              <a:rPr lang="zh-CN" altLang="zh-CN" sz="2400" b="1" u="sng">
                <a:solidFill>
                  <a:srgbClr val="FF0000"/>
                </a:solidFill>
                <a:latin typeface="楷体" panose="02010609060101010101" pitchFamily="49" charset="-122"/>
                <a:ea typeface="楷体" panose="02010609060101010101" pitchFamily="49" charset="-122"/>
              </a:rPr>
              <a:t>迷离</a:t>
            </a:r>
            <a:r>
              <a:rPr lang="zh-CN" altLang="en-US" sz="2400" b="1">
                <a:solidFill>
                  <a:srgbClr val="1E1E1E"/>
                </a:solidFill>
                <a:latin typeface="楷体" panose="02010609060101010101" pitchFamily="49" charset="-122"/>
                <a:ea typeface="楷体" panose="02010609060101010101" pitchFamily="49" charset="-122"/>
              </a:rPr>
              <a:t>；</a:t>
            </a:r>
            <a:r>
              <a:rPr lang="zh-CN" altLang="zh-CN" sz="2400" b="1">
                <a:solidFill>
                  <a:srgbClr val="1E1E1E"/>
                </a:solidFill>
                <a:latin typeface="楷体" panose="02010609060101010101" pitchFamily="49" charset="-122"/>
                <a:ea typeface="楷体" panose="02010609060101010101" pitchFamily="49" charset="-122"/>
              </a:rPr>
              <a:t>双兔</a:t>
            </a:r>
            <a:r>
              <a:rPr lang="zh-CN" altLang="zh-CN" sz="2400" b="1" u="sng">
                <a:solidFill>
                  <a:srgbClr val="FF0000"/>
                </a:solidFill>
                <a:latin typeface="楷体" panose="02010609060101010101" pitchFamily="49" charset="-122"/>
                <a:ea typeface="楷体" panose="02010609060101010101" pitchFamily="49" charset="-122"/>
              </a:rPr>
              <a:t>傍</a:t>
            </a:r>
            <a:r>
              <a:rPr lang="zh-CN" altLang="zh-CN" sz="2400" b="1">
                <a:solidFill>
                  <a:srgbClr val="1E1E1E"/>
                </a:solidFill>
                <a:latin typeface="楷体" panose="02010609060101010101" pitchFamily="49" charset="-122"/>
                <a:ea typeface="楷体" panose="02010609060101010101" pitchFamily="49" charset="-122"/>
              </a:rPr>
              <a:t>地</a:t>
            </a:r>
            <a:r>
              <a:rPr lang="zh-CN" altLang="zh-CN" sz="2400" b="1" u="sng">
                <a:solidFill>
                  <a:srgbClr val="FF0000"/>
                </a:solidFill>
                <a:latin typeface="楷体" panose="02010609060101010101" pitchFamily="49" charset="-122"/>
                <a:ea typeface="楷体" panose="02010609060101010101" pitchFamily="49" charset="-122"/>
              </a:rPr>
              <a:t>走</a:t>
            </a:r>
            <a:r>
              <a:rPr lang="zh-CN" altLang="zh-CN" sz="2400" b="1">
                <a:solidFill>
                  <a:srgbClr val="1E1E1E"/>
                </a:solidFill>
                <a:latin typeface="楷体" panose="02010609060101010101" pitchFamily="49" charset="-122"/>
                <a:ea typeface="楷体" panose="02010609060101010101" pitchFamily="49" charset="-122"/>
              </a:rPr>
              <a:t>，</a:t>
            </a:r>
            <a:r>
              <a:rPr lang="zh-CN" altLang="zh-CN" sz="2400" b="1" u="sng">
                <a:solidFill>
                  <a:srgbClr val="FF0000"/>
                </a:solidFill>
                <a:latin typeface="楷体" panose="02010609060101010101" pitchFamily="49" charset="-122"/>
                <a:ea typeface="楷体" panose="02010609060101010101" pitchFamily="49" charset="-122"/>
              </a:rPr>
              <a:t>安</a:t>
            </a:r>
            <a:r>
              <a:rPr lang="zh-CN" altLang="zh-CN" sz="2400" b="1">
                <a:solidFill>
                  <a:srgbClr val="1E1E1E"/>
                </a:solidFill>
                <a:latin typeface="楷体" panose="02010609060101010101" pitchFamily="49" charset="-122"/>
                <a:ea typeface="楷体" panose="02010609060101010101" pitchFamily="49" charset="-122"/>
              </a:rPr>
              <a:t>能</a:t>
            </a:r>
            <a:r>
              <a:rPr lang="zh-CN" altLang="en-US" sz="2400" b="1" u="sng">
                <a:solidFill>
                  <a:srgbClr val="FF0000"/>
                </a:solidFill>
                <a:latin typeface="楷体" panose="02010609060101010101" pitchFamily="49" charset="-122"/>
                <a:ea typeface="楷体" panose="02010609060101010101" pitchFamily="49" charset="-122"/>
              </a:rPr>
              <a:t>辨</a:t>
            </a:r>
            <a:r>
              <a:rPr lang="zh-CN" altLang="zh-CN" sz="2400" b="1">
                <a:solidFill>
                  <a:srgbClr val="1E1E1E"/>
                </a:solidFill>
                <a:latin typeface="楷体" panose="02010609060101010101" pitchFamily="49" charset="-122"/>
                <a:ea typeface="楷体" panose="02010609060101010101" pitchFamily="49" charset="-122"/>
              </a:rPr>
              <a:t>我是雄</a:t>
            </a:r>
            <a:r>
              <a:rPr lang="zh-CN" altLang="zh-CN" sz="2400" b="1" smtClean="0">
                <a:solidFill>
                  <a:srgbClr val="1E1E1E"/>
                </a:solidFill>
                <a:latin typeface="楷体" panose="02010609060101010101" pitchFamily="49" charset="-122"/>
                <a:ea typeface="楷体" panose="02010609060101010101" pitchFamily="49" charset="-122"/>
              </a:rPr>
              <a:t>雌</a:t>
            </a:r>
            <a:r>
              <a:rPr lang="zh-CN" altLang="en-US" sz="2400" b="1" smtClean="0">
                <a:solidFill>
                  <a:srgbClr val="1E1E1E"/>
                </a:solidFill>
                <a:latin typeface="楷体" panose="02010609060101010101" pitchFamily="49" charset="-122"/>
                <a:ea typeface="楷体" panose="02010609060101010101" pitchFamily="49" charset="-122"/>
              </a:rPr>
              <a:t>？</a:t>
            </a:r>
            <a:endParaRPr lang="zh-CN" altLang="en-US" sz="2400">
              <a:solidFill>
                <a:srgbClr val="0D0D0D"/>
              </a:solidFill>
              <a:latin typeface="楷体" panose="02010609060101010101" pitchFamily="49" charset="-122"/>
              <a:ea typeface="楷体" panose="02010609060101010101" pitchFamily="49" charset="-122"/>
            </a:endParaRPr>
          </a:p>
        </p:txBody>
      </p:sp>
      <p:grpSp>
        <p:nvGrpSpPr>
          <p:cNvPr id="25603" name="组合 8"/>
          <p:cNvGrpSpPr/>
          <p:nvPr/>
        </p:nvGrpSpPr>
        <p:grpSpPr>
          <a:xfrm>
            <a:off x="0" y="-20638"/>
            <a:ext cx="2006600" cy="523876"/>
            <a:chOff x="70" y="-63"/>
            <a:chExt cx="3161" cy="824"/>
          </a:xfrm>
        </p:grpSpPr>
        <p:sp>
          <p:nvSpPr>
            <p:cNvPr id="2561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solidFill>
                    <a:srgbClr val="000000"/>
                  </a:solidFill>
                  <a:latin typeface="黑体" panose="02010609060101010101" pitchFamily="49" charset="-122"/>
                  <a:ea typeface="黑体" panose="02010609060101010101" pitchFamily="49" charset="-122"/>
                </a:rPr>
                <a:t>整体感知</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anose="02010609060101010101" pitchFamily="49" charset="-122"/>
                <a:ea typeface="黑体" panose="02010609060101010101" pitchFamily="49" charset="-122"/>
              </a:endParaRPr>
            </a:p>
          </p:txBody>
        </p:sp>
      </p:grpSp>
      <p:sp>
        <p:nvSpPr>
          <p:cNvPr id="8" name="矩形 7"/>
          <p:cNvSpPr>
            <a:spLocks noChangeArrowheads="1"/>
          </p:cNvSpPr>
          <p:nvPr/>
        </p:nvSpPr>
        <p:spPr bwMode="auto">
          <a:xfrm>
            <a:off x="2843213" y="571500"/>
            <a:ext cx="877887"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外城。</a:t>
            </a:r>
          </a:p>
        </p:txBody>
      </p:sp>
      <p:sp>
        <p:nvSpPr>
          <p:cNvPr id="9" name="矩形 8"/>
          <p:cNvSpPr>
            <a:spLocks noChangeArrowheads="1"/>
          </p:cNvSpPr>
          <p:nvPr/>
        </p:nvSpPr>
        <p:spPr bwMode="auto">
          <a:xfrm>
            <a:off x="3694113" y="571500"/>
            <a:ext cx="877887"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扶持。</a:t>
            </a:r>
          </a:p>
        </p:txBody>
      </p:sp>
      <p:sp>
        <p:nvSpPr>
          <p:cNvPr id="10" name="矩形 9"/>
          <p:cNvSpPr>
            <a:spLocks noChangeArrowheads="1"/>
          </p:cNvSpPr>
          <p:nvPr/>
        </p:nvSpPr>
        <p:spPr bwMode="auto">
          <a:xfrm>
            <a:off x="6343650" y="617538"/>
            <a:ext cx="2262188"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指女子的艳丽装束。</a:t>
            </a:r>
          </a:p>
        </p:txBody>
      </p:sp>
      <p:sp>
        <p:nvSpPr>
          <p:cNvPr id="11" name="矩形 10"/>
          <p:cNvSpPr>
            <a:spLocks noChangeArrowheads="1"/>
          </p:cNvSpPr>
          <p:nvPr/>
        </p:nvSpPr>
        <p:spPr bwMode="auto">
          <a:xfrm>
            <a:off x="1908175" y="1338263"/>
            <a:ext cx="1570038"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磨刀的声音。</a:t>
            </a:r>
          </a:p>
        </p:txBody>
      </p:sp>
      <p:sp>
        <p:nvSpPr>
          <p:cNvPr id="12" name="矩形 11"/>
          <p:cNvSpPr>
            <a:spLocks noChangeArrowheads="1"/>
          </p:cNvSpPr>
          <p:nvPr/>
        </p:nvSpPr>
        <p:spPr bwMode="auto">
          <a:xfrm>
            <a:off x="1536700" y="2057400"/>
            <a:ext cx="647700"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穿。</a:t>
            </a:r>
          </a:p>
        </p:txBody>
      </p:sp>
      <p:sp>
        <p:nvSpPr>
          <p:cNvPr id="13" name="矩形 12"/>
          <p:cNvSpPr>
            <a:spLocks noChangeArrowheads="1"/>
          </p:cNvSpPr>
          <p:nvPr/>
        </p:nvSpPr>
        <p:spPr bwMode="auto">
          <a:xfrm>
            <a:off x="2700338" y="2057400"/>
            <a:ext cx="3878262"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像云那样的鬓发，形容好看的头发。</a:t>
            </a:r>
          </a:p>
        </p:txBody>
      </p:sp>
      <p:sp>
        <p:nvSpPr>
          <p:cNvPr id="14" name="矩形 13"/>
          <p:cNvSpPr>
            <a:spLocks noChangeArrowheads="1"/>
          </p:cNvSpPr>
          <p:nvPr/>
        </p:nvSpPr>
        <p:spPr bwMode="auto">
          <a:xfrm>
            <a:off x="4687888" y="2786063"/>
            <a:ext cx="1338262"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同“贴”。</a:t>
            </a:r>
          </a:p>
        </p:txBody>
      </p:sp>
      <p:sp>
        <p:nvSpPr>
          <p:cNvPr id="15" name="矩形 14"/>
          <p:cNvSpPr>
            <a:spLocks noChangeArrowheads="1"/>
          </p:cNvSpPr>
          <p:nvPr/>
        </p:nvSpPr>
        <p:spPr bwMode="auto">
          <a:xfrm>
            <a:off x="6011863" y="2787650"/>
            <a:ext cx="3186112"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古代妇女的一种面部装饰物。</a:t>
            </a:r>
            <a:endParaRPr lang="zh-CN" altLang="en-US">
              <a:solidFill>
                <a:srgbClr val="0000FF"/>
              </a:solidFill>
            </a:endParaRPr>
          </a:p>
        </p:txBody>
      </p:sp>
      <p:sp>
        <p:nvSpPr>
          <p:cNvPr id="16" name="矩形 15"/>
          <p:cNvSpPr>
            <a:spLocks noChangeArrowheads="1"/>
          </p:cNvSpPr>
          <p:nvPr/>
        </p:nvSpPr>
        <p:spPr bwMode="auto">
          <a:xfrm>
            <a:off x="90488" y="3500438"/>
            <a:ext cx="6950075"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军中的同伴。当时规定若干士兵同一个灶吃饭，所以称“火伴”。</a:t>
            </a:r>
          </a:p>
        </p:txBody>
      </p:sp>
      <p:sp>
        <p:nvSpPr>
          <p:cNvPr id="18" name="矩形 17"/>
          <p:cNvSpPr>
            <a:spLocks noChangeArrowheads="1"/>
          </p:cNvSpPr>
          <p:nvPr/>
        </p:nvSpPr>
        <p:spPr bwMode="auto">
          <a:xfrm>
            <a:off x="1690688" y="4286250"/>
            <a:ext cx="877887"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动弹。</a:t>
            </a:r>
          </a:p>
        </p:txBody>
      </p:sp>
      <p:sp>
        <p:nvSpPr>
          <p:cNvPr id="19" name="矩形 18"/>
          <p:cNvSpPr>
            <a:spLocks noChangeArrowheads="1"/>
          </p:cNvSpPr>
          <p:nvPr/>
        </p:nvSpPr>
        <p:spPr bwMode="auto">
          <a:xfrm>
            <a:off x="3009900" y="4286250"/>
            <a:ext cx="1108075"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眯着眼。</a:t>
            </a:r>
          </a:p>
        </p:txBody>
      </p:sp>
      <p:sp>
        <p:nvSpPr>
          <p:cNvPr id="20" name="矩形 19"/>
          <p:cNvSpPr>
            <a:spLocks noChangeArrowheads="1"/>
          </p:cNvSpPr>
          <p:nvPr/>
        </p:nvSpPr>
        <p:spPr bwMode="auto">
          <a:xfrm>
            <a:off x="4157663" y="4267200"/>
            <a:ext cx="1570037" cy="368300"/>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靠近、临近。</a:t>
            </a:r>
            <a:endParaRPr lang="zh-CN" altLang="en-US" sz="1400">
              <a:solidFill>
                <a:srgbClr val="0000FF"/>
              </a:solidFill>
              <a:latin typeface="黑体" panose="02010609060101010101" pitchFamily="49" charset="-122"/>
              <a:ea typeface="黑体" panose="02010609060101010101" pitchFamily="49" charset="-122"/>
            </a:endParaRPr>
          </a:p>
        </p:txBody>
      </p:sp>
      <p:sp>
        <p:nvSpPr>
          <p:cNvPr id="21" name="矩形 20"/>
          <p:cNvSpPr>
            <a:spLocks noChangeArrowheads="1"/>
          </p:cNvSpPr>
          <p:nvPr/>
        </p:nvSpPr>
        <p:spPr bwMode="auto">
          <a:xfrm>
            <a:off x="5727700" y="4267200"/>
            <a:ext cx="646113" cy="368300"/>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跑。</a:t>
            </a:r>
            <a:endParaRPr lang="zh-CN" altLang="en-US" sz="1400">
              <a:solidFill>
                <a:srgbClr val="0000FF"/>
              </a:solidFill>
              <a:latin typeface="黑体" panose="02010609060101010101" pitchFamily="49" charset="-122"/>
              <a:ea typeface="黑体" panose="02010609060101010101" pitchFamily="49" charset="-122"/>
            </a:endParaRPr>
          </a:p>
        </p:txBody>
      </p:sp>
      <p:sp>
        <p:nvSpPr>
          <p:cNvPr id="23" name="矩形 22"/>
          <p:cNvSpPr>
            <a:spLocks noChangeArrowheads="1"/>
          </p:cNvSpPr>
          <p:nvPr/>
        </p:nvSpPr>
        <p:spPr bwMode="auto">
          <a:xfrm>
            <a:off x="6346825" y="4273550"/>
            <a:ext cx="877888" cy="369888"/>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怎么。</a:t>
            </a:r>
          </a:p>
        </p:txBody>
      </p:sp>
      <p:sp>
        <p:nvSpPr>
          <p:cNvPr id="24" name="矩形 23"/>
          <p:cNvSpPr>
            <a:spLocks noChangeArrowheads="1"/>
          </p:cNvSpPr>
          <p:nvPr/>
        </p:nvSpPr>
        <p:spPr bwMode="auto">
          <a:xfrm>
            <a:off x="7165975" y="3500438"/>
            <a:ext cx="877888" cy="369887"/>
          </a:xfrm>
          <a:prstGeom prst="rect">
            <a:avLst/>
          </a:prstGeom>
          <a:solidFill>
            <a:srgbClr val="F5F5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FF"/>
                </a:solidFill>
                <a:latin typeface="黑体" panose="02010609060101010101" pitchFamily="49" charset="-122"/>
                <a:ea typeface="黑体" panose="02010609060101010101" pitchFamily="49" charset="-122"/>
              </a:rPr>
              <a:t>分辨。</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additive="base">
                                        <p:cTn id="85" dur="500" fill="hold"/>
                                        <p:tgtEl>
                                          <p:spTgt spid="23"/>
                                        </p:tgtEl>
                                        <p:attrNameLst>
                                          <p:attrName>ppt_x</p:attrName>
                                        </p:attrNameLst>
                                      </p:cBhvr>
                                      <p:tavLst>
                                        <p:tav tm="0">
                                          <p:val>
                                            <p:strVal val="#ppt_x"/>
                                          </p:val>
                                        </p:tav>
                                        <p:tav tm="100000">
                                          <p:val>
                                            <p:strVal val="#ppt_x"/>
                                          </p:val>
                                        </p:tav>
                                      </p:tavLst>
                                    </p:anim>
                                    <p:anim calcmode="lin" valueType="num">
                                      <p:cBhvr additive="base">
                                        <p:cTn id="8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ppt_x"/>
                                          </p:val>
                                        </p:tav>
                                        <p:tav tm="100000">
                                          <p:val>
                                            <p:strVal val="#ppt_x"/>
                                          </p:val>
                                        </p:tav>
                                      </p:tavLst>
                                    </p:anim>
                                    <p:anim calcmode="lin" valueType="num">
                                      <p:cBhvr additive="base">
                                        <p:cTn id="9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8" grpId="0"/>
      <p:bldP spid="19" grpId="0"/>
      <p:bldP spid="20" grpId="0"/>
      <p:bldP spid="21" grpId="0"/>
      <p:bldP spid="23" grpId="0"/>
      <p:bldP spid="2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6626" name="组合 8"/>
          <p:cNvGrpSpPr/>
          <p:nvPr/>
        </p:nvGrpSpPr>
        <p:grpSpPr>
          <a:xfrm>
            <a:off x="0" y="-20638"/>
            <a:ext cx="2006600" cy="523876"/>
            <a:chOff x="70" y="-63"/>
            <a:chExt cx="3161" cy="824"/>
          </a:xfrm>
        </p:grpSpPr>
        <p:sp>
          <p:nvSpPr>
            <p:cNvPr id="2662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solidFill>
                    <a:srgbClr val="000000"/>
                  </a:solidFill>
                  <a:latin typeface="黑体" panose="02010609060101010101" pitchFamily="49" charset="-122"/>
                  <a:ea typeface="黑体" panose="02010609060101010101" pitchFamily="49" charset="-122"/>
                </a:rPr>
                <a:t>整体感知</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anose="02010609060101010101" pitchFamily="49" charset="-122"/>
                <a:ea typeface="黑体" panose="02010609060101010101" pitchFamily="49" charset="-122"/>
              </a:endParaRPr>
            </a:p>
          </p:txBody>
        </p:sp>
      </p:grpSp>
      <p:sp>
        <p:nvSpPr>
          <p:cNvPr id="6" name="TextBox 5"/>
          <p:cNvSpPr txBox="1"/>
          <p:nvPr/>
        </p:nvSpPr>
        <p:spPr>
          <a:xfrm>
            <a:off x="285750" y="627063"/>
            <a:ext cx="8572500" cy="4392612"/>
          </a:xfrm>
          <a:prstGeom prst="rect">
            <a:avLst/>
          </a:prstGeom>
          <a:solidFill>
            <a:schemeClr val="accent5">
              <a:lumMod val="20000"/>
              <a:lumOff val="80000"/>
            </a:schemeClr>
          </a:solidFill>
        </p:spPr>
        <p:txBody>
          <a:bodyPr>
            <a:spAutoFit/>
          </a:bodyPr>
          <a:lstStyle/>
          <a:p>
            <a:pPr>
              <a:defRPr/>
            </a:pPr>
            <a:r>
              <a:rPr lang="zh-CN" altLang="en-US" sz="2200" b="1">
                <a:solidFill>
                  <a:srgbClr val="FF0000"/>
                </a:solidFill>
                <a:latin typeface="楷体" panose="02010609060101010101" pitchFamily="49" charset="-122"/>
                <a:ea typeface="楷体" panose="02010609060101010101" pitchFamily="49" charset="-122"/>
                <a:sym typeface="宋体" panose="02010600030101010101" pitchFamily="2" charset="-122"/>
              </a:rPr>
              <a:t>译文：</a:t>
            </a:r>
            <a:endParaRPr lang="en-US" altLang="zh-CN" sz="2200" b="1">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indent="457200">
              <a:lnSpc>
                <a:spcPct val="130000"/>
              </a:lnSpc>
              <a:defRPr/>
            </a:pPr>
            <a:r>
              <a:rPr lang="zh-CN" altLang="en-US" sz="2200" b="1">
                <a:solidFill>
                  <a:prstClr val="black">
                    <a:lumMod val="95000"/>
                    <a:lumOff val="5000"/>
                  </a:prstClr>
                </a:solidFill>
                <a:latin typeface="楷体" panose="02010609060101010101" pitchFamily="49" charset="-122"/>
                <a:ea typeface="楷体" panose="02010609060101010101" pitchFamily="49" charset="-122"/>
                <a:sym typeface="宋体" panose="02010600030101010101" pitchFamily="2" charset="-122"/>
              </a:rPr>
              <a:t>父母听说女儿回来了，互相搀扶着到外城来迎接木兰；姐姐听说妹妹回来了，对着门户梳妆打扮起来；弟弟听说姐姐回来了，忙着霍霍地磨刀准备杀猪宰羊。</a:t>
            </a:r>
            <a:r>
              <a:rPr lang="zh-CN" altLang="en-US" sz="2200" b="1">
                <a:latin typeface="楷体" panose="02010609060101010101" pitchFamily="49" charset="-122"/>
                <a:ea typeface="楷体" panose="02010609060101010101" pitchFamily="49" charset="-122"/>
                <a:sym typeface="宋体" panose="02010600030101010101" pitchFamily="2" charset="-122"/>
              </a:rPr>
              <a:t>打开我东边绣楼的门，坐坐我西边内房的床。脱下我从军时的战袍，穿上我在家时的衣裙，对着窗户梳理我乌云般的秀发，照着镜子在额头上贴上花黄。出门去见同去出征的伙伴，伙伴们都很吃惊：同行多年，竟然不知道木兰是个姑娘。          </a:t>
            </a:r>
            <a:endParaRPr lang="zh-CN" altLang="en-US" sz="2200" b="1">
              <a:latin typeface="楷体" panose="02010609060101010101" pitchFamily="49" charset="-122"/>
              <a:ea typeface="楷体" panose="02010609060101010101" pitchFamily="49" charset="-122"/>
            </a:endParaRPr>
          </a:p>
          <a:p>
            <a:pPr indent="457200">
              <a:lnSpc>
                <a:spcPct val="130000"/>
              </a:lnSpc>
              <a:defRPr/>
            </a:pPr>
            <a:r>
              <a:rPr lang="zh-CN" altLang="en-US" sz="2200" b="1">
                <a:latin typeface="楷体" panose="02010609060101010101" pitchFamily="49" charset="-122"/>
                <a:ea typeface="楷体" panose="02010609060101010101" pitchFamily="49" charset="-122"/>
                <a:sym typeface="宋体" panose="02010600030101010101" pitchFamily="2" charset="-122"/>
              </a:rPr>
              <a:t>雄兔两只前脚时时动弹，雌兔两眼常常眯着（所以容易辨认）；（但是让）雄雌两兔一起并排着跑，又怎能辨别哪个是雄兔，哪个是雌兔</a:t>
            </a:r>
            <a:r>
              <a:rPr lang="zh-CN" altLang="en-US" sz="2200" b="1" smtClean="0">
                <a:latin typeface="楷体" panose="02010609060101010101" pitchFamily="49" charset="-122"/>
                <a:ea typeface="楷体" panose="02010609060101010101" pitchFamily="49" charset="-122"/>
                <a:sym typeface="宋体" panose="02010600030101010101" pitchFamily="2" charset="-122"/>
              </a:rPr>
              <a:t>呢？</a:t>
            </a:r>
            <a:endParaRPr lang="zh-CN" altLang="en-US" sz="2200">
              <a:latin typeface="楷体" panose="02010609060101010101" pitchFamily="49" charset="-122"/>
              <a:ea typeface="楷体" panose="02010609060101010101" pitchFamily="49" charset="-122"/>
            </a:endParaRPr>
          </a:p>
        </p:txBody>
      </p:sp>
    </p:spTree>
  </p:cSld>
  <p:clrMapOvr>
    <a:masterClrMapping/>
  </p:clrMapOvr>
  <p:transition spd="slow">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7650" name="组合 8"/>
          <p:cNvGrpSpPr/>
          <p:nvPr/>
        </p:nvGrpSpPr>
        <p:grpSpPr>
          <a:xfrm>
            <a:off x="0" y="-20638"/>
            <a:ext cx="2006600" cy="523876"/>
            <a:chOff x="70" y="-63"/>
            <a:chExt cx="3161" cy="824"/>
          </a:xfrm>
        </p:grpSpPr>
        <p:sp>
          <p:nvSpPr>
            <p:cNvPr id="2765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solidFill>
                    <a:srgbClr val="000000"/>
                  </a:solidFill>
                  <a:latin typeface="黑体" panose="02010609060101010101" pitchFamily="49" charset="-122"/>
                  <a:ea typeface="黑体" panose="02010609060101010101" pitchFamily="49" charset="-122"/>
                </a:rPr>
                <a:t>整体感知</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solidFill>
                  <a:prstClr val="white"/>
                </a:solidFill>
                <a:latin typeface="黑体" panose="02010609060101010101" pitchFamily="49" charset="-122"/>
                <a:ea typeface="黑体" panose="02010609060101010101" pitchFamily="49" charset="-122"/>
              </a:endParaRPr>
            </a:p>
          </p:txBody>
        </p:sp>
      </p:grpSp>
      <p:sp>
        <p:nvSpPr>
          <p:cNvPr id="27651" name="矩形 5"/>
          <p:cNvSpPr>
            <a:spLocks noChangeArrowheads="1"/>
          </p:cNvSpPr>
          <p:nvPr/>
        </p:nvSpPr>
        <p:spPr bwMode="auto">
          <a:xfrm>
            <a:off x="446088" y="485775"/>
            <a:ext cx="6992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a:latin typeface="宋体" panose="02010600030101010101" pitchFamily="2" charset="-122"/>
              </a:rPr>
              <a:t>3.</a:t>
            </a:r>
            <a:r>
              <a:rPr lang="zh-CN" altLang="en-US" sz="2400" b="1">
                <a:latin typeface="宋体" panose="02010600030101010101" pitchFamily="2" charset="-122"/>
              </a:rPr>
              <a:t>梳理完课文大意，用一句话概括文章主要内容。</a:t>
            </a:r>
            <a:endParaRPr lang="zh-CN" altLang="en-US" sz="2400">
              <a:latin typeface="宋体" panose="02010600030101010101" pitchFamily="2" charset="-122"/>
            </a:endParaRPr>
          </a:p>
        </p:txBody>
      </p:sp>
      <p:sp>
        <p:nvSpPr>
          <p:cNvPr id="27652" name="TextBox 6"/>
          <p:cNvSpPr txBox="1">
            <a:spLocks noChangeArrowheads="1"/>
          </p:cNvSpPr>
          <p:nvPr/>
        </p:nvSpPr>
        <p:spPr bwMode="auto">
          <a:xfrm>
            <a:off x="755650" y="1131888"/>
            <a:ext cx="6985000" cy="91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a:solidFill>
                  <a:srgbClr val="FF0000"/>
                </a:solidFill>
                <a:latin typeface="楷体" panose="02010609060101010101" pitchFamily="49" charset="-122"/>
                <a:ea typeface="楷体" panose="02010609060101010101" pitchFamily="49" charset="-122"/>
              </a:rPr>
              <a:t>    课文记叙了木兰女扮男装，替父从军，后返回家乡的故事。</a:t>
            </a:r>
          </a:p>
        </p:txBody>
      </p:sp>
      <p:sp>
        <p:nvSpPr>
          <p:cNvPr id="27653" name="矩形 7"/>
          <p:cNvSpPr>
            <a:spLocks noChangeArrowheads="1"/>
          </p:cNvSpPr>
          <p:nvPr/>
        </p:nvSpPr>
        <p:spPr bwMode="auto">
          <a:xfrm>
            <a:off x="409575" y="2051050"/>
            <a:ext cx="73025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a:latin typeface="宋体" panose="02010600030101010101" pitchFamily="2" charset="-122"/>
              </a:rPr>
              <a:t>4.</a:t>
            </a:r>
            <a:r>
              <a:rPr lang="zh-CN" altLang="en-US" sz="2400" b="1">
                <a:latin typeface="宋体" panose="02010600030101010101" pitchFamily="2" charset="-122"/>
              </a:rPr>
              <a:t>结合课文内容，说说课文是分几部分进行记叙的。</a:t>
            </a:r>
            <a:endParaRPr lang="zh-CN" altLang="en-US" sz="2400">
              <a:latin typeface="宋体" panose="02010600030101010101" pitchFamily="2" charset="-122"/>
            </a:endParaRPr>
          </a:p>
        </p:txBody>
      </p:sp>
      <p:sp>
        <p:nvSpPr>
          <p:cNvPr id="27654" name="TextBox 8"/>
          <p:cNvSpPr txBox="1">
            <a:spLocks noChangeArrowheads="1"/>
          </p:cNvSpPr>
          <p:nvPr/>
        </p:nvSpPr>
        <p:spPr bwMode="auto">
          <a:xfrm>
            <a:off x="2555875" y="2833688"/>
            <a:ext cx="28098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latin typeface="楷体" panose="02010609060101010101" pitchFamily="49" charset="-122"/>
                <a:ea typeface="楷体" panose="02010609060101010101" pitchFamily="49" charset="-122"/>
              </a:rPr>
              <a:t>替父从军</a:t>
            </a:r>
            <a:endParaRPr lang="en-US" altLang="zh-CN" sz="2400" b="1">
              <a:solidFill>
                <a:srgbClr val="FF0000"/>
              </a:solidFill>
              <a:latin typeface="楷体" panose="02010609060101010101" pitchFamily="49" charset="-122"/>
              <a:ea typeface="楷体" panose="02010609060101010101" pitchFamily="49" charset="-122"/>
            </a:endParaRPr>
          </a:p>
          <a:p>
            <a:pPr>
              <a:lnSpc>
                <a:spcPct val="150000"/>
              </a:lnSpc>
            </a:pPr>
            <a:r>
              <a:rPr lang="zh-CN" altLang="en-US" sz="2400" b="1">
                <a:solidFill>
                  <a:srgbClr val="FF0000"/>
                </a:solidFill>
                <a:latin typeface="楷体" panose="02010609060101010101" pitchFamily="49" charset="-122"/>
                <a:ea typeface="楷体" panose="02010609060101010101" pitchFamily="49" charset="-122"/>
              </a:rPr>
              <a:t>出征参战</a:t>
            </a:r>
            <a:endParaRPr lang="en-US" altLang="zh-CN" sz="2400" b="1">
              <a:solidFill>
                <a:srgbClr val="FF0000"/>
              </a:solidFill>
              <a:latin typeface="楷体" panose="02010609060101010101" pitchFamily="49" charset="-122"/>
              <a:ea typeface="楷体" panose="02010609060101010101" pitchFamily="49" charset="-122"/>
            </a:endParaRPr>
          </a:p>
          <a:p>
            <a:pPr>
              <a:lnSpc>
                <a:spcPct val="150000"/>
              </a:lnSpc>
            </a:pPr>
            <a:r>
              <a:rPr lang="zh-CN" altLang="en-US" sz="2400" b="1">
                <a:solidFill>
                  <a:srgbClr val="FF0000"/>
                </a:solidFill>
                <a:latin typeface="楷体" panose="02010609060101010101" pitchFamily="49" charset="-122"/>
                <a:ea typeface="楷体" panose="02010609060101010101" pitchFamily="49" charset="-122"/>
              </a:rPr>
              <a:t>辞官归乡</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wipe(down)">
                                      <p:cBhvr>
                                        <p:cTn id="7" dur="500"/>
                                        <p:tgtEl>
                                          <p:spTgt spid="276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54"/>
                                        </p:tgtEl>
                                        <p:attrNameLst>
                                          <p:attrName>style.visibility</p:attrName>
                                        </p:attrNameLst>
                                      </p:cBhvr>
                                      <p:to>
                                        <p:strVal val="visible"/>
                                      </p:to>
                                    </p:set>
                                    <p:animEffect transition="in" filter="wipe(down)">
                                      <p:cBhvr>
                                        <p:cTn id="12"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2765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8674" name="组合 9"/>
          <p:cNvGrpSpPr/>
          <p:nvPr/>
        </p:nvGrpSpPr>
        <p:grpSpPr>
          <a:xfrm>
            <a:off x="44450" y="-39688"/>
            <a:ext cx="2006600" cy="522288"/>
            <a:chOff x="70" y="-63"/>
            <a:chExt cx="3160" cy="824"/>
          </a:xfrm>
        </p:grpSpPr>
        <p:sp>
          <p:nvSpPr>
            <p:cNvPr id="28679"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13"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28675" name="TextBox 14"/>
          <p:cNvSpPr txBox="1">
            <a:spLocks noChangeArrowheads="1"/>
          </p:cNvSpPr>
          <p:nvPr/>
        </p:nvSpPr>
        <p:spPr bwMode="auto">
          <a:xfrm>
            <a:off x="447675" y="525463"/>
            <a:ext cx="7858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latin typeface="宋体" panose="02010600030101010101" pitchFamily="2" charset="-122"/>
              </a:rPr>
              <a:t>1.</a:t>
            </a:r>
            <a:r>
              <a:rPr lang="zh-CN" altLang="en-US" sz="2400" b="1">
                <a:latin typeface="宋体" panose="02010600030101010101" pitchFamily="2" charset="-122"/>
              </a:rPr>
              <a:t>木兰为什么要女扮男装</a:t>
            </a:r>
            <a:r>
              <a:rPr lang="en-US" altLang="zh-CN" sz="2400" b="1">
                <a:latin typeface="宋体" panose="02010600030101010101" pitchFamily="2" charset="-122"/>
              </a:rPr>
              <a:t>,</a:t>
            </a:r>
            <a:r>
              <a:rPr lang="zh-CN" altLang="en-US" sz="2400" b="1">
                <a:latin typeface="宋体" panose="02010600030101010101" pitchFamily="2" charset="-122"/>
              </a:rPr>
              <a:t>代父从</a:t>
            </a:r>
            <a:r>
              <a:rPr lang="zh-CN" altLang="en-US" sz="2400" b="1" smtClean="0">
                <a:latin typeface="宋体" panose="02010600030101010101" pitchFamily="2" charset="-122"/>
              </a:rPr>
              <a:t>军？在</a:t>
            </a:r>
            <a:r>
              <a:rPr lang="zh-CN" altLang="en-US" sz="2400" b="1">
                <a:latin typeface="宋体" panose="02010600030101010101" pitchFamily="2" charset="-122"/>
              </a:rPr>
              <a:t>文中找一找。</a:t>
            </a:r>
          </a:p>
        </p:txBody>
      </p:sp>
      <p:sp>
        <p:nvSpPr>
          <p:cNvPr id="28676" name="TextBox 15"/>
          <p:cNvSpPr txBox="1">
            <a:spLocks noChangeArrowheads="1"/>
          </p:cNvSpPr>
          <p:nvPr/>
        </p:nvSpPr>
        <p:spPr bwMode="auto">
          <a:xfrm>
            <a:off x="1966913" y="1203325"/>
            <a:ext cx="404495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latin typeface="楷体" panose="02010609060101010101" pitchFamily="49" charset="-122"/>
                <a:ea typeface="楷体" panose="02010609060101010101" pitchFamily="49" charset="-122"/>
              </a:rPr>
              <a:t>军书十二卷</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卷卷有爷名。</a:t>
            </a:r>
            <a:endParaRPr lang="en-US" altLang="zh-CN" sz="2400" b="1">
              <a:solidFill>
                <a:srgbClr val="FF0000"/>
              </a:solidFill>
              <a:latin typeface="楷体" panose="02010609060101010101" pitchFamily="49" charset="-122"/>
              <a:ea typeface="楷体" panose="02010609060101010101" pitchFamily="49" charset="-122"/>
            </a:endParaRPr>
          </a:p>
          <a:p>
            <a:pPr>
              <a:lnSpc>
                <a:spcPct val="150000"/>
              </a:lnSpc>
            </a:pPr>
            <a:r>
              <a:rPr lang="zh-CN" altLang="en-US" sz="2400" b="1">
                <a:solidFill>
                  <a:srgbClr val="FF0000"/>
                </a:solidFill>
                <a:latin typeface="楷体" panose="02010609060101010101" pitchFamily="49" charset="-122"/>
                <a:ea typeface="楷体" panose="02010609060101010101" pitchFamily="49" charset="-122"/>
              </a:rPr>
              <a:t>阿爷无大儿</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木兰无长兄。</a:t>
            </a:r>
          </a:p>
        </p:txBody>
      </p:sp>
      <p:sp>
        <p:nvSpPr>
          <p:cNvPr id="28677" name="TextBox 16"/>
          <p:cNvSpPr txBox="1">
            <a:spLocks noChangeArrowheads="1"/>
          </p:cNvSpPr>
          <p:nvPr/>
        </p:nvSpPr>
        <p:spPr bwMode="auto">
          <a:xfrm>
            <a:off x="468313" y="2686050"/>
            <a:ext cx="43195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latin typeface="宋体" panose="02010600030101010101" pitchFamily="2" charset="-122"/>
              </a:rPr>
              <a:t>2.</a:t>
            </a:r>
            <a:r>
              <a:rPr lang="zh-CN" altLang="en-US" sz="2400" b="1">
                <a:latin typeface="宋体" panose="02010600030101010101" pitchFamily="2" charset="-122"/>
              </a:rPr>
              <a:t>木兰出征前做了哪些准</a:t>
            </a:r>
            <a:r>
              <a:rPr lang="zh-CN" altLang="en-US" sz="2400" b="1" smtClean="0">
                <a:latin typeface="宋体" panose="02010600030101010101" pitchFamily="2" charset="-122"/>
              </a:rPr>
              <a:t>备？</a:t>
            </a:r>
            <a:endParaRPr lang="zh-CN" altLang="en-US" sz="2400" b="1">
              <a:latin typeface="宋体" panose="02010600030101010101" pitchFamily="2" charset="-122"/>
            </a:endParaRPr>
          </a:p>
        </p:txBody>
      </p:sp>
      <p:sp>
        <p:nvSpPr>
          <p:cNvPr id="28678" name="矩形 17"/>
          <p:cNvSpPr>
            <a:spLocks noChangeArrowheads="1"/>
          </p:cNvSpPr>
          <p:nvPr/>
        </p:nvSpPr>
        <p:spPr bwMode="auto">
          <a:xfrm>
            <a:off x="900113" y="3363913"/>
            <a:ext cx="7146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东市买骏马</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西市买鞍鞯</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南市买辔头</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北市买长鞭。</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barn(inVertical)">
                                      <p:cBhvr>
                                        <p:cTn id="7" dur="500"/>
                                        <p:tgtEl>
                                          <p:spTgt spid="2867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8"/>
                                        </p:tgtEl>
                                        <p:attrNameLst>
                                          <p:attrName>style.visibility</p:attrName>
                                        </p:attrNameLst>
                                      </p:cBhvr>
                                      <p:to>
                                        <p:strVal val="visible"/>
                                      </p:to>
                                    </p:set>
                                    <p:animEffect transition="in" filter="wipe(left)">
                                      <p:cBhvr>
                                        <p:cTn id="12"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9698" name="组合 9"/>
          <p:cNvGrpSpPr/>
          <p:nvPr/>
        </p:nvGrpSpPr>
        <p:grpSpPr>
          <a:xfrm>
            <a:off x="44450" y="-39688"/>
            <a:ext cx="2006600" cy="522288"/>
            <a:chOff x="70" y="-63"/>
            <a:chExt cx="3160" cy="824"/>
          </a:xfrm>
        </p:grpSpPr>
        <p:sp>
          <p:nvSpPr>
            <p:cNvPr id="2970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29699" name="TextBox 12"/>
          <p:cNvSpPr txBox="1">
            <a:spLocks noChangeArrowheads="1"/>
          </p:cNvSpPr>
          <p:nvPr/>
        </p:nvSpPr>
        <p:spPr bwMode="auto">
          <a:xfrm>
            <a:off x="312738" y="642938"/>
            <a:ext cx="8429625"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a:solidFill>
                  <a:srgbClr val="FF0000"/>
                </a:solidFill>
                <a:latin typeface="宋体" panose="02010600030101010101" pitchFamily="2" charset="-122"/>
              </a:rPr>
              <a:t>说一说：</a:t>
            </a:r>
            <a:r>
              <a:rPr lang="zh-CN" altLang="en-US" sz="2400" b="1">
                <a:latin typeface="宋体" panose="02010600030101010101" pitchFamily="2" charset="-122"/>
              </a:rPr>
              <a:t>如何理解</a:t>
            </a:r>
            <a:r>
              <a:rPr lang="en-US" altLang="zh-CN" sz="2400" b="1">
                <a:latin typeface="宋体" panose="02010600030101010101" pitchFamily="2" charset="-122"/>
              </a:rPr>
              <a:t>“</a:t>
            </a:r>
            <a:r>
              <a:rPr lang="zh-CN" altLang="en-US" sz="2400" b="1">
                <a:latin typeface="楷体" panose="02010609060101010101" pitchFamily="49" charset="-122"/>
                <a:ea typeface="楷体" panose="02010609060101010101" pitchFamily="49" charset="-122"/>
              </a:rPr>
              <a:t>东市买骏马</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西市买鞍鞯</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南市买辔头</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北市买长鞭</a:t>
            </a:r>
            <a:r>
              <a:rPr lang="en-US" altLang="zh-CN" sz="2400" b="1" smtClean="0">
                <a:latin typeface="宋体" panose="02010600030101010101" pitchFamily="2" charset="-122"/>
              </a:rPr>
              <a:t>”</a:t>
            </a:r>
            <a:r>
              <a:rPr lang="zh-CN" altLang="en-US" sz="2400" b="1" smtClean="0">
                <a:latin typeface="宋体" panose="02010600030101010101" pitchFamily="2" charset="-122"/>
              </a:rPr>
              <a:t>？这</a:t>
            </a:r>
            <a:r>
              <a:rPr lang="zh-CN" altLang="en-US" sz="2400" b="1">
                <a:latin typeface="宋体" panose="02010600030101010101" pitchFamily="2" charset="-122"/>
              </a:rPr>
              <a:t>样写烦琐</a:t>
            </a:r>
            <a:r>
              <a:rPr lang="zh-CN" altLang="en-US" sz="2400" b="1" smtClean="0">
                <a:latin typeface="宋体" panose="02010600030101010101" pitchFamily="2" charset="-122"/>
              </a:rPr>
              <a:t>吗？</a:t>
            </a:r>
            <a:endParaRPr lang="zh-CN" altLang="en-US" sz="2400" b="1">
              <a:latin typeface="宋体" panose="02010600030101010101" pitchFamily="2" charset="-122"/>
            </a:endParaRPr>
          </a:p>
        </p:txBody>
      </p:sp>
      <p:sp>
        <p:nvSpPr>
          <p:cNvPr id="7" name="TextBox 13"/>
          <p:cNvSpPr txBox="1">
            <a:spLocks noChangeArrowheads="1"/>
          </p:cNvSpPr>
          <p:nvPr/>
        </p:nvSpPr>
        <p:spPr bwMode="auto">
          <a:xfrm>
            <a:off x="187325" y="1782763"/>
            <a:ext cx="8848725"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a:solidFill>
                  <a:srgbClr val="0000FF"/>
                </a:solidFill>
                <a:latin typeface="楷体" panose="02010609060101010101" pitchFamily="49" charset="-122"/>
                <a:ea typeface="楷体" panose="02010609060101010101" pitchFamily="49" charset="-122"/>
              </a:rPr>
              <a:t> 这四句表明是到街市备办鞍马等战具</a:t>
            </a:r>
            <a:r>
              <a:rPr lang="en-US" altLang="zh-CN"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不是一处地方买一样东西。</a:t>
            </a:r>
            <a:endParaRPr lang="en-US" altLang="zh-CN" sz="2400" b="1">
              <a:solidFill>
                <a:srgbClr val="0000FF"/>
              </a:solidFill>
              <a:latin typeface="楷体" panose="02010609060101010101" pitchFamily="49" charset="-122"/>
              <a:ea typeface="楷体" panose="02010609060101010101" pitchFamily="49" charset="-122"/>
            </a:endParaRPr>
          </a:p>
          <a:p>
            <a:pPr>
              <a:lnSpc>
                <a:spcPct val="130000"/>
              </a:lnSpc>
            </a:pPr>
            <a:r>
              <a:rPr lang="zh-CN" altLang="en-US" sz="2400" b="1">
                <a:solidFill>
                  <a:srgbClr val="FF0000"/>
                </a:solidFill>
                <a:latin typeface="楷体" panose="02010609060101010101" pitchFamily="49" charset="-122"/>
                <a:ea typeface="楷体" panose="02010609060101010101" pitchFamily="49" charset="-122"/>
              </a:rPr>
              <a:t> 这样写并不烦琐。这样写是为了渲染战前紧张的气氛</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表明战事紧迫，同时表现木兰准备工作的繁忙和出征的急切心情。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0722" name="组合 9"/>
          <p:cNvGrpSpPr/>
          <p:nvPr/>
        </p:nvGrpSpPr>
        <p:grpSpPr>
          <a:xfrm>
            <a:off x="44450" y="-39688"/>
            <a:ext cx="2006600" cy="522288"/>
            <a:chOff x="70" y="-63"/>
            <a:chExt cx="3160" cy="824"/>
          </a:xfrm>
        </p:grpSpPr>
        <p:sp>
          <p:nvSpPr>
            <p:cNvPr id="30733"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0723" name="TextBox 16"/>
          <p:cNvSpPr txBox="1">
            <a:spLocks noChangeArrowheads="1"/>
          </p:cNvSpPr>
          <p:nvPr/>
        </p:nvSpPr>
        <p:spPr bwMode="auto">
          <a:xfrm>
            <a:off x="468313" y="660400"/>
            <a:ext cx="81359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latin typeface="宋体" panose="02010600030101010101" pitchFamily="2" charset="-122"/>
              </a:rPr>
              <a:t>3.</a:t>
            </a:r>
            <a:r>
              <a:rPr lang="zh-CN" altLang="en-US" sz="2400" b="1">
                <a:latin typeface="宋体" panose="02010600030101010101" pitchFamily="2" charset="-122"/>
              </a:rPr>
              <a:t>文中是怎样描写木兰出征参战</a:t>
            </a:r>
            <a:r>
              <a:rPr lang="zh-CN" altLang="en-US" sz="2400" b="1" smtClean="0">
                <a:latin typeface="宋体" panose="02010600030101010101" pitchFamily="2" charset="-122"/>
              </a:rPr>
              <a:t>的？找</a:t>
            </a:r>
            <a:r>
              <a:rPr lang="zh-CN" altLang="en-US" sz="2400" b="1">
                <a:latin typeface="宋体" panose="02010600030101010101" pitchFamily="2" charset="-122"/>
              </a:rPr>
              <a:t>出直接表现木兰英雄气概的句子。</a:t>
            </a:r>
          </a:p>
        </p:txBody>
      </p:sp>
      <p:sp>
        <p:nvSpPr>
          <p:cNvPr id="30724" name="TextBox 1"/>
          <p:cNvSpPr txBox="1">
            <a:spLocks noChangeArrowheads="1"/>
          </p:cNvSpPr>
          <p:nvPr/>
        </p:nvSpPr>
        <p:spPr bwMode="auto">
          <a:xfrm>
            <a:off x="1331913" y="3548063"/>
            <a:ext cx="39735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a:solidFill>
                  <a:srgbClr val="FF0000"/>
                </a:solidFill>
                <a:latin typeface="楷体" panose="02010609060101010101" pitchFamily="49" charset="-122"/>
                <a:ea typeface="楷体" panose="02010609060101010101" pitchFamily="49" charset="-122"/>
              </a:rPr>
              <a:t>朔气传金柝，寒光照铁衣。</a:t>
            </a:r>
          </a:p>
        </p:txBody>
      </p:sp>
      <p:sp>
        <p:nvSpPr>
          <p:cNvPr id="30725" name="矩形 2"/>
          <p:cNvSpPr>
            <a:spLocks noChangeArrowheads="1"/>
          </p:cNvSpPr>
          <p:nvPr/>
        </p:nvSpPr>
        <p:spPr bwMode="auto">
          <a:xfrm>
            <a:off x="744538" y="1635125"/>
            <a:ext cx="7643812"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a:solidFill>
                  <a:srgbClr val="FF0000"/>
                </a:solidFill>
                <a:latin typeface="楷体" panose="02010609060101010101" pitchFamily="49" charset="-122"/>
                <a:ea typeface="楷体" panose="02010609060101010101" pitchFamily="49" charset="-122"/>
              </a:rPr>
              <a:t>    旦辞黄河去，暮至黑山头，不闻爷娘唤女声，但闻燕山胡骑鸣啾啾。</a:t>
            </a:r>
            <a:endParaRPr lang="en-US" altLang="zh-CN" sz="2400" b="1">
              <a:solidFill>
                <a:srgbClr val="FF0000"/>
              </a:solidFill>
              <a:latin typeface="楷体" panose="02010609060101010101" pitchFamily="49" charset="-122"/>
              <a:ea typeface="楷体" panose="02010609060101010101" pitchFamily="49" charset="-122"/>
            </a:endParaRPr>
          </a:p>
        </p:txBody>
      </p:sp>
      <p:sp>
        <p:nvSpPr>
          <p:cNvPr id="30726" name="矩形 5"/>
          <p:cNvSpPr>
            <a:spLocks noChangeArrowheads="1"/>
          </p:cNvSpPr>
          <p:nvPr/>
        </p:nvSpPr>
        <p:spPr bwMode="auto">
          <a:xfrm>
            <a:off x="1331913" y="2716213"/>
            <a:ext cx="3897312"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a:solidFill>
                  <a:srgbClr val="FF0000"/>
                </a:solidFill>
                <a:latin typeface="楷体" panose="02010609060101010101" pitchFamily="49" charset="-122"/>
                <a:ea typeface="楷体" panose="02010609060101010101" pitchFamily="49" charset="-122"/>
              </a:rPr>
              <a:t>万里赴戎机，关山度若飞。</a:t>
            </a:r>
            <a:endParaRPr lang="en-US" altLang="zh-CN" sz="2400" b="1">
              <a:solidFill>
                <a:srgbClr val="FF0000"/>
              </a:solidFill>
              <a:latin typeface="楷体" panose="02010609060101010101" pitchFamily="49" charset="-122"/>
              <a:ea typeface="楷体" panose="02010609060101010101" pitchFamily="49" charset="-122"/>
            </a:endParaRPr>
          </a:p>
        </p:txBody>
      </p:sp>
      <p:cxnSp>
        <p:nvCxnSpPr>
          <p:cNvPr id="8" name="直接连接符 7"/>
          <p:cNvCxnSpPr/>
          <p:nvPr/>
        </p:nvCxnSpPr>
        <p:spPr>
          <a:xfrm>
            <a:off x="1403350" y="2139950"/>
            <a:ext cx="3673475"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sp>
        <p:nvSpPr>
          <p:cNvPr id="30728" name="TextBox 8"/>
          <p:cNvSpPr txBox="1">
            <a:spLocks noChangeArrowheads="1"/>
          </p:cNvSpPr>
          <p:nvPr/>
        </p:nvSpPr>
        <p:spPr bwMode="auto">
          <a:xfrm>
            <a:off x="4960938" y="3190875"/>
            <a:ext cx="9064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rPr>
              <a:t>行军</a:t>
            </a:r>
          </a:p>
        </p:txBody>
      </p:sp>
      <p:cxnSp>
        <p:nvCxnSpPr>
          <p:cNvPr id="20" name="直接连接符 19"/>
          <p:cNvCxnSpPr/>
          <p:nvPr/>
        </p:nvCxnSpPr>
        <p:spPr>
          <a:xfrm>
            <a:off x="1476375" y="3219450"/>
            <a:ext cx="4175125"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476375" y="4011613"/>
            <a:ext cx="4175125"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sp>
        <p:nvSpPr>
          <p:cNvPr id="30731" name="TextBox 22"/>
          <p:cNvSpPr txBox="1">
            <a:spLocks noChangeArrowheads="1"/>
          </p:cNvSpPr>
          <p:nvPr/>
        </p:nvSpPr>
        <p:spPr bwMode="auto">
          <a:xfrm>
            <a:off x="4356100" y="2139950"/>
            <a:ext cx="906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rPr>
              <a:t>行军</a:t>
            </a:r>
          </a:p>
        </p:txBody>
      </p:sp>
      <p:sp>
        <p:nvSpPr>
          <p:cNvPr id="30732" name="TextBox 23"/>
          <p:cNvSpPr txBox="1">
            <a:spLocks noChangeArrowheads="1"/>
          </p:cNvSpPr>
          <p:nvPr/>
        </p:nvSpPr>
        <p:spPr bwMode="auto">
          <a:xfrm>
            <a:off x="4859338" y="4054475"/>
            <a:ext cx="908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rPr>
              <a:t>宿营</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wipe(down)">
                                      <p:cBhvr>
                                        <p:cTn id="7" dur="500"/>
                                        <p:tgtEl>
                                          <p:spTgt spid="307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731"/>
                                        </p:tgtEl>
                                        <p:attrNameLst>
                                          <p:attrName>style.visibility</p:attrName>
                                        </p:attrNameLst>
                                      </p:cBhvr>
                                      <p:to>
                                        <p:strVal val="visible"/>
                                      </p:to>
                                    </p:set>
                                    <p:anim calcmode="lin" valueType="num">
                                      <p:cBhvr additive="base">
                                        <p:cTn id="17" dur="500" fill="hold"/>
                                        <p:tgtEl>
                                          <p:spTgt spid="30731"/>
                                        </p:tgtEl>
                                        <p:attrNameLst>
                                          <p:attrName>ppt_x</p:attrName>
                                        </p:attrNameLst>
                                      </p:cBhvr>
                                      <p:tavLst>
                                        <p:tav tm="0">
                                          <p:val>
                                            <p:strVal val="#ppt_x"/>
                                          </p:val>
                                        </p:tav>
                                        <p:tav tm="100000">
                                          <p:val>
                                            <p:strVal val="#ppt_x"/>
                                          </p:val>
                                        </p:tav>
                                      </p:tavLst>
                                    </p:anim>
                                    <p:anim calcmode="lin" valueType="num">
                                      <p:cBhvr additive="base">
                                        <p:cTn id="18" dur="500" fill="hold"/>
                                        <p:tgtEl>
                                          <p:spTgt spid="3073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0726"/>
                                        </p:tgtEl>
                                        <p:attrNameLst>
                                          <p:attrName>style.visibility</p:attrName>
                                        </p:attrNameLst>
                                      </p:cBhvr>
                                      <p:to>
                                        <p:strVal val="visible"/>
                                      </p:to>
                                    </p:set>
                                    <p:animEffect transition="in" filter="wipe(down)">
                                      <p:cBhvr>
                                        <p:cTn id="23" dur="500"/>
                                        <p:tgtEl>
                                          <p:spTgt spid="3072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0728"/>
                                        </p:tgtEl>
                                        <p:attrNameLst>
                                          <p:attrName>style.visibility</p:attrName>
                                        </p:attrNameLst>
                                      </p:cBhvr>
                                      <p:to>
                                        <p:strVal val="visible"/>
                                      </p:to>
                                    </p:set>
                                    <p:anim calcmode="lin" valueType="num">
                                      <p:cBhvr additive="base">
                                        <p:cTn id="33" dur="500" fill="hold"/>
                                        <p:tgtEl>
                                          <p:spTgt spid="30728"/>
                                        </p:tgtEl>
                                        <p:attrNameLst>
                                          <p:attrName>ppt_x</p:attrName>
                                        </p:attrNameLst>
                                      </p:cBhvr>
                                      <p:tavLst>
                                        <p:tav tm="0">
                                          <p:val>
                                            <p:strVal val="#ppt_x"/>
                                          </p:val>
                                        </p:tav>
                                        <p:tav tm="100000">
                                          <p:val>
                                            <p:strVal val="#ppt_x"/>
                                          </p:val>
                                        </p:tav>
                                      </p:tavLst>
                                    </p:anim>
                                    <p:anim calcmode="lin" valueType="num">
                                      <p:cBhvr additive="base">
                                        <p:cTn id="34" dur="500" fill="hold"/>
                                        <p:tgtEl>
                                          <p:spTgt spid="30728"/>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0724"/>
                                        </p:tgtEl>
                                        <p:attrNameLst>
                                          <p:attrName>style.visibility</p:attrName>
                                        </p:attrNameLst>
                                      </p:cBhvr>
                                      <p:to>
                                        <p:strVal val="visible"/>
                                      </p:to>
                                    </p:set>
                                    <p:animEffect transition="in" filter="wipe(down)">
                                      <p:cBhvr>
                                        <p:cTn id="39" dur="500"/>
                                        <p:tgtEl>
                                          <p:spTgt spid="30724"/>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0732"/>
                                        </p:tgtEl>
                                        <p:attrNameLst>
                                          <p:attrName>style.visibility</p:attrName>
                                        </p:attrNameLst>
                                      </p:cBhvr>
                                      <p:to>
                                        <p:strVal val="visible"/>
                                      </p:to>
                                    </p:set>
                                    <p:anim calcmode="lin" valueType="num">
                                      <p:cBhvr additive="base">
                                        <p:cTn id="49" dur="500" fill="hold"/>
                                        <p:tgtEl>
                                          <p:spTgt spid="30732"/>
                                        </p:tgtEl>
                                        <p:attrNameLst>
                                          <p:attrName>ppt_x</p:attrName>
                                        </p:attrNameLst>
                                      </p:cBhvr>
                                      <p:tavLst>
                                        <p:tav tm="0">
                                          <p:val>
                                            <p:strVal val="#ppt_x"/>
                                          </p:val>
                                        </p:tav>
                                        <p:tav tm="100000">
                                          <p:val>
                                            <p:strVal val="#ppt_x"/>
                                          </p:val>
                                        </p:tav>
                                      </p:tavLst>
                                    </p:anim>
                                    <p:anim calcmode="lin" valueType="num">
                                      <p:cBhvr additive="base">
                                        <p:cTn id="50" dur="500" fill="hold"/>
                                        <p:tgtEl>
                                          <p:spTgt spid="307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P spid="30725" grpId="0"/>
      <p:bldP spid="30726" grpId="0"/>
      <p:bldP spid="30728" grpId="0"/>
      <p:bldP spid="30731" grpId="0"/>
      <p:bldP spid="3073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1746" name="组合 9"/>
          <p:cNvGrpSpPr/>
          <p:nvPr/>
        </p:nvGrpSpPr>
        <p:grpSpPr>
          <a:xfrm>
            <a:off x="44450" y="-39688"/>
            <a:ext cx="2006600" cy="522288"/>
            <a:chOff x="70" y="-63"/>
            <a:chExt cx="3160" cy="824"/>
          </a:xfrm>
        </p:grpSpPr>
        <p:sp>
          <p:nvSpPr>
            <p:cNvPr id="31750"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1747" name="矩形 5"/>
          <p:cNvSpPr>
            <a:spLocks noChangeArrowheads="1"/>
          </p:cNvSpPr>
          <p:nvPr/>
        </p:nvSpPr>
        <p:spPr bwMode="auto">
          <a:xfrm>
            <a:off x="428625" y="555625"/>
            <a:ext cx="846455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a:solidFill>
                  <a:srgbClr val="FF0000"/>
                </a:solidFill>
                <a:latin typeface="宋体" panose="02010600030101010101" pitchFamily="2" charset="-122"/>
              </a:rPr>
              <a:t>说一说：</a:t>
            </a:r>
            <a:r>
              <a:rPr lang="zh-CN" altLang="zh-CN" sz="2400" b="1">
                <a:latin typeface="宋体" panose="02010600030101010101" pitchFamily="2" charset="-122"/>
              </a:rPr>
              <a:t>写木兰的征途生活渲染了怎样的气</a:t>
            </a:r>
            <a:r>
              <a:rPr lang="zh-CN" altLang="zh-CN" sz="2400" b="1" smtClean="0">
                <a:latin typeface="宋体" panose="02010600030101010101" pitchFamily="2" charset="-122"/>
              </a:rPr>
              <a:t>氛</a:t>
            </a:r>
            <a:r>
              <a:rPr lang="zh-CN" altLang="en-US" sz="2400" b="1" smtClean="0">
                <a:latin typeface="宋体" panose="02010600030101010101" pitchFamily="2" charset="-122"/>
              </a:rPr>
              <a:t>？</a:t>
            </a:r>
            <a:r>
              <a:rPr lang="zh-CN" altLang="zh-CN" sz="2400" b="1" smtClean="0">
                <a:latin typeface="宋体" panose="02010600030101010101" pitchFamily="2" charset="-122"/>
              </a:rPr>
              <a:t>这</a:t>
            </a:r>
            <a:r>
              <a:rPr lang="zh-CN" altLang="zh-CN" sz="2400" b="1">
                <a:latin typeface="宋体" panose="02010600030101010101" pitchFamily="2" charset="-122"/>
              </a:rPr>
              <a:t>跟表现木兰的思想感情有什么关</a:t>
            </a:r>
            <a:r>
              <a:rPr lang="zh-CN" altLang="zh-CN" sz="2400" b="1" smtClean="0">
                <a:latin typeface="宋体" panose="02010600030101010101" pitchFamily="2" charset="-122"/>
              </a:rPr>
              <a:t>系</a:t>
            </a:r>
            <a:r>
              <a:rPr lang="zh-CN" altLang="en-US" sz="2400" b="1" smtClean="0">
                <a:latin typeface="宋体" panose="02010600030101010101" pitchFamily="2" charset="-122"/>
              </a:rPr>
              <a:t>？</a:t>
            </a:r>
            <a:endParaRPr lang="zh-CN" altLang="en-US" sz="2400">
              <a:latin typeface="宋体" panose="02010600030101010101" pitchFamily="2" charset="-122"/>
            </a:endParaRPr>
          </a:p>
        </p:txBody>
      </p:sp>
      <p:sp>
        <p:nvSpPr>
          <p:cNvPr id="8" name="文本框 99"/>
          <p:cNvSpPr txBox="1">
            <a:spLocks noChangeArrowheads="1"/>
          </p:cNvSpPr>
          <p:nvPr/>
        </p:nvSpPr>
        <p:spPr bwMode="auto">
          <a:xfrm>
            <a:off x="2051050" y="1924050"/>
            <a:ext cx="624998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a:solidFill>
                  <a:srgbClr val="FF0000"/>
                </a:solidFill>
                <a:latin typeface="楷体" panose="02010609060101010101" pitchFamily="49" charset="-122"/>
                <a:ea typeface="楷体" panose="02010609060101010101" pitchFamily="49" charset="-122"/>
              </a:rPr>
              <a:t>    </a:t>
            </a:r>
            <a:r>
              <a:rPr lang="zh-CN" altLang="zh-CN" sz="2800" b="1">
                <a:solidFill>
                  <a:srgbClr val="FF0000"/>
                </a:solidFill>
                <a:latin typeface="楷体" panose="02010609060101010101" pitchFamily="49" charset="-122"/>
                <a:ea typeface="楷体" panose="02010609060101010101" pitchFamily="49" charset="-122"/>
              </a:rPr>
              <a:t>写</a:t>
            </a:r>
            <a:r>
              <a:rPr lang="zh-CN" altLang="en-US" sz="2800" b="1">
                <a:solidFill>
                  <a:srgbClr val="FF0000"/>
                </a:solidFill>
                <a:latin typeface="楷体" panose="02010609060101010101" pitchFamily="49" charset="-122"/>
                <a:ea typeface="楷体" panose="02010609060101010101" pitchFamily="49" charset="-122"/>
              </a:rPr>
              <a:t>征途</a:t>
            </a:r>
            <a:r>
              <a:rPr lang="zh-CN" altLang="zh-CN" sz="2800" b="1">
                <a:solidFill>
                  <a:srgbClr val="FF0000"/>
                </a:solidFill>
                <a:latin typeface="楷体" panose="02010609060101010101" pitchFamily="49" charset="-122"/>
                <a:ea typeface="楷体" panose="02010609060101010101" pitchFamily="49" charset="-122"/>
              </a:rPr>
              <a:t>生活，渲染紧张的气氛，借以烘托木兰的豪情壮志。</a:t>
            </a:r>
            <a:endParaRPr lang="zh-CN" altLang="en-US" sz="2800" b="1">
              <a:solidFill>
                <a:srgbClr val="FF0000"/>
              </a:solidFill>
              <a:latin typeface="楷体" panose="02010609060101010101" pitchFamily="49" charset="-122"/>
              <a:ea typeface="楷体" panose="02010609060101010101" pitchFamily="49" charset="-122"/>
            </a:endParaRPr>
          </a:p>
        </p:txBody>
      </p:sp>
      <p:pic>
        <p:nvPicPr>
          <p:cNvPr id="31749"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66775" y="2284413"/>
            <a:ext cx="11049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9874" name="Picture 2" descr="https://timgsa.baidu.com/timg?image&amp;quality=80&amp;size=b9999_10000&amp;sec=1571397854581&amp;di=a7e817a15ea1dc5231949a3b8ff09df7&amp;imgtype=0&amp;src=http%3A%2F%2F1882.img.pp.sohu.com.cn%2Fimages%2Fblog%2F2011%2F2%2F26%2F12%2F22%2Fu68220572_12f18ef6288g213.jpg"/>
          <p:cNvPicPr>
            <a:picLocks noChangeAspect="1" noChangeArrowheads="1"/>
          </p:cNvPicPr>
          <p:nvPr/>
        </p:nvPicPr>
        <p:blipFill>
          <a:blip r:embed="rId2"/>
          <a:stretch>
            <a:fillRect/>
          </a:stretch>
        </p:blipFill>
        <p:spPr bwMode="auto">
          <a:xfrm>
            <a:off x="1826016" y="1041811"/>
            <a:ext cx="5266264" cy="4050219"/>
          </a:xfrm>
          <a:prstGeom prst="rect">
            <a:avLst/>
          </a:prstGeom>
          <a:ln>
            <a:noFill/>
          </a:ln>
          <a:effectLst>
            <a:softEdge rad="317500"/>
          </a:effectLst>
        </p:spPr>
      </p:pic>
      <p:sp>
        <p:nvSpPr>
          <p:cNvPr id="4" name="圆角矩形 3"/>
          <p:cNvSpPr/>
          <p:nvPr/>
        </p:nvSpPr>
        <p:spPr>
          <a:xfrm>
            <a:off x="58738" y="98425"/>
            <a:ext cx="1920875" cy="312738"/>
          </a:xfrm>
          <a:prstGeom prst="roundRect">
            <a:avLst/>
          </a:prstGeom>
          <a:solidFill>
            <a:srgbClr val="0070C0"/>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latin typeface="宋体" panose="02010600030101010101" pitchFamily="2" charset="-122"/>
              <a:ea typeface="宋体" panose="02010600030101010101" pitchFamily="2" charset="-122"/>
            </a:endParaRPr>
          </a:p>
        </p:txBody>
      </p:sp>
      <p:sp>
        <p:nvSpPr>
          <p:cNvPr id="5124" name="文本框 1"/>
          <p:cNvSpPr txBox="1">
            <a:spLocks noChangeArrowheads="1"/>
          </p:cNvSpPr>
          <p:nvPr/>
        </p:nvSpPr>
        <p:spPr bwMode="auto">
          <a:xfrm>
            <a:off x="117475" y="50800"/>
            <a:ext cx="2097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b="1">
                <a:solidFill>
                  <a:schemeClr val="bg1"/>
                </a:solidFill>
                <a:latin typeface="宋体" panose="02010600030101010101" pitchFamily="2" charset="-122"/>
              </a:rPr>
              <a:t>七年级语文下册</a:t>
            </a:r>
          </a:p>
        </p:txBody>
      </p:sp>
      <p:sp>
        <p:nvSpPr>
          <p:cNvPr id="7" name="TextBox 48"/>
          <p:cNvSpPr txBox="1"/>
          <p:nvPr/>
        </p:nvSpPr>
        <p:spPr>
          <a:xfrm>
            <a:off x="2915817" y="1347614"/>
            <a:ext cx="3312368" cy="854080"/>
          </a:xfrm>
          <a:prstGeom prst="rect">
            <a:avLst/>
          </a:prstGeom>
          <a:noFill/>
          <a:ln w="19050">
            <a:solidFill>
              <a:schemeClr val="tx1"/>
            </a:solidFill>
          </a:ln>
          <a:effectLst>
            <a:softEdge rad="31750"/>
          </a:effec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5100" b="1">
                <a:solidFill>
                  <a:srgbClr val="FF0000"/>
                </a:solidFill>
                <a:effectLst>
                  <a:outerShdw blurRad="38100" dist="38100" dir="2700000" algn="tl">
                    <a:srgbClr val="C0C0C0"/>
                  </a:outerShdw>
                </a:effectLst>
                <a:latin typeface="宋体" panose="02010600030101010101" pitchFamily="2" charset="-122"/>
                <a:cs typeface="Kaiti SC"/>
              </a:rPr>
              <a:t>8  </a:t>
            </a:r>
            <a:r>
              <a:rPr lang="zh-CN" altLang="en-US" sz="5100" b="1">
                <a:solidFill>
                  <a:srgbClr val="FF0000"/>
                </a:solidFill>
                <a:effectLst>
                  <a:outerShdw blurRad="38100" dist="38100" dir="2700000" algn="tl">
                    <a:srgbClr val="C0C0C0"/>
                  </a:outerShdw>
                </a:effectLst>
                <a:latin typeface="宋体" panose="02010600030101010101" pitchFamily="2" charset="-122"/>
                <a:cs typeface="Kaiti SC"/>
              </a:rPr>
              <a:t>木兰诗</a:t>
            </a:r>
          </a:p>
        </p:txBody>
      </p:sp>
      <p:pic>
        <p:nvPicPr>
          <p:cNvPr id="8" name="图片 7"/>
          <p:cNvPicPr>
            <a:picLocks noChangeAspect="1"/>
          </p:cNvPicPr>
          <p:nvPr/>
        </p:nvPicPr>
        <p:blipFill>
          <a:blip r:embed="rId3"/>
          <a:stretch>
            <a:fillRect/>
          </a:stretch>
        </p:blipFill>
        <p:spPr>
          <a:xfrm>
            <a:off x="7334250" y="4238625"/>
            <a:ext cx="1630363" cy="379413"/>
          </a:xfrm>
          <a:prstGeom prst="rect">
            <a:avLst/>
          </a:prstGeom>
          <a:ln>
            <a:noFill/>
          </a:ln>
          <a:effectLst>
            <a:outerShdw blurRad="292100" dist="139700" dir="2700000" algn="tl" rotWithShape="0">
              <a:srgbClr val="333333">
                <a:alpha val="65000"/>
              </a:srgbClr>
            </a:outerShdw>
          </a:effectLst>
        </p:spPr>
      </p:pic>
      <p:pic>
        <p:nvPicPr>
          <p:cNvPr id="9" name="图片 8"/>
          <p:cNvPicPr>
            <a:picLocks noChangeAspect="1"/>
          </p:cNvPicPr>
          <p:nvPr/>
        </p:nvPicPr>
        <p:blipFill>
          <a:blip r:embed="rId3"/>
          <a:stretch>
            <a:fillRect/>
          </a:stretch>
        </p:blipFill>
        <p:spPr>
          <a:xfrm>
            <a:off x="7334250" y="4630738"/>
            <a:ext cx="1630363" cy="377825"/>
          </a:xfrm>
          <a:prstGeom prst="rect">
            <a:avLst/>
          </a:prstGeom>
          <a:ln>
            <a:noFill/>
          </a:ln>
          <a:effectLst>
            <a:outerShdw blurRad="292100" dist="139700" dir="2700000" algn="tl" rotWithShape="0">
              <a:srgbClr val="333333">
                <a:alpha val="65000"/>
              </a:srgbClr>
            </a:outerShdw>
          </a:effectLst>
        </p:spPr>
      </p:pic>
      <p:sp>
        <p:nvSpPr>
          <p:cNvPr id="5131" name="文本框 15">
            <a:hlinkClick r:id="rId4" action="ppaction://hlinksldjump"/>
          </p:cNvPr>
          <p:cNvSpPr txBox="1">
            <a:spLocks noChangeArrowheads="1"/>
          </p:cNvSpPr>
          <p:nvPr/>
        </p:nvSpPr>
        <p:spPr bwMode="auto">
          <a:xfrm>
            <a:off x="7346950" y="4227513"/>
            <a:ext cx="1230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a:solidFill>
                  <a:schemeClr val="bg1"/>
                </a:solidFill>
                <a:latin typeface="黑体" panose="02010609060101010101" pitchFamily="49" charset="-122"/>
                <a:ea typeface="黑体" panose="02010609060101010101" pitchFamily="49" charset="-122"/>
                <a:hlinkClick r:id="rId4" action="ppaction://hlinksldjump"/>
              </a:rPr>
              <a:t>第一课时</a:t>
            </a:r>
            <a:endParaRPr lang="zh-CN" altLang="en-US" sz="2000">
              <a:solidFill>
                <a:schemeClr val="bg1"/>
              </a:solidFill>
              <a:latin typeface="黑体" panose="02010609060101010101" pitchFamily="49" charset="-122"/>
              <a:ea typeface="黑体" panose="02010609060101010101" pitchFamily="49" charset="-122"/>
            </a:endParaRPr>
          </a:p>
        </p:txBody>
      </p:sp>
      <p:sp>
        <p:nvSpPr>
          <p:cNvPr id="5132" name="文本框 14">
            <a:hlinkClick r:id="rId5" action="ppaction://hlinksldjump"/>
          </p:cNvPr>
          <p:cNvSpPr txBox="1">
            <a:spLocks noChangeArrowheads="1"/>
          </p:cNvSpPr>
          <p:nvPr/>
        </p:nvSpPr>
        <p:spPr bwMode="auto">
          <a:xfrm>
            <a:off x="7346950" y="4619625"/>
            <a:ext cx="1230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a:solidFill>
                  <a:schemeClr val="bg1"/>
                </a:solidFill>
                <a:latin typeface="黑体" panose="02010609060101010101" pitchFamily="49" charset="-122"/>
                <a:ea typeface="黑体" panose="02010609060101010101" pitchFamily="49" charset="-122"/>
                <a:hlinkClick r:id="rId6" action="ppaction://hlinksldjump"/>
              </a:rPr>
              <a:t>第二课时</a:t>
            </a:r>
            <a:endParaRPr lang="zh-CN" altLang="en-US" sz="20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TextBox 2"/>
          <p:cNvSpPr txBox="1">
            <a:spLocks noChangeArrowheads="1"/>
          </p:cNvSpPr>
          <p:nvPr/>
        </p:nvSpPr>
        <p:spPr bwMode="auto">
          <a:xfrm>
            <a:off x="395288" y="555625"/>
            <a:ext cx="864552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400" b="1">
                <a:latin typeface="宋体" panose="02010600030101010101" pitchFamily="2" charset="-122"/>
              </a:rPr>
              <a:t>4.</a:t>
            </a:r>
            <a:r>
              <a:rPr lang="zh-CN" altLang="en-US" sz="2400" b="1">
                <a:latin typeface="宋体" panose="02010600030101010101" pitchFamily="2" charset="-122"/>
              </a:rPr>
              <a:t>阅读文中描写木兰辞官归乡的部分，说说表现了木兰怎样的性格品质。</a:t>
            </a:r>
          </a:p>
        </p:txBody>
      </p:sp>
      <p:sp>
        <p:nvSpPr>
          <p:cNvPr id="32772" name="TextBox 4"/>
          <p:cNvSpPr txBox="1">
            <a:spLocks noChangeArrowheads="1"/>
          </p:cNvSpPr>
          <p:nvPr/>
        </p:nvSpPr>
        <p:spPr bwMode="auto">
          <a:xfrm>
            <a:off x="519113" y="2500313"/>
            <a:ext cx="7869237"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a:solidFill>
                  <a:srgbClr val="0000FF"/>
                </a:solidFill>
                <a:latin typeface="楷体" panose="02010609060101010101" pitchFamily="49" charset="-122"/>
                <a:ea typeface="楷体" panose="02010609060101010101" pitchFamily="49" charset="-122"/>
              </a:rPr>
              <a:t>    表现出木兰功成身退、眷恋家乡耕织生活、不慕荣华富贵的纯真性格和崇高品质。</a:t>
            </a:r>
          </a:p>
        </p:txBody>
      </p:sp>
      <p:grpSp>
        <p:nvGrpSpPr>
          <p:cNvPr id="2" name="组合 9"/>
          <p:cNvGrpSpPr/>
          <p:nvPr/>
        </p:nvGrpSpPr>
        <p:grpSpPr>
          <a:xfrm>
            <a:off x="44450" y="-39688"/>
            <a:ext cx="2006600" cy="522288"/>
            <a:chOff x="70" y="-63"/>
            <a:chExt cx="3160" cy="824"/>
          </a:xfrm>
        </p:grpSpPr>
        <p:sp>
          <p:nvSpPr>
            <p:cNvPr id="32774"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8"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2773" name="矩形 1"/>
          <p:cNvSpPr>
            <a:spLocks noChangeArrowheads="1"/>
          </p:cNvSpPr>
          <p:nvPr/>
        </p:nvSpPr>
        <p:spPr bwMode="auto">
          <a:xfrm>
            <a:off x="1258888" y="1893888"/>
            <a:ext cx="6842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木兰不用尚书郎，愿驰千里足，送儿还故乡。</a:t>
            </a:r>
            <a:endParaRPr lang="zh-CN" altLang="en-US">
              <a:solidFill>
                <a:srgbClr val="FF0000"/>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wipe(down)">
                                      <p:cBhvr>
                                        <p:cTn id="7" dur="500"/>
                                        <p:tgtEl>
                                          <p:spTgt spid="3277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2772">
                                            <p:txEl>
                                              <p:pRg st="0" end="0"/>
                                            </p:txEl>
                                          </p:spTgt>
                                        </p:tgtEl>
                                        <p:attrNameLst>
                                          <p:attrName>style.visibility</p:attrName>
                                        </p:attrNameLst>
                                      </p:cBhvr>
                                      <p:to>
                                        <p:strVal val="visible"/>
                                      </p:to>
                                    </p:set>
                                    <p:anim calcmode="lin" valueType="num">
                                      <p:cBhvr additive="base">
                                        <p:cTn id="12" dur="500" fill="hold"/>
                                        <p:tgtEl>
                                          <p:spTgt spid="3277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277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TextBox 2"/>
          <p:cNvSpPr txBox="1">
            <a:spLocks noChangeArrowheads="1"/>
          </p:cNvSpPr>
          <p:nvPr/>
        </p:nvSpPr>
        <p:spPr bwMode="auto">
          <a:xfrm>
            <a:off x="395288" y="555625"/>
            <a:ext cx="8645525"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400" b="1">
                <a:latin typeface="宋体" panose="02010600030101010101" pitchFamily="2" charset="-122"/>
              </a:rPr>
              <a:t>5.</a:t>
            </a:r>
            <a:r>
              <a:rPr lang="zh-CN" altLang="en-US" sz="2400" b="1">
                <a:latin typeface="宋体" panose="02010600030101010101" pitchFamily="2" charset="-122"/>
              </a:rPr>
              <a:t>木兰回到家乡之后与征战的状态有什么不</a:t>
            </a:r>
            <a:r>
              <a:rPr lang="zh-CN" altLang="en-US" sz="2400" b="1" smtClean="0">
                <a:latin typeface="宋体" panose="02010600030101010101" pitchFamily="2" charset="-122"/>
              </a:rPr>
              <a:t>同？</a:t>
            </a:r>
            <a:endParaRPr lang="zh-CN" altLang="en-US" sz="2400" b="1">
              <a:latin typeface="宋体" panose="02010600030101010101" pitchFamily="2" charset="-122"/>
            </a:endParaRPr>
          </a:p>
        </p:txBody>
      </p:sp>
      <p:sp>
        <p:nvSpPr>
          <p:cNvPr id="32772" name="TextBox 4"/>
          <p:cNvSpPr txBox="1">
            <a:spLocks noChangeArrowheads="1"/>
          </p:cNvSpPr>
          <p:nvPr/>
        </p:nvSpPr>
        <p:spPr bwMode="auto">
          <a:xfrm>
            <a:off x="468313" y="2767013"/>
            <a:ext cx="8301037" cy="1422400"/>
          </a:xfrm>
          <a:prstGeom prst="rect">
            <a:avLst/>
          </a:prstGeom>
          <a:solidFill>
            <a:schemeClr val="accent5">
              <a:lumMod val="20000"/>
              <a:lumOff val="80000"/>
            </a:schemeClr>
          </a:solidFill>
          <a:ln>
            <a:noFill/>
          </a:ln>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20000"/>
              </a:lnSpc>
              <a:defRPr/>
            </a:pPr>
            <a:r>
              <a:rPr lang="zh-CN" altLang="en-US" sz="2400" b="1" smtClean="0">
                <a:solidFill>
                  <a:srgbClr val="0000FF"/>
                </a:solidFill>
                <a:latin typeface="宋体" panose="02010600030101010101" pitchFamily="2" charset="-122"/>
              </a:rPr>
              <a:t>    连用四个“我”，表现了木兰</a:t>
            </a:r>
            <a:r>
              <a:rPr lang="zh-CN" altLang="zh-CN" sz="2400" b="1" smtClean="0">
                <a:solidFill>
                  <a:srgbClr val="0000FF"/>
                </a:solidFill>
                <a:latin typeface="宋体" panose="02010600030101010101" pitchFamily="2" charset="-122"/>
              </a:rPr>
              <a:t>与家人团聚、重温和平的女儿生活的喜悦心情。</a:t>
            </a:r>
            <a:r>
              <a:rPr lang="zh-CN" altLang="en-US" sz="2400" b="1" smtClean="0">
                <a:solidFill>
                  <a:srgbClr val="FF0000"/>
                </a:solidFill>
                <a:latin typeface="宋体" panose="02010600030101010101" pitchFamily="2" charset="-122"/>
              </a:rPr>
              <a:t>一系列动词的使用生动地再现了木兰的女儿情态。</a:t>
            </a:r>
          </a:p>
        </p:txBody>
      </p:sp>
      <p:grpSp>
        <p:nvGrpSpPr>
          <p:cNvPr id="33796" name="组合 9"/>
          <p:cNvGrpSpPr/>
          <p:nvPr/>
        </p:nvGrpSpPr>
        <p:grpSpPr>
          <a:xfrm>
            <a:off x="44450" y="-39688"/>
            <a:ext cx="2006600" cy="522288"/>
            <a:chOff x="70" y="-63"/>
            <a:chExt cx="3160" cy="824"/>
          </a:xfrm>
        </p:grpSpPr>
        <p:sp>
          <p:nvSpPr>
            <p:cNvPr id="33804"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8"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3797" name="矩形 1"/>
          <p:cNvSpPr>
            <a:spLocks noChangeArrowheads="1"/>
          </p:cNvSpPr>
          <p:nvPr/>
        </p:nvSpPr>
        <p:spPr bwMode="auto">
          <a:xfrm>
            <a:off x="900113" y="1227138"/>
            <a:ext cx="71278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latin typeface="楷体" panose="02010609060101010101" pitchFamily="49" charset="-122"/>
                <a:ea typeface="楷体" panose="02010609060101010101" pitchFamily="49" charset="-122"/>
              </a:rPr>
              <a:t>    开我东阁门，坐我西阁床。脱我战时袍，著我旧时裳。当窗理云鬓，对镜贴花黄。</a:t>
            </a:r>
            <a:endParaRPr lang="zh-CN" altLang="en-US">
              <a:solidFill>
                <a:srgbClr val="FF0000"/>
              </a:solidFill>
            </a:endParaRPr>
          </a:p>
        </p:txBody>
      </p:sp>
      <p:sp>
        <p:nvSpPr>
          <p:cNvPr id="3" name="椭圆 2"/>
          <p:cNvSpPr/>
          <p:nvPr/>
        </p:nvSpPr>
        <p:spPr>
          <a:xfrm>
            <a:off x="1547664" y="1299413"/>
            <a:ext cx="720080" cy="480249"/>
          </a:xfrm>
          <a:prstGeom prst="ellipse">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椭圆 9"/>
          <p:cNvSpPr/>
          <p:nvPr/>
        </p:nvSpPr>
        <p:spPr>
          <a:xfrm>
            <a:off x="3419872" y="1347614"/>
            <a:ext cx="720080" cy="480249"/>
          </a:xfrm>
          <a:prstGeom prst="ellipse">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椭圆 10"/>
          <p:cNvSpPr/>
          <p:nvPr/>
        </p:nvSpPr>
        <p:spPr>
          <a:xfrm>
            <a:off x="5220072" y="1347614"/>
            <a:ext cx="720080" cy="480249"/>
          </a:xfrm>
          <a:prstGeom prst="ellipse">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椭圆 11"/>
          <p:cNvSpPr/>
          <p:nvPr/>
        </p:nvSpPr>
        <p:spPr>
          <a:xfrm>
            <a:off x="7092280" y="1347614"/>
            <a:ext cx="720080" cy="480249"/>
          </a:xfrm>
          <a:prstGeom prst="ellipse">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椭圆 12"/>
          <p:cNvSpPr/>
          <p:nvPr/>
        </p:nvSpPr>
        <p:spPr>
          <a:xfrm>
            <a:off x="2771800" y="1923679"/>
            <a:ext cx="504056" cy="360040"/>
          </a:xfrm>
          <a:prstGeom prst="ellipse">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a:xfrm>
            <a:off x="4572000" y="1923678"/>
            <a:ext cx="504056" cy="360040"/>
          </a:xfrm>
          <a:prstGeom prst="ellipse">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wipe(down)">
                                      <p:cBhvr>
                                        <p:cTn id="7" dur="500"/>
                                        <p:tgtEl>
                                          <p:spTgt spid="3379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2772"/>
                                        </p:tgtEl>
                                        <p:attrNameLst>
                                          <p:attrName>style.visibility</p:attrName>
                                        </p:attrNameLst>
                                      </p:cBhvr>
                                      <p:to>
                                        <p:strVal val="visible"/>
                                      </p:to>
                                    </p:set>
                                    <p:anim calcmode="lin" valueType="num">
                                      <p:cBhvr additive="base">
                                        <p:cTn id="42" dur="500" fill="hold"/>
                                        <p:tgtEl>
                                          <p:spTgt spid="32772"/>
                                        </p:tgtEl>
                                        <p:attrNameLst>
                                          <p:attrName>ppt_x</p:attrName>
                                        </p:attrNameLst>
                                      </p:cBhvr>
                                      <p:tavLst>
                                        <p:tav tm="0">
                                          <p:val>
                                            <p:strVal val="#ppt_x"/>
                                          </p:val>
                                        </p:tav>
                                        <p:tav tm="100000">
                                          <p:val>
                                            <p:strVal val="#ppt_x"/>
                                          </p:val>
                                        </p:tav>
                                      </p:tavLst>
                                    </p:anim>
                                    <p:anim calcmode="lin" valueType="num">
                                      <p:cBhvr additive="base">
                                        <p:cTn id="43" dur="500" fill="hold"/>
                                        <p:tgtEl>
                                          <p:spTgt spid="32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379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4818" name="组合 9"/>
          <p:cNvGrpSpPr/>
          <p:nvPr/>
        </p:nvGrpSpPr>
        <p:grpSpPr>
          <a:xfrm>
            <a:off x="44450" y="-39688"/>
            <a:ext cx="2006600" cy="522288"/>
            <a:chOff x="70" y="-63"/>
            <a:chExt cx="3160" cy="824"/>
          </a:xfrm>
        </p:grpSpPr>
        <p:sp>
          <p:nvSpPr>
            <p:cNvPr id="34822"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4"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4819" name="TextBox 5"/>
          <p:cNvSpPr txBox="1">
            <a:spLocks noChangeArrowheads="1"/>
          </p:cNvSpPr>
          <p:nvPr/>
        </p:nvSpPr>
        <p:spPr bwMode="auto">
          <a:xfrm>
            <a:off x="430213" y="930275"/>
            <a:ext cx="8245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rPr>
              <a:t>说一说：</a:t>
            </a:r>
            <a:r>
              <a:rPr lang="zh-CN" altLang="en-US" sz="2400" b="1"/>
              <a:t>写木兰归来时其他人的表现，有何表达效</a:t>
            </a:r>
            <a:r>
              <a:rPr lang="zh-CN" altLang="en-US" sz="2400" b="1" smtClean="0"/>
              <a:t>果？</a:t>
            </a:r>
            <a:endParaRPr lang="zh-CN" altLang="en-US" sz="2400" b="1"/>
          </a:p>
        </p:txBody>
      </p:sp>
      <p:sp>
        <p:nvSpPr>
          <p:cNvPr id="36868" name="TextBox 6"/>
          <p:cNvSpPr txBox="1">
            <a:spLocks noChangeArrowheads="1"/>
          </p:cNvSpPr>
          <p:nvPr/>
        </p:nvSpPr>
        <p:spPr bwMode="auto">
          <a:xfrm>
            <a:off x="1547813" y="1563688"/>
            <a:ext cx="680561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latin typeface="楷体" panose="02010609060101010101" pitchFamily="49" charset="-122"/>
                <a:ea typeface="楷体" panose="02010609060101010101" pitchFamily="49" charset="-122"/>
              </a:rPr>
              <a:t>     这一段描写极具生活气息，写出了木兰归来时全家人的快乐心情。“出门看火伴，火伴皆惊忙”从侧面衬托了木兰从军的谨慎和机敏，使木兰的形象更加饱满。</a:t>
            </a:r>
          </a:p>
        </p:txBody>
      </p:sp>
      <p:pic>
        <p:nvPicPr>
          <p:cNvPr id="34821"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71475" y="2284413"/>
            <a:ext cx="11049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additive="base">
                                        <p:cTn id="7" dur="500" fill="hold"/>
                                        <p:tgtEl>
                                          <p:spTgt spid="36868"/>
                                        </p:tgtEl>
                                        <p:attrNameLst>
                                          <p:attrName>ppt_x</p:attrName>
                                        </p:attrNameLst>
                                      </p:cBhvr>
                                      <p:tavLst>
                                        <p:tav tm="0">
                                          <p:val>
                                            <p:strVal val="#ppt_x"/>
                                          </p:val>
                                        </p:tav>
                                        <p:tav tm="100000">
                                          <p:val>
                                            <p:strVal val="#ppt_x"/>
                                          </p:val>
                                        </p:tav>
                                      </p:tavLst>
                                    </p:anim>
                                    <p:anim calcmode="lin" valueType="num">
                                      <p:cBhvr additive="base">
                                        <p:cTn id="8"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矩形 4"/>
          <p:cNvSpPr>
            <a:spLocks noChangeArrowheads="1"/>
          </p:cNvSpPr>
          <p:nvPr/>
        </p:nvSpPr>
        <p:spPr bwMode="auto">
          <a:xfrm>
            <a:off x="447675" y="741363"/>
            <a:ext cx="7148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latin typeface="宋体" panose="02010600030101010101" pitchFamily="2" charset="-122"/>
              </a:rPr>
              <a:t>6.</a:t>
            </a:r>
            <a:r>
              <a:rPr lang="zh-CN" altLang="en-US" sz="2400" b="1">
                <a:latin typeface="宋体" panose="02010600030101010101" pitchFamily="2" charset="-122"/>
              </a:rPr>
              <a:t>齐读结尾，说说全诗结尾以兔作喻有什么好处。</a:t>
            </a:r>
          </a:p>
        </p:txBody>
      </p:sp>
      <p:grpSp>
        <p:nvGrpSpPr>
          <p:cNvPr id="35843" name="组合 9"/>
          <p:cNvGrpSpPr/>
          <p:nvPr/>
        </p:nvGrpSpPr>
        <p:grpSpPr>
          <a:xfrm>
            <a:off x="44450" y="-39688"/>
            <a:ext cx="2006600" cy="522288"/>
            <a:chOff x="70" y="-63"/>
            <a:chExt cx="3160" cy="824"/>
          </a:xfrm>
        </p:grpSpPr>
        <p:sp>
          <p:nvSpPr>
            <p:cNvPr id="35846"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8"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7894" name="矩形 9"/>
          <p:cNvSpPr>
            <a:spLocks noChangeArrowheads="1"/>
          </p:cNvSpPr>
          <p:nvPr/>
        </p:nvSpPr>
        <p:spPr bwMode="auto">
          <a:xfrm>
            <a:off x="2195513" y="1416050"/>
            <a:ext cx="60674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latin typeface="楷体" panose="02010609060101010101" pitchFamily="49" charset="-122"/>
                <a:ea typeface="楷体" panose="02010609060101010101" pitchFamily="49" charset="-122"/>
              </a:rPr>
              <a:t>    以双兔在一起奔跑，难辨雌雄的隐喻，对木兰女扮男装、代父从军十二年未被发现的奥秘加以巧妙的解答，赞美了木兰的谨慎和机警，妙趣横生而又令人回味。</a:t>
            </a:r>
          </a:p>
        </p:txBody>
      </p:sp>
      <p:pic>
        <p:nvPicPr>
          <p:cNvPr id="35845"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30250" y="2139950"/>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4"/>
                                        </p:tgtEl>
                                        <p:attrNameLst>
                                          <p:attrName>style.visibility</p:attrName>
                                        </p:attrNameLst>
                                      </p:cBhvr>
                                      <p:to>
                                        <p:strVal val="visible"/>
                                      </p:to>
                                    </p:set>
                                    <p:anim calcmode="lin" valueType="num">
                                      <p:cBhvr additive="base">
                                        <p:cTn id="7" dur="500" fill="hold"/>
                                        <p:tgtEl>
                                          <p:spTgt spid="37894"/>
                                        </p:tgtEl>
                                        <p:attrNameLst>
                                          <p:attrName>ppt_x</p:attrName>
                                        </p:attrNameLst>
                                      </p:cBhvr>
                                      <p:tavLst>
                                        <p:tav tm="0">
                                          <p:val>
                                            <p:strVal val="#ppt_x"/>
                                          </p:val>
                                        </p:tav>
                                        <p:tav tm="100000">
                                          <p:val>
                                            <p:strVal val="#ppt_x"/>
                                          </p:val>
                                        </p:tav>
                                      </p:tavLst>
                                    </p:anim>
                                    <p:anim calcmode="lin" valueType="num">
                                      <p:cBhvr additive="base">
                                        <p:cTn id="8" dur="500" fill="hold"/>
                                        <p:tgtEl>
                                          <p:spTgt spid="378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6866" name="组合 9"/>
          <p:cNvGrpSpPr/>
          <p:nvPr/>
        </p:nvGrpSpPr>
        <p:grpSpPr>
          <a:xfrm>
            <a:off x="44450" y="-39688"/>
            <a:ext cx="2006600" cy="522288"/>
            <a:chOff x="70" y="-63"/>
            <a:chExt cx="3160" cy="824"/>
          </a:xfrm>
        </p:grpSpPr>
        <p:sp>
          <p:nvSpPr>
            <p:cNvPr id="36871" name="文本框 6"/>
            <p:cNvSpPr txBox="1">
              <a:spLocks noChangeArrowheads="1"/>
            </p:cNvSpPr>
            <p:nvPr/>
          </p:nvSpPr>
          <p:spPr bwMode="auto">
            <a:xfrm>
              <a:off x="678" y="-63"/>
              <a:ext cx="2552"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精读细研</a:t>
              </a:r>
            </a:p>
          </p:txBody>
        </p:sp>
        <p:cxnSp>
          <p:nvCxnSpPr>
            <p:cNvPr id="10" name="直线连接符 9"/>
            <p:cNvCxnSpPr/>
            <p:nvPr/>
          </p:nvCxnSpPr>
          <p:spPr>
            <a:xfrm>
              <a:off x="70" y="701"/>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4"/>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6867" name="Text Box 5"/>
          <p:cNvSpPr txBox="1">
            <a:spLocks noChangeArrowheads="1"/>
          </p:cNvSpPr>
          <p:nvPr/>
        </p:nvSpPr>
        <p:spPr bwMode="auto">
          <a:xfrm>
            <a:off x="320675" y="571500"/>
            <a:ext cx="8643938"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a:latin typeface="宋体" panose="02010600030101010101" pitchFamily="2" charset="-122"/>
              </a:rPr>
              <a:t>7.</a:t>
            </a:r>
            <a:r>
              <a:rPr lang="zh-CN" altLang="en-US" sz="2400" b="1">
                <a:latin typeface="宋体" panose="02010600030101010101" pitchFamily="2" charset="-122"/>
              </a:rPr>
              <a:t>这首诗歌塑造了花木兰怎样的形</a:t>
            </a:r>
            <a:r>
              <a:rPr lang="zh-CN" altLang="en-US" sz="2400" b="1" smtClean="0">
                <a:latin typeface="宋体" panose="02010600030101010101" pitchFamily="2" charset="-122"/>
              </a:rPr>
              <a:t>象？塑</a:t>
            </a:r>
            <a:r>
              <a:rPr lang="zh-CN" altLang="en-US" sz="2400" b="1">
                <a:latin typeface="宋体" panose="02010600030101010101" pitchFamily="2" charset="-122"/>
              </a:rPr>
              <a:t>造这一形象有何意</a:t>
            </a:r>
            <a:r>
              <a:rPr lang="zh-CN" altLang="en-US" sz="2400" b="1" smtClean="0">
                <a:latin typeface="宋体" panose="02010600030101010101" pitchFamily="2" charset="-122"/>
              </a:rPr>
              <a:t>义？</a:t>
            </a:r>
            <a:endParaRPr lang="zh-CN" altLang="en-US" sz="2400" b="1">
              <a:latin typeface="宋体" panose="02010600030101010101" pitchFamily="2" charset="-122"/>
            </a:endParaRPr>
          </a:p>
        </p:txBody>
      </p:sp>
      <p:sp>
        <p:nvSpPr>
          <p:cNvPr id="12" name="矩形 11"/>
          <p:cNvSpPr/>
          <p:nvPr/>
        </p:nvSpPr>
        <p:spPr>
          <a:xfrm>
            <a:off x="323850" y="1198563"/>
            <a:ext cx="4535488" cy="3173412"/>
          </a:xfrm>
          <a:prstGeom prst="rect">
            <a:avLst/>
          </a:prstGeom>
          <a:solidFill>
            <a:schemeClr val="accent5">
              <a:lumMod val="20000"/>
              <a:lumOff val="80000"/>
            </a:schemeClr>
          </a:solidFill>
          <a:ln>
            <a:noFill/>
          </a:ln>
        </p:spPr>
        <p:style>
          <a:lnRef idx="2">
            <a:schemeClr val="accent4"/>
          </a:lnRef>
          <a:fillRef idx="1">
            <a:schemeClr val="lt1"/>
          </a:fillRef>
          <a:effectRef idx="0">
            <a:schemeClr val="accent4"/>
          </a:effectRef>
          <a:fontRef idx="minor">
            <a:schemeClr val="dk1"/>
          </a:fontRef>
        </p:style>
        <p:txBody>
          <a:bodyPr>
            <a:spAutoFit/>
          </a:bodyPr>
          <a:lstStyle/>
          <a:p>
            <a:pPr>
              <a:lnSpc>
                <a:spcPct val="130000"/>
              </a:lnSpc>
              <a:defRPr/>
            </a:pPr>
            <a:r>
              <a:rPr lang="zh-CN" altLang="en-US" sz="2200" b="1">
                <a:solidFill>
                  <a:srgbClr val="FF0000"/>
                </a:solidFill>
                <a:latin typeface="楷体" panose="02010609060101010101" pitchFamily="49" charset="-122"/>
                <a:ea typeface="楷体" panose="02010609060101010101" pitchFamily="49" charset="-122"/>
              </a:rPr>
              <a:t>既是奇女子又是普通人</a:t>
            </a:r>
          </a:p>
          <a:p>
            <a:pPr>
              <a:lnSpc>
                <a:spcPct val="130000"/>
              </a:lnSpc>
              <a:defRPr/>
            </a:pPr>
            <a:r>
              <a:rPr lang="zh-CN" altLang="en-US" sz="2200" b="1">
                <a:solidFill>
                  <a:srgbClr val="FF0000"/>
                </a:solidFill>
                <a:latin typeface="楷体" panose="02010609060101010101" pitchFamily="49" charset="-122"/>
                <a:ea typeface="楷体" panose="02010609060101010101" pitchFamily="49" charset="-122"/>
              </a:rPr>
              <a:t>既是巾帼英雄又是平民少女</a:t>
            </a:r>
          </a:p>
          <a:p>
            <a:pPr>
              <a:lnSpc>
                <a:spcPct val="130000"/>
              </a:lnSpc>
              <a:defRPr/>
            </a:pPr>
            <a:r>
              <a:rPr lang="zh-CN" altLang="en-US" sz="2200" b="1">
                <a:solidFill>
                  <a:srgbClr val="FF0000"/>
                </a:solidFill>
                <a:latin typeface="楷体" panose="02010609060101010101" pitchFamily="49" charset="-122"/>
                <a:ea typeface="楷体" panose="02010609060101010101" pitchFamily="49" charset="-122"/>
              </a:rPr>
              <a:t>既是矫健的勇士又是娇美的女儿</a:t>
            </a:r>
          </a:p>
          <a:p>
            <a:pPr>
              <a:lnSpc>
                <a:spcPct val="130000"/>
              </a:lnSpc>
              <a:defRPr/>
            </a:pPr>
            <a:r>
              <a:rPr lang="zh-CN" altLang="en-US" sz="2200" b="1">
                <a:solidFill>
                  <a:srgbClr val="FF0000"/>
                </a:solidFill>
                <a:latin typeface="楷体" panose="02010609060101010101" pitchFamily="49" charset="-122"/>
                <a:ea typeface="楷体" panose="02010609060101010101" pitchFamily="49" charset="-122"/>
              </a:rPr>
              <a:t>勤劳善良又坚毅勇敢</a:t>
            </a:r>
          </a:p>
          <a:p>
            <a:pPr>
              <a:lnSpc>
                <a:spcPct val="130000"/>
              </a:lnSpc>
              <a:defRPr/>
            </a:pPr>
            <a:r>
              <a:rPr lang="zh-CN" altLang="en-US" sz="2200" b="1">
                <a:solidFill>
                  <a:srgbClr val="FF0000"/>
                </a:solidFill>
                <a:latin typeface="楷体" panose="02010609060101010101" pitchFamily="49" charset="-122"/>
                <a:ea typeface="楷体" panose="02010609060101010101" pitchFamily="49" charset="-122"/>
              </a:rPr>
              <a:t>淳厚质朴又机敏活泼</a:t>
            </a:r>
          </a:p>
          <a:p>
            <a:pPr>
              <a:lnSpc>
                <a:spcPct val="130000"/>
              </a:lnSpc>
              <a:defRPr/>
            </a:pPr>
            <a:r>
              <a:rPr lang="zh-CN" altLang="en-US" sz="2200" b="1">
                <a:solidFill>
                  <a:srgbClr val="FF0000"/>
                </a:solidFill>
                <a:latin typeface="楷体" panose="02010609060101010101" pitchFamily="49" charset="-122"/>
                <a:ea typeface="楷体" panose="02010609060101010101" pitchFamily="49" charset="-122"/>
              </a:rPr>
              <a:t>热爱亲人又报效祖国</a:t>
            </a:r>
          </a:p>
          <a:p>
            <a:pPr>
              <a:lnSpc>
                <a:spcPct val="130000"/>
              </a:lnSpc>
              <a:defRPr/>
            </a:pPr>
            <a:r>
              <a:rPr lang="zh-CN" altLang="en-US" sz="2200" b="1">
                <a:solidFill>
                  <a:srgbClr val="FF0000"/>
                </a:solidFill>
                <a:latin typeface="楷体" panose="02010609060101010101" pitchFamily="49" charset="-122"/>
                <a:ea typeface="楷体" panose="02010609060101010101" pitchFamily="49" charset="-122"/>
              </a:rPr>
              <a:t>不慕高官厚禄而热爱和平生活</a:t>
            </a:r>
          </a:p>
        </p:txBody>
      </p:sp>
      <p:sp>
        <p:nvSpPr>
          <p:cNvPr id="15" name="TextBox 14"/>
          <p:cNvSpPr txBox="1"/>
          <p:nvPr/>
        </p:nvSpPr>
        <p:spPr>
          <a:xfrm>
            <a:off x="5795963" y="1347788"/>
            <a:ext cx="2879725" cy="28924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lnSpc>
                <a:spcPct val="130000"/>
              </a:lnSpc>
              <a:defRPr/>
            </a:pPr>
            <a:r>
              <a:rPr lang="zh-CN" altLang="en-US" sz="2000" b="1">
                <a:solidFill>
                  <a:srgbClr val="0000FF"/>
                </a:solidFill>
                <a:latin typeface="宋体" panose="02010600030101010101" pitchFamily="2" charset="-122"/>
                <a:ea typeface="宋体" panose="02010600030101010101" pitchFamily="2" charset="-122"/>
              </a:rPr>
              <a:t>    反映了我国北方人民矫健尚武的精神，表现了我国古代劳动人民勤劳纯朴、乐观勇敢的爱国精神，以及对和平生活的向往和不慕名利的优秀品质。</a:t>
            </a:r>
          </a:p>
        </p:txBody>
      </p:sp>
      <p:sp>
        <p:nvSpPr>
          <p:cNvPr id="16" name="右箭头 15"/>
          <p:cNvSpPr/>
          <p:nvPr/>
        </p:nvSpPr>
        <p:spPr>
          <a:xfrm>
            <a:off x="5080000" y="2355850"/>
            <a:ext cx="428625" cy="42862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 calcmode="lin" valueType="num">
                                      <p:cBhvr additive="base">
                                        <p:cTn id="13"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 calcmode="lin" valueType="num">
                                      <p:cBhvr additive="base">
                                        <p:cTn id="19"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2">
                                            <p:txEl>
                                              <p:pRg st="3" end="3"/>
                                            </p:txEl>
                                          </p:spTgt>
                                        </p:tgtEl>
                                        <p:attrNameLst>
                                          <p:attrName>style.visibility</p:attrName>
                                        </p:attrNameLst>
                                      </p:cBhvr>
                                      <p:to>
                                        <p:strVal val="visible"/>
                                      </p:to>
                                    </p:set>
                                    <p:anim calcmode="lin" valueType="num">
                                      <p:cBhvr additive="base">
                                        <p:cTn id="25" dur="500" fill="hold"/>
                                        <p:tgtEl>
                                          <p:spTgt spid="1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anim calcmode="lin" valueType="num">
                                      <p:cBhvr additive="base">
                                        <p:cTn id="31"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2">
                                            <p:txEl>
                                              <p:pRg st="5" end="5"/>
                                            </p:txEl>
                                          </p:spTgt>
                                        </p:tgtEl>
                                        <p:attrNameLst>
                                          <p:attrName>style.visibility</p:attrName>
                                        </p:attrNameLst>
                                      </p:cBhvr>
                                      <p:to>
                                        <p:strVal val="visible"/>
                                      </p:to>
                                    </p:set>
                                    <p:anim calcmode="lin" valueType="num">
                                      <p:cBhvr additive="base">
                                        <p:cTn id="37" dur="500" fill="hold"/>
                                        <p:tgtEl>
                                          <p:spTgt spid="1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2">
                                            <p:txEl>
                                              <p:pRg st="6" end="6"/>
                                            </p:txEl>
                                          </p:spTgt>
                                        </p:tgtEl>
                                        <p:attrNameLst>
                                          <p:attrName>style.visibility</p:attrName>
                                        </p:attrNameLst>
                                      </p:cBhvr>
                                      <p:to>
                                        <p:strVal val="visible"/>
                                      </p:to>
                                    </p:set>
                                    <p:anim calcmode="lin" valueType="num">
                                      <p:cBhvr additive="base">
                                        <p:cTn id="43" dur="500" fill="hold"/>
                                        <p:tgtEl>
                                          <p:spTgt spid="1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TextBox 3"/>
          <p:cNvSpPr txBox="1">
            <a:spLocks noChangeArrowheads="1"/>
          </p:cNvSpPr>
          <p:nvPr/>
        </p:nvSpPr>
        <p:spPr bwMode="auto">
          <a:xfrm>
            <a:off x="323850" y="1260475"/>
            <a:ext cx="86074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rPr>
              <a:t>    同学们，上节课我们了解了</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木兰诗</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一文的内容及木兰的形象。这节课我们再深入理解一下课文，学习本文的写法，将文言现象分类梳理一下。</a:t>
            </a:r>
          </a:p>
        </p:txBody>
      </p:sp>
      <p:grpSp>
        <p:nvGrpSpPr>
          <p:cNvPr id="37891" name="组合 5"/>
          <p:cNvGrpSpPr/>
          <p:nvPr/>
        </p:nvGrpSpPr>
        <p:grpSpPr>
          <a:xfrm>
            <a:off x="204788" y="227013"/>
            <a:ext cx="1630362" cy="400050"/>
            <a:chOff x="160049" y="525491"/>
            <a:chExt cx="1629583" cy="400110"/>
          </a:xfrm>
        </p:grpSpPr>
        <p:pic>
          <p:nvPicPr>
            <p:cNvPr id="9" name="图片 8"/>
            <p:cNvPicPr>
              <a:picLocks noChangeAspect="1"/>
            </p:cNvPicPr>
            <p:nvPr/>
          </p:nvPicPr>
          <p:blipFill>
            <a:blip r:embed="rId2"/>
            <a:stretch>
              <a:fillRect/>
            </a:stretch>
          </p:blipFill>
          <p:spPr>
            <a:xfrm>
              <a:off x="160049" y="536605"/>
              <a:ext cx="1629583" cy="377882"/>
            </a:xfrm>
            <a:prstGeom prst="rect">
              <a:avLst/>
            </a:prstGeom>
            <a:ln>
              <a:noFill/>
            </a:ln>
            <a:effectLst>
              <a:outerShdw blurRad="292100" dist="139700" dir="2700000" algn="tl" rotWithShape="0">
                <a:srgbClr val="333333">
                  <a:alpha val="65000"/>
                </a:srgbClr>
              </a:outerShdw>
            </a:effectLst>
          </p:spPr>
        </p:pic>
        <p:sp>
          <p:nvSpPr>
            <p:cNvPr id="37893" name="文本框 11"/>
            <p:cNvSpPr txBox="1">
              <a:spLocks noChangeArrowheads="1"/>
            </p:cNvSpPr>
            <p:nvPr/>
          </p:nvSpPr>
          <p:spPr bwMode="auto">
            <a:xfrm>
              <a:off x="172162" y="525491"/>
              <a:ext cx="12314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zh-CN" altLang="en-US" sz="2000">
                  <a:solidFill>
                    <a:schemeClr val="bg1"/>
                  </a:solidFill>
                  <a:latin typeface="黑体" panose="02010609060101010101" pitchFamily="49" charset="-122"/>
                  <a:ea typeface="黑体" panose="02010609060101010101" pitchFamily="49" charset="-122"/>
                </a:rPr>
                <a:t>第二课时</a:t>
              </a:r>
            </a:p>
          </p:txBody>
        </p:sp>
      </p:grpSp>
    </p:spTree>
  </p:cSld>
  <p:clrMapOvr>
    <a:masterClrMapping/>
  </p:clrMapOvr>
  <p:transition spd="slow">
    <p:random/>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TextBox 2"/>
          <p:cNvSpPr txBox="1">
            <a:spLocks noChangeArrowheads="1"/>
          </p:cNvSpPr>
          <p:nvPr/>
        </p:nvSpPr>
        <p:spPr bwMode="auto">
          <a:xfrm>
            <a:off x="539750" y="631825"/>
            <a:ext cx="65532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2400" b="1">
                <a:latin typeface="宋体" panose="02010600030101010101" pitchFamily="2" charset="-122"/>
              </a:rPr>
              <a:t>1.</a:t>
            </a:r>
            <a:r>
              <a:rPr lang="zh-CN" altLang="en-US" sz="2400" b="1">
                <a:latin typeface="宋体" panose="02010600030101010101" pitchFamily="2" charset="-122"/>
              </a:rPr>
              <a:t>本诗中哪些部分是详</a:t>
            </a:r>
            <a:r>
              <a:rPr lang="zh-CN" altLang="en-US" sz="2400" b="1" smtClean="0">
                <a:latin typeface="宋体" panose="02010600030101010101" pitchFamily="2" charset="-122"/>
              </a:rPr>
              <a:t>写？哪</a:t>
            </a:r>
            <a:r>
              <a:rPr lang="zh-CN" altLang="en-US" sz="2400" b="1">
                <a:latin typeface="宋体" panose="02010600030101010101" pitchFamily="2" charset="-122"/>
              </a:rPr>
              <a:t>些部分是略</a:t>
            </a:r>
            <a:r>
              <a:rPr lang="zh-CN" altLang="en-US" sz="2400" b="1" smtClean="0">
                <a:latin typeface="宋体" panose="02010600030101010101" pitchFamily="2" charset="-122"/>
              </a:rPr>
              <a:t>写？ </a:t>
            </a:r>
            <a:endParaRPr lang="zh-CN" altLang="en-US" sz="2400" b="1">
              <a:latin typeface="宋体" panose="02010600030101010101" pitchFamily="2" charset="-122"/>
            </a:endParaRPr>
          </a:p>
        </p:txBody>
      </p:sp>
      <p:sp>
        <p:nvSpPr>
          <p:cNvPr id="4" name="文本框 2"/>
          <p:cNvSpPr txBox="1">
            <a:spLocks noChangeArrowheads="1"/>
          </p:cNvSpPr>
          <p:nvPr/>
        </p:nvSpPr>
        <p:spPr bwMode="auto">
          <a:xfrm>
            <a:off x="1150938" y="1419225"/>
            <a:ext cx="3871912" cy="2892425"/>
          </a:xfrm>
          <a:prstGeom prst="rect">
            <a:avLst/>
          </a:prstGeom>
          <a:noFill/>
          <a:ln w="9525">
            <a:noFill/>
            <a:miter lim="800000"/>
          </a:ln>
        </p:spPr>
        <p:txBody>
          <a:bodyPr>
            <a:spAutoFit/>
          </a:bodyPr>
          <a:lstStyle/>
          <a:p>
            <a:pPr>
              <a:lnSpc>
                <a:spcPct val="130000"/>
              </a:lnSpc>
              <a:defRPr/>
            </a:pPr>
            <a:r>
              <a:rPr lang="zh-CN" altLang="en-US" sz="2800" b="1">
                <a:solidFill>
                  <a:schemeClr val="tx1">
                    <a:lumMod val="95000"/>
                    <a:lumOff val="5000"/>
                  </a:schemeClr>
                </a:solidFill>
                <a:latin typeface="楷体" panose="02010609060101010101" pitchFamily="49" charset="-122"/>
                <a:ea typeface="楷体" panose="02010609060101010101" pitchFamily="49" charset="-122"/>
                <a:sym typeface="宋体" panose="02010600030101010101" pitchFamily="2" charset="-122"/>
              </a:rPr>
              <a:t>家中 （愿代父征）</a:t>
            </a:r>
          </a:p>
          <a:p>
            <a:pPr>
              <a:lnSpc>
                <a:spcPct val="130000"/>
              </a:lnSpc>
              <a:defRPr/>
            </a:pPr>
            <a:r>
              <a:rPr lang="zh-CN" altLang="en-US" sz="2800" b="1">
                <a:solidFill>
                  <a:schemeClr val="tx1">
                    <a:lumMod val="95000"/>
                    <a:lumOff val="5000"/>
                  </a:schemeClr>
                </a:solidFill>
                <a:latin typeface="楷体" panose="02010609060101010101" pitchFamily="49" charset="-122"/>
                <a:ea typeface="楷体" panose="02010609060101010101" pitchFamily="49" charset="-122"/>
                <a:sym typeface="宋体" panose="02010600030101010101" pitchFamily="2" charset="-122"/>
              </a:rPr>
              <a:t>途中 （辞家而去）</a:t>
            </a:r>
          </a:p>
          <a:p>
            <a:pPr>
              <a:lnSpc>
                <a:spcPct val="130000"/>
              </a:lnSpc>
              <a:defRPr/>
            </a:pPr>
            <a:r>
              <a:rPr lang="zh-CN" altLang="en-US" sz="2800" b="1">
                <a:solidFill>
                  <a:schemeClr val="tx1">
                    <a:lumMod val="95000"/>
                    <a:lumOff val="5000"/>
                  </a:schemeClr>
                </a:solidFill>
                <a:latin typeface="楷体" panose="02010609060101010101" pitchFamily="49" charset="-122"/>
                <a:ea typeface="楷体" panose="02010609060101010101" pitchFamily="49" charset="-122"/>
                <a:sym typeface="宋体" panose="02010600030101010101" pitchFamily="2" charset="-122"/>
              </a:rPr>
              <a:t>战场 （十年征战）</a:t>
            </a:r>
          </a:p>
          <a:p>
            <a:pPr>
              <a:lnSpc>
                <a:spcPct val="130000"/>
              </a:lnSpc>
              <a:defRPr/>
            </a:pPr>
            <a:r>
              <a:rPr lang="zh-CN" altLang="en-US" sz="2800" b="1">
                <a:solidFill>
                  <a:schemeClr val="tx1">
                    <a:lumMod val="95000"/>
                    <a:lumOff val="5000"/>
                  </a:schemeClr>
                </a:solidFill>
                <a:latin typeface="楷体" panose="02010609060101010101" pitchFamily="49" charset="-122"/>
                <a:ea typeface="楷体" panose="02010609060101010101" pitchFamily="49" charset="-122"/>
                <a:sym typeface="宋体" panose="02010600030101010101" pitchFamily="2" charset="-122"/>
              </a:rPr>
              <a:t>朝堂 （建功受封）</a:t>
            </a:r>
          </a:p>
          <a:p>
            <a:pPr>
              <a:lnSpc>
                <a:spcPct val="130000"/>
              </a:lnSpc>
              <a:defRPr/>
            </a:pPr>
            <a:r>
              <a:rPr lang="zh-CN" altLang="en-US" sz="2800" b="1">
                <a:solidFill>
                  <a:schemeClr val="tx1">
                    <a:lumMod val="95000"/>
                    <a:lumOff val="5000"/>
                  </a:schemeClr>
                </a:solidFill>
                <a:latin typeface="楷体" panose="02010609060101010101" pitchFamily="49" charset="-122"/>
                <a:ea typeface="楷体" panose="02010609060101010101" pitchFamily="49" charset="-122"/>
                <a:sym typeface="宋体" panose="02010600030101010101" pitchFamily="2" charset="-122"/>
              </a:rPr>
              <a:t>家中 （亲人团聚）</a:t>
            </a:r>
          </a:p>
        </p:txBody>
      </p:sp>
      <p:sp>
        <p:nvSpPr>
          <p:cNvPr id="5" name="文本框 3"/>
          <p:cNvSpPr txBox="1">
            <a:spLocks noChangeArrowheads="1"/>
          </p:cNvSpPr>
          <p:nvPr/>
        </p:nvSpPr>
        <p:spPr bwMode="auto">
          <a:xfrm>
            <a:off x="4184650" y="1419225"/>
            <a:ext cx="1285875"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800" b="1">
                <a:solidFill>
                  <a:srgbClr val="FF0000"/>
                </a:solidFill>
                <a:latin typeface="楷体" panose="02010609060101010101" pitchFamily="49" charset="-122"/>
                <a:ea typeface="楷体" panose="02010609060101010101" pitchFamily="49" charset="-122"/>
              </a:rPr>
              <a:t>→详</a:t>
            </a:r>
          </a:p>
          <a:p>
            <a:pPr>
              <a:lnSpc>
                <a:spcPct val="130000"/>
              </a:lnSpc>
            </a:pPr>
            <a:r>
              <a:rPr lang="zh-CN" altLang="en-US"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详</a:t>
            </a:r>
          </a:p>
          <a:p>
            <a:pPr>
              <a:lnSpc>
                <a:spcPct val="130000"/>
              </a:lnSpc>
            </a:pPr>
            <a:r>
              <a:rPr lang="zh-CN" altLang="en-US" sz="2800" b="1">
                <a:solidFill>
                  <a:srgbClr val="FF0000"/>
                </a:solidFill>
                <a:latin typeface="楷体" panose="02010609060101010101" pitchFamily="49" charset="-122"/>
                <a:ea typeface="楷体" panose="02010609060101010101" pitchFamily="49" charset="-122"/>
              </a:rPr>
              <a:t>→略</a:t>
            </a:r>
          </a:p>
          <a:p>
            <a:pPr>
              <a:lnSpc>
                <a:spcPct val="130000"/>
              </a:lnSpc>
            </a:pPr>
            <a:r>
              <a:rPr lang="zh-CN" altLang="en-US"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略</a:t>
            </a:r>
          </a:p>
          <a:p>
            <a:pPr>
              <a:lnSpc>
                <a:spcPct val="130000"/>
              </a:lnSpc>
            </a:pPr>
            <a:r>
              <a:rPr lang="zh-CN" altLang="en-US"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详</a:t>
            </a:r>
          </a:p>
        </p:txBody>
      </p:sp>
      <p:sp>
        <p:nvSpPr>
          <p:cNvPr id="6" name="文本框 4"/>
          <p:cNvSpPr txBox="1">
            <a:spLocks noChangeArrowheads="1"/>
          </p:cNvSpPr>
          <p:nvPr/>
        </p:nvSpPr>
        <p:spPr bwMode="auto">
          <a:xfrm>
            <a:off x="5541963" y="1419225"/>
            <a:ext cx="1046162" cy="2857500"/>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vert="eaVert" anchor="b">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b="1">
                <a:solidFill>
                  <a:srgbClr val="0000FF"/>
                </a:solidFill>
                <a:latin typeface="楷体" panose="02010609060101010101" pitchFamily="49" charset="-122"/>
                <a:ea typeface="楷体" panose="02010609060101010101" pitchFamily="49" charset="-122"/>
              </a:rPr>
              <a:t>详写女儿情态</a:t>
            </a:r>
          </a:p>
          <a:p>
            <a:pPr algn="ctr"/>
            <a:r>
              <a:rPr lang="zh-CN" altLang="en-US" sz="2800" b="1">
                <a:solidFill>
                  <a:srgbClr val="0000FF"/>
                </a:solidFill>
                <a:latin typeface="楷体" panose="02010609060101010101" pitchFamily="49" charset="-122"/>
                <a:ea typeface="楷体" panose="02010609060101010101" pitchFamily="49" charset="-122"/>
              </a:rPr>
              <a:t>略写英雄气概</a:t>
            </a:r>
          </a:p>
        </p:txBody>
      </p:sp>
      <p:grpSp>
        <p:nvGrpSpPr>
          <p:cNvPr id="38918" name="组合 9"/>
          <p:cNvGrpSpPr/>
          <p:nvPr/>
        </p:nvGrpSpPr>
        <p:grpSpPr>
          <a:xfrm>
            <a:off x="28575" y="-3175"/>
            <a:ext cx="2006600" cy="522288"/>
            <a:chOff x="70" y="-63"/>
            <a:chExt cx="3160" cy="822"/>
          </a:xfrm>
        </p:grpSpPr>
        <p:sp>
          <p:nvSpPr>
            <p:cNvPr id="3891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9" presetClass="entr" presetSubtype="0" accel="10000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2"/>
          <p:cNvSpPr txBox="1">
            <a:spLocks noChangeArrowheads="1"/>
          </p:cNvSpPr>
          <p:nvPr/>
        </p:nvSpPr>
        <p:spPr bwMode="auto">
          <a:xfrm>
            <a:off x="468313" y="1357313"/>
            <a:ext cx="81438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a:solidFill>
                  <a:srgbClr val="FF0000"/>
                </a:solidFill>
                <a:latin typeface="楷体" panose="02010609060101010101" pitchFamily="49" charset="-122"/>
                <a:ea typeface="楷体" panose="02010609060101010101" pitchFamily="49" charset="-122"/>
              </a:rPr>
              <a:t>    1.</a:t>
            </a:r>
            <a:r>
              <a:rPr lang="zh-CN" altLang="en-US" sz="2400" b="1">
                <a:solidFill>
                  <a:srgbClr val="FF0000"/>
                </a:solidFill>
                <a:latin typeface="楷体" panose="02010609060101010101" pitchFamily="49" charset="-122"/>
                <a:ea typeface="楷体" panose="02010609060101010101" pitchFamily="49" charset="-122"/>
              </a:rPr>
              <a:t>内容：</a:t>
            </a:r>
            <a:r>
              <a:rPr lang="zh-CN" altLang="en-US" sz="2400" b="1">
                <a:solidFill>
                  <a:srgbClr val="0000FF"/>
                </a:solidFill>
                <a:latin typeface="楷体" panose="02010609060101010101" pitchFamily="49" charset="-122"/>
                <a:ea typeface="楷体" panose="02010609060101010101" pitchFamily="49" charset="-122"/>
              </a:rPr>
              <a:t>突出木兰的女儿情态，丰富了木兰的英雄性格，使得人物形象真实感人。这种详略安排似乎还隐含了作者对美好生活的向往和祝福及对战争的冷淡和远离。</a:t>
            </a:r>
            <a:endParaRPr lang="en-US" altLang="zh-CN" sz="2400" b="1">
              <a:solidFill>
                <a:srgbClr val="0000FF"/>
              </a:solidFill>
              <a:latin typeface="楷体" panose="02010609060101010101" pitchFamily="49" charset="-122"/>
              <a:ea typeface="楷体" panose="02010609060101010101" pitchFamily="49" charset="-122"/>
            </a:endParaRPr>
          </a:p>
          <a:p>
            <a:pPr eaLnBrk="1" hangingPunct="1">
              <a:lnSpc>
                <a:spcPct val="150000"/>
              </a:lnSpc>
            </a:pPr>
            <a:r>
              <a:rPr lang="en-US" altLang="zh-CN" sz="2400" b="1">
                <a:solidFill>
                  <a:srgbClr val="FF0000"/>
                </a:solidFill>
                <a:latin typeface="楷体" panose="02010609060101010101" pitchFamily="49" charset="-122"/>
                <a:ea typeface="楷体" panose="02010609060101010101" pitchFamily="49" charset="-122"/>
              </a:rPr>
              <a:t>    2.</a:t>
            </a:r>
            <a:r>
              <a:rPr lang="zh-CN" altLang="en-US" sz="2400" b="1">
                <a:solidFill>
                  <a:srgbClr val="FF0000"/>
                </a:solidFill>
                <a:latin typeface="楷体" panose="02010609060101010101" pitchFamily="49" charset="-122"/>
                <a:ea typeface="楷体" panose="02010609060101010101" pitchFamily="49" charset="-122"/>
              </a:rPr>
              <a:t>结构：</a:t>
            </a:r>
            <a:r>
              <a:rPr lang="zh-CN" altLang="en-US" sz="2400" b="1">
                <a:solidFill>
                  <a:srgbClr val="0000FF"/>
                </a:solidFill>
                <a:latin typeface="楷体" panose="02010609060101010101" pitchFamily="49" charset="-122"/>
                <a:ea typeface="楷体" panose="02010609060101010101" pitchFamily="49" charset="-122"/>
              </a:rPr>
              <a:t>使文章结构富于变化，避免平铺直叙。</a:t>
            </a:r>
          </a:p>
        </p:txBody>
      </p:sp>
      <p:grpSp>
        <p:nvGrpSpPr>
          <p:cNvPr id="39939" name="组合 9"/>
          <p:cNvGrpSpPr/>
          <p:nvPr/>
        </p:nvGrpSpPr>
        <p:grpSpPr>
          <a:xfrm>
            <a:off x="28575" y="-3175"/>
            <a:ext cx="2006600" cy="522288"/>
            <a:chOff x="70" y="-63"/>
            <a:chExt cx="3160" cy="822"/>
          </a:xfrm>
        </p:grpSpPr>
        <p:sp>
          <p:nvSpPr>
            <p:cNvPr id="39941"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0"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39940" name="矩形 11"/>
          <p:cNvSpPr>
            <a:spLocks noChangeArrowheads="1"/>
          </p:cNvSpPr>
          <p:nvPr/>
        </p:nvSpPr>
        <p:spPr bwMode="auto">
          <a:xfrm>
            <a:off x="468313" y="771525"/>
            <a:ext cx="45175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latin typeface="宋体" panose="02010600030101010101" pitchFamily="2" charset="-122"/>
              </a:rPr>
              <a:t>2.</a:t>
            </a:r>
            <a:r>
              <a:rPr lang="zh-CN" altLang="en-US" sz="2400" b="1">
                <a:latin typeface="宋体" panose="02010600030101010101" pitchFamily="2" charset="-122"/>
              </a:rPr>
              <a:t>如此详略安排的用意是什</a:t>
            </a:r>
            <a:r>
              <a:rPr lang="zh-CN" altLang="en-US" sz="2400" b="1" smtClean="0">
                <a:latin typeface="宋体" panose="02010600030101010101" pitchFamily="2" charset="-122"/>
              </a:rPr>
              <a:t>么？</a:t>
            </a:r>
            <a:endParaRPr lang="zh-CN" altLang="en-US" sz="2400"/>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177164"/>
          <p:cNvSpPr txBox="1">
            <a:spLocks noChangeArrowheads="1"/>
          </p:cNvSpPr>
          <p:nvPr/>
        </p:nvSpPr>
        <p:spPr bwMode="auto">
          <a:xfrm>
            <a:off x="1979613" y="1343025"/>
            <a:ext cx="623411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latin typeface="楷体" panose="02010609060101010101" pitchFamily="49" charset="-122"/>
                <a:ea typeface="楷体" panose="02010609060101010101" pitchFamily="49" charset="-122"/>
              </a:rPr>
              <a:t>    详写木兰的女儿情态，略写木兰的英雄气慨，更有利于突出对木兰孝敬父母、深明大义、勇担重任的性格。隐含作者对美好生活的向往和对战争的冷淡。</a:t>
            </a:r>
          </a:p>
        </p:txBody>
      </p:sp>
      <p:sp>
        <p:nvSpPr>
          <p:cNvPr id="40963" name="矩形 22"/>
          <p:cNvSpPr>
            <a:spLocks noChangeArrowheads="1"/>
          </p:cNvSpPr>
          <p:nvPr/>
        </p:nvSpPr>
        <p:spPr bwMode="auto">
          <a:xfrm>
            <a:off x="482600" y="700088"/>
            <a:ext cx="57551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latin typeface="宋体" panose="02010600030101010101" pitchFamily="2" charset="-122"/>
              </a:rPr>
              <a:t>3.</a:t>
            </a:r>
            <a:r>
              <a:rPr lang="zh-CN" altLang="en-US" sz="2400" b="1">
                <a:latin typeface="宋体" panose="02010600030101010101" pitchFamily="2" charset="-122"/>
              </a:rPr>
              <a:t>这样写对刻画木兰的形象有什么作</a:t>
            </a:r>
            <a:r>
              <a:rPr lang="zh-CN" altLang="en-US" sz="2400" b="1" smtClean="0">
                <a:latin typeface="宋体" panose="02010600030101010101" pitchFamily="2" charset="-122"/>
              </a:rPr>
              <a:t>用？</a:t>
            </a:r>
            <a:endParaRPr lang="zh-CN" altLang="en-US" sz="2400"/>
          </a:p>
        </p:txBody>
      </p:sp>
      <p:grpSp>
        <p:nvGrpSpPr>
          <p:cNvPr id="40964" name="组合 9"/>
          <p:cNvGrpSpPr/>
          <p:nvPr/>
        </p:nvGrpSpPr>
        <p:grpSpPr>
          <a:xfrm>
            <a:off x="28575" y="-3175"/>
            <a:ext cx="2006600" cy="522288"/>
            <a:chOff x="70" y="-63"/>
            <a:chExt cx="3160" cy="822"/>
          </a:xfrm>
        </p:grpSpPr>
        <p:sp>
          <p:nvSpPr>
            <p:cNvPr id="40966"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2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7" name="菱形 2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pic>
        <p:nvPicPr>
          <p:cNvPr id="40965"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11188" y="2095500"/>
            <a:ext cx="110490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1986" name="组合 9"/>
          <p:cNvGrpSpPr/>
          <p:nvPr/>
        </p:nvGrpSpPr>
        <p:grpSpPr>
          <a:xfrm>
            <a:off x="28575" y="-3175"/>
            <a:ext cx="2006600" cy="522288"/>
            <a:chOff x="70" y="-63"/>
            <a:chExt cx="3160" cy="822"/>
          </a:xfrm>
        </p:grpSpPr>
        <p:sp>
          <p:nvSpPr>
            <p:cNvPr id="41992"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0" name="菱形 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1987" name="Text Box 5"/>
          <p:cNvSpPr txBox="1">
            <a:spLocks noChangeArrowheads="1"/>
          </p:cNvSpPr>
          <p:nvPr/>
        </p:nvSpPr>
        <p:spPr bwMode="auto">
          <a:xfrm>
            <a:off x="357188" y="555625"/>
            <a:ext cx="8643937"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a:latin typeface="宋体" panose="02010600030101010101" pitchFamily="2" charset="-122"/>
              </a:rPr>
              <a:t>4.</a:t>
            </a:r>
            <a:r>
              <a:rPr lang="zh-CN" altLang="en-US" sz="2400" b="1">
                <a:latin typeface="宋体" panose="02010600030101010101" pitchFamily="2" charset="-122"/>
              </a:rPr>
              <a:t>这首诗运用了多种修辞手法</a:t>
            </a:r>
            <a:r>
              <a:rPr lang="en-US" altLang="zh-CN" sz="2400" b="1">
                <a:latin typeface="宋体" panose="02010600030101010101" pitchFamily="2" charset="-122"/>
              </a:rPr>
              <a:t>,</a:t>
            </a:r>
            <a:r>
              <a:rPr lang="zh-CN" altLang="en-US" sz="2400" b="1">
                <a:latin typeface="宋体" panose="02010600030101010101" pitchFamily="2" charset="-122"/>
              </a:rPr>
              <a:t>有很强的艺术感染力。试从文中找出此类语句</a:t>
            </a:r>
            <a:r>
              <a:rPr lang="en-US" altLang="zh-CN" sz="2400" b="1">
                <a:latin typeface="宋体" panose="02010600030101010101" pitchFamily="2" charset="-122"/>
              </a:rPr>
              <a:t>,</a:t>
            </a:r>
            <a:r>
              <a:rPr lang="zh-CN" altLang="en-US" sz="2400" b="1">
                <a:latin typeface="宋体" panose="02010600030101010101" pitchFamily="2" charset="-122"/>
              </a:rPr>
              <a:t>并分析其作用。</a:t>
            </a:r>
          </a:p>
        </p:txBody>
      </p:sp>
      <p:sp>
        <p:nvSpPr>
          <p:cNvPr id="8" name="矩形 7"/>
          <p:cNvSpPr>
            <a:spLocks noChangeArrowheads="1"/>
          </p:cNvSpPr>
          <p:nvPr/>
        </p:nvSpPr>
        <p:spPr bwMode="auto">
          <a:xfrm>
            <a:off x="390525" y="2932113"/>
            <a:ext cx="8358188"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a:solidFill>
                  <a:srgbClr val="0000FF"/>
                </a:solidFill>
                <a:latin typeface="宋体" panose="02010600030101010101" pitchFamily="2" charset="-122"/>
              </a:rPr>
              <a:t>    写出了军务紧急</a:t>
            </a:r>
            <a:r>
              <a:rPr lang="en-US" altLang="zh-CN" sz="2400" b="1">
                <a:solidFill>
                  <a:srgbClr val="0000FF"/>
                </a:solidFill>
                <a:latin typeface="宋体" panose="02010600030101010101" pitchFamily="2" charset="-122"/>
              </a:rPr>
              <a:t>,</a:t>
            </a:r>
            <a:r>
              <a:rPr lang="zh-CN" altLang="en-US" sz="2400" b="1">
                <a:solidFill>
                  <a:srgbClr val="0000FF"/>
                </a:solidFill>
                <a:latin typeface="宋体" panose="02010600030101010101" pitchFamily="2" charset="-122"/>
              </a:rPr>
              <a:t>行军迅速</a:t>
            </a:r>
            <a:r>
              <a:rPr lang="en-US" altLang="zh-CN" sz="2400" b="1">
                <a:solidFill>
                  <a:srgbClr val="0000FF"/>
                </a:solidFill>
                <a:latin typeface="宋体" panose="02010600030101010101" pitchFamily="2" charset="-122"/>
              </a:rPr>
              <a:t>,</a:t>
            </a:r>
            <a:r>
              <a:rPr lang="zh-CN" altLang="en-US" sz="2400" b="1">
                <a:solidFill>
                  <a:srgbClr val="0000FF"/>
                </a:solidFill>
                <a:latin typeface="宋体" panose="02010600030101010101" pitchFamily="2" charset="-122"/>
              </a:rPr>
              <a:t>征途之遥</a:t>
            </a:r>
            <a:r>
              <a:rPr lang="en-US" altLang="zh-CN" sz="2400" b="1">
                <a:solidFill>
                  <a:srgbClr val="0000FF"/>
                </a:solidFill>
                <a:latin typeface="宋体" panose="02010600030101010101" pitchFamily="2" charset="-122"/>
              </a:rPr>
              <a:t>,</a:t>
            </a:r>
            <a:r>
              <a:rPr lang="zh-CN" altLang="en-US" sz="2400" b="1">
                <a:solidFill>
                  <a:srgbClr val="0000FF"/>
                </a:solidFill>
                <a:latin typeface="宋体" panose="02010600030101010101" pitchFamily="2" charset="-122"/>
              </a:rPr>
              <a:t>夸张地表现出木兰身跨战马</a:t>
            </a:r>
            <a:r>
              <a:rPr lang="en-US" altLang="zh-CN" sz="2400" b="1">
                <a:solidFill>
                  <a:srgbClr val="0000FF"/>
                </a:solidFill>
                <a:latin typeface="宋体" panose="02010600030101010101" pitchFamily="2" charset="-122"/>
              </a:rPr>
              <a:t>,</a:t>
            </a:r>
            <a:r>
              <a:rPr lang="zh-CN" altLang="en-US" sz="2400" b="1">
                <a:solidFill>
                  <a:srgbClr val="0000FF"/>
                </a:solidFill>
                <a:latin typeface="宋体" panose="02010600030101010101" pitchFamily="2" charset="-122"/>
              </a:rPr>
              <a:t>万里奔赴战场</a:t>
            </a:r>
            <a:r>
              <a:rPr lang="en-US" altLang="zh-CN" sz="2400" b="1">
                <a:solidFill>
                  <a:srgbClr val="0000FF"/>
                </a:solidFill>
                <a:latin typeface="宋体" panose="02010600030101010101" pitchFamily="2" charset="-122"/>
              </a:rPr>
              <a:t>,</a:t>
            </a:r>
            <a:r>
              <a:rPr lang="zh-CN" altLang="en-US" sz="2400" b="1">
                <a:solidFill>
                  <a:srgbClr val="0000FF"/>
                </a:solidFill>
                <a:latin typeface="宋体" panose="02010600030101010101" pitchFamily="2" charset="-122"/>
              </a:rPr>
              <a:t>穿过关隘、飞越层峦的矫健雄姿。</a:t>
            </a:r>
          </a:p>
        </p:txBody>
      </p:sp>
      <p:sp>
        <p:nvSpPr>
          <p:cNvPr id="41989" name="矩形 1"/>
          <p:cNvSpPr>
            <a:spLocks noChangeArrowheads="1"/>
          </p:cNvSpPr>
          <p:nvPr/>
        </p:nvSpPr>
        <p:spPr bwMode="auto">
          <a:xfrm>
            <a:off x="1763713" y="1851025"/>
            <a:ext cx="4464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万里赴戎机</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关山度若飞。</a:t>
            </a:r>
          </a:p>
        </p:txBody>
      </p:sp>
      <p:sp>
        <p:nvSpPr>
          <p:cNvPr id="41990" name="矩形 2"/>
          <p:cNvSpPr>
            <a:spLocks noChangeArrowheads="1"/>
          </p:cNvSpPr>
          <p:nvPr/>
        </p:nvSpPr>
        <p:spPr bwMode="auto">
          <a:xfrm>
            <a:off x="4779963" y="2355850"/>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rPr>
              <a:t>夸张</a:t>
            </a:r>
          </a:p>
        </p:txBody>
      </p:sp>
      <p:cxnSp>
        <p:nvCxnSpPr>
          <p:cNvPr id="5" name="直接连接符 4"/>
          <p:cNvCxnSpPr/>
          <p:nvPr/>
        </p:nvCxnSpPr>
        <p:spPr>
          <a:xfrm>
            <a:off x="3917950" y="2355850"/>
            <a:ext cx="1662113"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wipe(down)">
                                      <p:cBhvr>
                                        <p:cTn id="7" dur="500"/>
                                        <p:tgtEl>
                                          <p:spTgt spid="4198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1990"/>
                                        </p:tgtEl>
                                        <p:attrNameLst>
                                          <p:attrName>style.visibility</p:attrName>
                                        </p:attrNameLst>
                                      </p:cBhvr>
                                      <p:to>
                                        <p:strVal val="visible"/>
                                      </p:to>
                                    </p:set>
                                    <p:anim calcmode="lin" valueType="num">
                                      <p:cBhvr additive="base">
                                        <p:cTn id="17" dur="500" fill="hold"/>
                                        <p:tgtEl>
                                          <p:spTgt spid="41990"/>
                                        </p:tgtEl>
                                        <p:attrNameLst>
                                          <p:attrName>ppt_x</p:attrName>
                                        </p:attrNameLst>
                                      </p:cBhvr>
                                      <p:tavLst>
                                        <p:tav tm="0">
                                          <p:val>
                                            <p:strVal val="#ppt_x"/>
                                          </p:val>
                                        </p:tav>
                                        <p:tav tm="100000">
                                          <p:val>
                                            <p:strVal val="#ppt_x"/>
                                          </p:val>
                                        </p:tav>
                                      </p:tavLst>
                                    </p:anim>
                                    <p:anim calcmode="lin" valueType="num">
                                      <p:cBhvr additive="base">
                                        <p:cTn id="18" dur="500" fill="hold"/>
                                        <p:tgtEl>
                                          <p:spTgt spid="4199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1989" grpId="0"/>
      <p:bldP spid="4199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146" name="组合 11"/>
          <p:cNvGrpSpPr/>
          <p:nvPr/>
        </p:nvGrpSpPr>
        <p:grpSpPr>
          <a:xfrm>
            <a:off x="0" y="555625"/>
            <a:ext cx="2051050" cy="523875"/>
            <a:chOff x="0" y="-63"/>
            <a:chExt cx="3231" cy="824"/>
          </a:xfrm>
        </p:grpSpPr>
        <p:sp>
          <p:nvSpPr>
            <p:cNvPr id="615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学习目标</a:t>
              </a:r>
            </a:p>
          </p:txBody>
        </p:sp>
        <p:cxnSp>
          <p:nvCxnSpPr>
            <p:cNvPr id="15"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grpSp>
        <p:nvGrpSpPr>
          <p:cNvPr id="6147" name="组合 5"/>
          <p:cNvGrpSpPr/>
          <p:nvPr/>
        </p:nvGrpSpPr>
        <p:grpSpPr>
          <a:xfrm>
            <a:off x="179388" y="123825"/>
            <a:ext cx="1630362" cy="400050"/>
            <a:chOff x="160049" y="525491"/>
            <a:chExt cx="1629583" cy="400110"/>
          </a:xfrm>
        </p:grpSpPr>
        <p:pic>
          <p:nvPicPr>
            <p:cNvPr id="18" name="图片 17"/>
            <p:cNvPicPr>
              <a:picLocks noChangeAspect="1"/>
            </p:cNvPicPr>
            <p:nvPr/>
          </p:nvPicPr>
          <p:blipFill>
            <a:blip r:embed="rId2"/>
            <a:stretch>
              <a:fillRect/>
            </a:stretch>
          </p:blipFill>
          <p:spPr>
            <a:xfrm>
              <a:off x="160049" y="536606"/>
              <a:ext cx="1629583" cy="377882"/>
            </a:xfrm>
            <a:prstGeom prst="rect">
              <a:avLst/>
            </a:prstGeom>
            <a:ln>
              <a:noFill/>
            </a:ln>
            <a:effectLst>
              <a:outerShdw blurRad="292100" dist="139700" dir="2700000" algn="tl" rotWithShape="0">
                <a:srgbClr val="333333">
                  <a:alpha val="65000"/>
                </a:srgbClr>
              </a:outerShdw>
            </a:effectLst>
          </p:spPr>
        </p:pic>
        <p:sp>
          <p:nvSpPr>
            <p:cNvPr id="6150" name="文本框 11"/>
            <p:cNvSpPr txBox="1">
              <a:spLocks noChangeArrowheads="1"/>
            </p:cNvSpPr>
            <p:nvPr/>
          </p:nvSpPr>
          <p:spPr bwMode="auto">
            <a:xfrm>
              <a:off x="172162" y="525491"/>
              <a:ext cx="12314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zh-CN" altLang="en-US" sz="2000">
                  <a:solidFill>
                    <a:schemeClr val="bg1"/>
                  </a:solidFill>
                  <a:latin typeface="黑体" panose="02010609060101010101" pitchFamily="49" charset="-122"/>
                  <a:ea typeface="黑体" panose="02010609060101010101" pitchFamily="49" charset="-122"/>
                </a:rPr>
                <a:t>第一课时</a:t>
              </a:r>
            </a:p>
          </p:txBody>
        </p:sp>
      </p:grpSp>
      <p:sp>
        <p:nvSpPr>
          <p:cNvPr id="6148" name="矩形 8"/>
          <p:cNvSpPr>
            <a:spLocks noChangeArrowheads="1"/>
          </p:cNvSpPr>
          <p:nvPr/>
        </p:nvSpPr>
        <p:spPr bwMode="auto">
          <a:xfrm>
            <a:off x="250825" y="1430338"/>
            <a:ext cx="882173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latin typeface="楷体" panose="02010609060101010101" pitchFamily="49" charset="-122"/>
                <a:ea typeface="楷体" panose="02010609060101010101" pitchFamily="49" charset="-122"/>
              </a:rPr>
              <a:t>1.</a:t>
            </a:r>
            <a:r>
              <a:rPr lang="zh-CN" altLang="en-US" sz="2400" b="1">
                <a:latin typeface="楷体" panose="02010609060101010101" pitchFamily="49" charset="-122"/>
                <a:ea typeface="楷体" panose="02010609060101010101" pitchFamily="49" charset="-122"/>
              </a:rPr>
              <a:t>了解乐府诗的特点，熟读并背诵课文，疏通文意。（</a:t>
            </a:r>
            <a:r>
              <a:rPr lang="zh-CN" altLang="en-US" sz="2400" b="1">
                <a:solidFill>
                  <a:srgbClr val="FF0000"/>
                </a:solidFill>
                <a:latin typeface="楷体" panose="02010609060101010101" pitchFamily="49" charset="-122"/>
                <a:ea typeface="楷体" panose="02010609060101010101" pitchFamily="49" charset="-122"/>
              </a:rPr>
              <a:t>重点</a:t>
            </a:r>
            <a:r>
              <a:rPr lang="zh-CN" altLang="en-US" sz="2400" b="1">
                <a:latin typeface="楷体" panose="02010609060101010101" pitchFamily="49" charset="-122"/>
                <a:ea typeface="楷体" panose="02010609060101010101" pitchFamily="49" charset="-122"/>
              </a:rPr>
              <a:t>）</a:t>
            </a:r>
          </a:p>
          <a:p>
            <a:pPr>
              <a:lnSpc>
                <a:spcPct val="150000"/>
              </a:lnSpc>
            </a:pP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领会故事情节曲折、富于戏剧性、充满传奇色彩的表现方法，体会不同修辞手法对塑造人物形象、突出中心的作用。（</a:t>
            </a:r>
            <a:r>
              <a:rPr lang="zh-CN" altLang="en-US" sz="2400" b="1">
                <a:solidFill>
                  <a:srgbClr val="FF0000"/>
                </a:solidFill>
                <a:latin typeface="楷体" panose="02010609060101010101" pitchFamily="49" charset="-122"/>
                <a:ea typeface="楷体" panose="02010609060101010101" pitchFamily="49" charset="-122"/>
              </a:rPr>
              <a:t>难点</a:t>
            </a:r>
            <a:r>
              <a:rPr lang="zh-CN" altLang="en-US" sz="2400" b="1">
                <a:latin typeface="楷体" panose="02010609060101010101" pitchFamily="49" charset="-122"/>
                <a:ea typeface="楷体" panose="02010609060101010101" pitchFamily="49" charset="-122"/>
              </a:rPr>
              <a:t>）</a:t>
            </a:r>
          </a:p>
          <a:p>
            <a:pPr>
              <a:lnSpc>
                <a:spcPct val="150000"/>
              </a:lnSpc>
            </a:pP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学习木兰这位巾帼英雄自立自强的高尚品质。（</a:t>
            </a:r>
            <a:r>
              <a:rPr lang="zh-CN" altLang="en-US" sz="2400" b="1">
                <a:solidFill>
                  <a:srgbClr val="FF0000"/>
                </a:solidFill>
                <a:latin typeface="楷体" panose="02010609060101010101" pitchFamily="49" charset="-122"/>
                <a:ea typeface="楷体" panose="02010609060101010101" pitchFamily="49" charset="-122"/>
              </a:rPr>
              <a:t>素养</a:t>
            </a:r>
            <a:r>
              <a:rPr lang="zh-CN" altLang="en-US" sz="2400" b="1">
                <a:latin typeface="楷体" panose="02010609060101010101" pitchFamily="49" charset="-122"/>
                <a:ea typeface="楷体" panose="02010609060101010101" pitchFamily="49" charset="-122"/>
              </a:rPr>
              <a:t>）</a:t>
            </a:r>
          </a:p>
        </p:txBody>
      </p:sp>
    </p:spTree>
  </p:cSld>
  <p:clrMapOvr>
    <a:masterClrMapping/>
  </p:clrMapOvr>
  <p:transition spd="slow">
    <p:random/>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528638" y="1774825"/>
            <a:ext cx="8358187"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200" b="1">
                <a:solidFill>
                  <a:srgbClr val="0000FF"/>
                </a:solidFill>
                <a:latin typeface="宋体" panose="02010600030101010101" pitchFamily="2" charset="-122"/>
              </a:rPr>
              <a:t>    这两句诗</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描写了作战环境的艰苦</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表现了木兰在战场上的艰苦生活</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从而烘托出木兰的勇敢坚强。</a:t>
            </a:r>
          </a:p>
        </p:txBody>
      </p:sp>
      <p:grpSp>
        <p:nvGrpSpPr>
          <p:cNvPr id="43011" name="组合 9"/>
          <p:cNvGrpSpPr/>
          <p:nvPr/>
        </p:nvGrpSpPr>
        <p:grpSpPr>
          <a:xfrm>
            <a:off x="28575" y="-3175"/>
            <a:ext cx="2006600" cy="522288"/>
            <a:chOff x="70" y="-63"/>
            <a:chExt cx="3160" cy="822"/>
          </a:xfrm>
        </p:grpSpPr>
        <p:sp>
          <p:nvSpPr>
            <p:cNvPr id="4301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3012" name="矩形 6"/>
          <p:cNvSpPr>
            <a:spLocks noChangeArrowheads="1"/>
          </p:cNvSpPr>
          <p:nvPr/>
        </p:nvSpPr>
        <p:spPr bwMode="auto">
          <a:xfrm>
            <a:off x="2473325" y="730250"/>
            <a:ext cx="43322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朔气传金柝</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寒光照铁衣。</a:t>
            </a:r>
            <a:endParaRPr lang="zh-CN" altLang="en-US" sz="2400">
              <a:solidFill>
                <a:srgbClr val="FF0000"/>
              </a:solidFill>
              <a:latin typeface="楷体" panose="02010609060101010101" pitchFamily="49" charset="-122"/>
              <a:ea typeface="楷体" panose="02010609060101010101" pitchFamily="49" charset="-122"/>
            </a:endParaRPr>
          </a:p>
        </p:txBody>
      </p:sp>
      <p:cxnSp>
        <p:nvCxnSpPr>
          <p:cNvPr id="8" name="直接连接符 7"/>
          <p:cNvCxnSpPr/>
          <p:nvPr/>
        </p:nvCxnSpPr>
        <p:spPr>
          <a:xfrm>
            <a:off x="2616200" y="1306513"/>
            <a:ext cx="3744913"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sp>
        <p:nvSpPr>
          <p:cNvPr id="43014" name="矩形 9"/>
          <p:cNvSpPr>
            <a:spLocks noChangeArrowheads="1"/>
          </p:cNvSpPr>
          <p:nvPr/>
        </p:nvSpPr>
        <p:spPr bwMode="auto">
          <a:xfrm>
            <a:off x="4913313" y="1349375"/>
            <a:ext cx="803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rPr>
              <a:t>对偶</a:t>
            </a:r>
          </a:p>
        </p:txBody>
      </p:sp>
      <p:sp>
        <p:nvSpPr>
          <p:cNvPr id="11" name="TextBox 10"/>
          <p:cNvSpPr txBox="1">
            <a:spLocks noChangeArrowheads="1"/>
          </p:cNvSpPr>
          <p:nvPr/>
        </p:nvSpPr>
        <p:spPr bwMode="auto">
          <a:xfrm>
            <a:off x="241300" y="3754438"/>
            <a:ext cx="86518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200" b="1">
                <a:solidFill>
                  <a:srgbClr val="0000FF"/>
                </a:solidFill>
                <a:latin typeface="宋体" panose="02010600030101010101" pitchFamily="2" charset="-122"/>
              </a:rPr>
              <a:t>    运用了夸张、对偶的修辞手法</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写出了木兰功劳之大、天子赏赐之多。</a:t>
            </a:r>
          </a:p>
        </p:txBody>
      </p:sp>
      <p:sp>
        <p:nvSpPr>
          <p:cNvPr id="43016" name="矩形 11"/>
          <p:cNvSpPr>
            <a:spLocks noChangeArrowheads="1"/>
          </p:cNvSpPr>
          <p:nvPr/>
        </p:nvSpPr>
        <p:spPr bwMode="auto">
          <a:xfrm>
            <a:off x="2195513" y="2674938"/>
            <a:ext cx="4333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策勋十二转</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赏赐百千强。</a:t>
            </a:r>
            <a:endParaRPr lang="zh-CN" altLang="en-US" sz="2400">
              <a:solidFill>
                <a:srgbClr val="FF0000"/>
              </a:solidFill>
              <a:latin typeface="楷体" panose="02010609060101010101" pitchFamily="49" charset="-122"/>
              <a:ea typeface="楷体" panose="02010609060101010101" pitchFamily="49" charset="-122"/>
            </a:endParaRPr>
          </a:p>
        </p:txBody>
      </p:sp>
      <p:cxnSp>
        <p:nvCxnSpPr>
          <p:cNvPr id="13" name="直接连接符 12"/>
          <p:cNvCxnSpPr/>
          <p:nvPr/>
        </p:nvCxnSpPr>
        <p:spPr>
          <a:xfrm>
            <a:off x="2339975" y="3251200"/>
            <a:ext cx="3744913" cy="0"/>
          </a:xfrm>
          <a:prstGeom prst="line">
            <a:avLst/>
          </a:prstGeom>
          <a:ln w="15875">
            <a:solidFill>
              <a:srgbClr val="0000FF"/>
            </a:solidFill>
          </a:ln>
        </p:spPr>
        <p:style>
          <a:lnRef idx="1">
            <a:schemeClr val="accent1"/>
          </a:lnRef>
          <a:fillRef idx="0">
            <a:schemeClr val="accent1"/>
          </a:fillRef>
          <a:effectRef idx="0">
            <a:schemeClr val="accent1"/>
          </a:effectRef>
          <a:fontRef idx="minor">
            <a:schemeClr val="tx1"/>
          </a:fontRef>
        </p:style>
      </p:cxnSp>
      <p:sp>
        <p:nvSpPr>
          <p:cNvPr id="43018" name="矩形 13"/>
          <p:cNvSpPr>
            <a:spLocks noChangeArrowheads="1"/>
          </p:cNvSpPr>
          <p:nvPr/>
        </p:nvSpPr>
        <p:spPr bwMode="auto">
          <a:xfrm>
            <a:off x="4427538" y="3251200"/>
            <a:ext cx="1731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rPr>
              <a:t>夸张、对偶</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Effect transition="in" filter="wipe(down)">
                                      <p:cBhvr>
                                        <p:cTn id="7" dur="500"/>
                                        <p:tgtEl>
                                          <p:spTgt spid="430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3014"/>
                                        </p:tgtEl>
                                        <p:attrNameLst>
                                          <p:attrName>style.visibility</p:attrName>
                                        </p:attrNameLst>
                                      </p:cBhvr>
                                      <p:to>
                                        <p:strVal val="visible"/>
                                      </p:to>
                                    </p:set>
                                    <p:anim calcmode="lin" valueType="num">
                                      <p:cBhvr additive="base">
                                        <p:cTn id="17" dur="500" fill="hold"/>
                                        <p:tgtEl>
                                          <p:spTgt spid="43014"/>
                                        </p:tgtEl>
                                        <p:attrNameLst>
                                          <p:attrName>ppt_x</p:attrName>
                                        </p:attrNameLst>
                                      </p:cBhvr>
                                      <p:tavLst>
                                        <p:tav tm="0">
                                          <p:val>
                                            <p:strVal val="#ppt_x"/>
                                          </p:val>
                                        </p:tav>
                                        <p:tav tm="100000">
                                          <p:val>
                                            <p:strVal val="#ppt_x"/>
                                          </p:val>
                                        </p:tav>
                                      </p:tavLst>
                                    </p:anim>
                                    <p:anim calcmode="lin" valueType="num">
                                      <p:cBhvr additive="base">
                                        <p:cTn id="18" dur="500" fill="hold"/>
                                        <p:tgtEl>
                                          <p:spTgt spid="4301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3016"/>
                                        </p:tgtEl>
                                        <p:attrNameLst>
                                          <p:attrName>style.visibility</p:attrName>
                                        </p:attrNameLst>
                                      </p:cBhvr>
                                      <p:to>
                                        <p:strVal val="visible"/>
                                      </p:to>
                                    </p:set>
                                    <p:animEffect transition="in" filter="wipe(down)">
                                      <p:cBhvr>
                                        <p:cTn id="29" dur="500"/>
                                        <p:tgtEl>
                                          <p:spTgt spid="43016"/>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43018"/>
                                        </p:tgtEl>
                                        <p:attrNameLst>
                                          <p:attrName>style.visibility</p:attrName>
                                        </p:attrNameLst>
                                      </p:cBhvr>
                                      <p:to>
                                        <p:strVal val="visible"/>
                                      </p:to>
                                    </p:set>
                                    <p:anim calcmode="lin" valueType="num">
                                      <p:cBhvr additive="base">
                                        <p:cTn id="39" dur="500" fill="hold"/>
                                        <p:tgtEl>
                                          <p:spTgt spid="43018"/>
                                        </p:tgtEl>
                                        <p:attrNameLst>
                                          <p:attrName>ppt_x</p:attrName>
                                        </p:attrNameLst>
                                      </p:cBhvr>
                                      <p:tavLst>
                                        <p:tav tm="0">
                                          <p:val>
                                            <p:strVal val="#ppt_x"/>
                                          </p:val>
                                        </p:tav>
                                        <p:tav tm="100000">
                                          <p:val>
                                            <p:strVal val="#ppt_x"/>
                                          </p:val>
                                        </p:tav>
                                      </p:tavLst>
                                    </p:anim>
                                    <p:anim calcmode="lin" valueType="num">
                                      <p:cBhvr additive="base">
                                        <p:cTn id="40" dur="500" fill="hold"/>
                                        <p:tgtEl>
                                          <p:spTgt spid="43018"/>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012" grpId="0"/>
      <p:bldP spid="43014" grpId="0"/>
      <p:bldP spid="11" grpId="0"/>
      <p:bldP spid="43016" grpId="0"/>
      <p:bldP spid="43018"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4034" name="组合 4"/>
          <p:cNvGrpSpPr/>
          <p:nvPr/>
        </p:nvGrpSpPr>
        <p:grpSpPr>
          <a:xfrm>
            <a:off x="571500" y="928688"/>
            <a:ext cx="7864475" cy="3571875"/>
            <a:chOff x="450850" y="660800"/>
            <a:chExt cx="7865566" cy="3567134"/>
          </a:xfrm>
        </p:grpSpPr>
        <p:pic>
          <p:nvPicPr>
            <p:cNvPr id="44043" name="一个圆顶角并剪去另一个顶角的矩形 1"/>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2651" y="698900"/>
              <a:ext cx="8776917" cy="41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61990" y="660800"/>
              <a:ext cx="2518124" cy="645254"/>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44035" name="组 1"/>
          <p:cNvGrpSpPr/>
          <p:nvPr/>
        </p:nvGrpSpPr>
        <p:grpSpPr>
          <a:xfrm>
            <a:off x="703263" y="666750"/>
            <a:ext cx="2517775" cy="601663"/>
            <a:chOff x="7647436" y="3815009"/>
            <a:chExt cx="2515853" cy="601051"/>
          </a:xfrm>
        </p:grpSpPr>
        <p:sp>
          <p:nvSpPr>
            <p:cNvPr id="44041" name="文本框 30"/>
            <p:cNvSpPr txBox="1">
              <a:spLocks noChangeArrowheads="1"/>
            </p:cNvSpPr>
            <p:nvPr/>
          </p:nvSpPr>
          <p:spPr bwMode="auto">
            <a:xfrm>
              <a:off x="8613224" y="3885582"/>
              <a:ext cx="1550065" cy="45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latin typeface="黑体" panose="02010609060101010101" pitchFamily="49" charset="-122"/>
                  <a:ea typeface="黑体" panose="02010609060101010101" pitchFamily="49" charset="-122"/>
                </a:rPr>
                <a:t>方法指导</a:t>
              </a:r>
            </a:p>
          </p:txBody>
        </p:sp>
        <p:pic>
          <p:nvPicPr>
            <p:cNvPr id="44042" name="图片 9" descr="book.gif"/>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47436" y="3815009"/>
              <a:ext cx="977957" cy="60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extBox 7"/>
          <p:cNvSpPr txBox="1">
            <a:spLocks noChangeArrowheads="1"/>
          </p:cNvSpPr>
          <p:nvPr/>
        </p:nvSpPr>
        <p:spPr bwMode="auto">
          <a:xfrm>
            <a:off x="673100" y="1466850"/>
            <a:ext cx="7715250" cy="297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a:solidFill>
                  <a:srgbClr val="FF0000"/>
                </a:solidFill>
                <a:latin typeface="楷体" panose="02010609060101010101" pitchFamily="49" charset="-122"/>
                <a:ea typeface="楷体" panose="02010609060101010101" pitchFamily="49" charset="-122"/>
              </a:rPr>
              <a:t>    对偶：</a:t>
            </a:r>
            <a:r>
              <a:rPr lang="zh-CN" altLang="en-US" sz="2400" b="1">
                <a:latin typeface="楷体" panose="02010609060101010101" pitchFamily="49" charset="-122"/>
                <a:ea typeface="楷体" panose="02010609060101010101" pitchFamily="49" charset="-122"/>
              </a:rPr>
              <a:t>字数相等、结构相同、意义对称的一对短语或句子。</a:t>
            </a:r>
            <a:endParaRPr lang="en-US" altLang="zh-CN" sz="2400" b="1">
              <a:latin typeface="楷体" panose="02010609060101010101" pitchFamily="49" charset="-122"/>
              <a:ea typeface="楷体" panose="02010609060101010101" pitchFamily="49" charset="-122"/>
            </a:endParaRPr>
          </a:p>
          <a:p>
            <a:pPr>
              <a:lnSpc>
                <a:spcPct val="130000"/>
              </a:lnSpc>
            </a:pPr>
            <a:r>
              <a:rPr lang="zh-CN" altLang="en-US" sz="2400" b="1">
                <a:solidFill>
                  <a:srgbClr val="FF0000"/>
                </a:solidFill>
                <a:latin typeface="楷体" panose="02010609060101010101" pitchFamily="49" charset="-122"/>
                <a:ea typeface="楷体" panose="02010609060101010101" pitchFamily="49" charset="-122"/>
              </a:rPr>
              <a:t>    特征：</a:t>
            </a:r>
            <a:r>
              <a:rPr lang="zh-CN" altLang="en-US" sz="2400" b="1">
                <a:latin typeface="楷体" panose="02010609060101010101" pitchFamily="49" charset="-122"/>
                <a:ea typeface="楷体" panose="02010609060101010101" pitchFamily="49" charset="-122"/>
              </a:rPr>
              <a:t>对偶句形式工整、匀称并且节奏鲜明，音调和谐，便于记忆和传诵。对偶句前后呼应，互相映衬，对比鲜明，语言凝炼，能增强语言的表现力，给读者留下深刻的印象。</a:t>
            </a:r>
          </a:p>
        </p:txBody>
      </p:sp>
      <p:grpSp>
        <p:nvGrpSpPr>
          <p:cNvPr id="44037" name="组合 9"/>
          <p:cNvGrpSpPr/>
          <p:nvPr/>
        </p:nvGrpSpPr>
        <p:grpSpPr>
          <a:xfrm>
            <a:off x="28575" y="-3175"/>
            <a:ext cx="2006600" cy="522288"/>
            <a:chOff x="70" y="-63"/>
            <a:chExt cx="3160" cy="822"/>
          </a:xfrm>
        </p:grpSpPr>
        <p:sp>
          <p:nvSpPr>
            <p:cNvPr id="44038"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3"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4" name="菱形 13"/>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5058" name="组合 4"/>
          <p:cNvGrpSpPr/>
          <p:nvPr/>
        </p:nvGrpSpPr>
        <p:grpSpPr>
          <a:xfrm>
            <a:off x="571500" y="928688"/>
            <a:ext cx="8286750" cy="3786187"/>
            <a:chOff x="450850" y="660800"/>
            <a:chExt cx="7865566" cy="3567134"/>
          </a:xfrm>
        </p:grpSpPr>
        <p:pic>
          <p:nvPicPr>
            <p:cNvPr id="45068" name="一个圆顶角并剪去另一个顶角的矩形 1"/>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2651" y="698900"/>
              <a:ext cx="8776917" cy="41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62354" y="660800"/>
              <a:ext cx="2517886" cy="644626"/>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45059" name="组 1"/>
          <p:cNvGrpSpPr/>
          <p:nvPr/>
        </p:nvGrpSpPr>
        <p:grpSpPr>
          <a:xfrm>
            <a:off x="703263" y="666750"/>
            <a:ext cx="2517775" cy="601663"/>
            <a:chOff x="7647436" y="3815009"/>
            <a:chExt cx="2515853" cy="601051"/>
          </a:xfrm>
        </p:grpSpPr>
        <p:sp>
          <p:nvSpPr>
            <p:cNvPr id="45066" name="文本框 30"/>
            <p:cNvSpPr txBox="1">
              <a:spLocks noChangeArrowheads="1"/>
            </p:cNvSpPr>
            <p:nvPr/>
          </p:nvSpPr>
          <p:spPr bwMode="auto">
            <a:xfrm>
              <a:off x="8613224" y="3885582"/>
              <a:ext cx="1550065" cy="45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latin typeface="黑体" panose="02010609060101010101" pitchFamily="49" charset="-122"/>
                  <a:ea typeface="黑体" panose="02010609060101010101" pitchFamily="49" charset="-122"/>
                </a:rPr>
                <a:t>方法指导</a:t>
              </a:r>
            </a:p>
          </p:txBody>
        </p:sp>
        <p:pic>
          <p:nvPicPr>
            <p:cNvPr id="45067" name="图片 9" descr="book.gif"/>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47436" y="3815009"/>
              <a:ext cx="977957" cy="60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060" name="组合 9"/>
          <p:cNvGrpSpPr/>
          <p:nvPr/>
        </p:nvGrpSpPr>
        <p:grpSpPr>
          <a:xfrm>
            <a:off x="28575" y="-3175"/>
            <a:ext cx="2006600" cy="522288"/>
            <a:chOff x="70" y="-63"/>
            <a:chExt cx="3160" cy="822"/>
          </a:xfrm>
        </p:grpSpPr>
        <p:sp>
          <p:nvSpPr>
            <p:cNvPr id="4506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1"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5061" name="矩形 12"/>
          <p:cNvSpPr>
            <a:spLocks noChangeArrowheads="1"/>
          </p:cNvSpPr>
          <p:nvPr/>
        </p:nvSpPr>
        <p:spPr bwMode="auto">
          <a:xfrm>
            <a:off x="571500" y="1347788"/>
            <a:ext cx="8215313" cy="206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b="1">
                <a:solidFill>
                  <a:srgbClr val="FF0000"/>
                </a:solidFill>
                <a:latin typeface="楷体" panose="02010609060101010101" pitchFamily="49" charset="-122"/>
                <a:ea typeface="楷体" panose="02010609060101010101" pitchFamily="49" charset="-122"/>
              </a:rPr>
              <a:t>对偶从内容上可分为三种：</a:t>
            </a:r>
          </a:p>
          <a:p>
            <a:pPr>
              <a:lnSpc>
                <a:spcPct val="120000"/>
              </a:lnSpc>
            </a:pPr>
            <a:r>
              <a:rPr lang="en-US" altLang="zh-CN" b="1">
                <a:latin typeface="楷体" panose="02010609060101010101" pitchFamily="49" charset="-122"/>
                <a:ea typeface="楷体" panose="02010609060101010101" pitchFamily="49" charset="-122"/>
              </a:rPr>
              <a:t>1.</a:t>
            </a:r>
            <a:r>
              <a:rPr lang="zh-CN" altLang="en-US" b="1">
                <a:latin typeface="楷体" panose="02010609060101010101" pitchFamily="49" charset="-122"/>
                <a:ea typeface="楷体" panose="02010609060101010101" pitchFamily="49" charset="-122"/>
              </a:rPr>
              <a:t>正对：事物的两个角度、两个侧面说明同一事理，在内容上相互补充。上句和下句在意思上相似、相近或相补或相衬的对偶叫做正对。</a:t>
            </a:r>
          </a:p>
          <a:p>
            <a:pPr>
              <a:lnSpc>
                <a:spcPct val="120000"/>
              </a:lnSpc>
            </a:pPr>
            <a:r>
              <a:rPr lang="en-US" altLang="zh-CN" b="1">
                <a:latin typeface="楷体" panose="02010609060101010101" pitchFamily="49" charset="-122"/>
                <a:ea typeface="楷体" panose="02010609060101010101" pitchFamily="49" charset="-122"/>
              </a:rPr>
              <a:t>2.</a:t>
            </a:r>
            <a:r>
              <a:rPr lang="zh-CN" altLang="en-US" b="1">
                <a:latin typeface="楷体" panose="02010609060101010101" pitchFamily="49" charset="-122"/>
                <a:ea typeface="楷体" panose="02010609060101010101" pitchFamily="49" charset="-122"/>
              </a:rPr>
              <a:t>反对：前后两个句子的意思相反的对偶句子叫做反对。</a:t>
            </a:r>
          </a:p>
          <a:p>
            <a:pPr>
              <a:lnSpc>
                <a:spcPct val="120000"/>
              </a:lnSpc>
            </a:pPr>
            <a:r>
              <a:rPr lang="en-US" altLang="zh-CN" b="1">
                <a:latin typeface="楷体" panose="02010609060101010101" pitchFamily="49" charset="-122"/>
                <a:ea typeface="楷体" panose="02010609060101010101" pitchFamily="49" charset="-122"/>
              </a:rPr>
              <a:t>3.</a:t>
            </a:r>
            <a:r>
              <a:rPr lang="zh-CN" altLang="en-US" b="1">
                <a:latin typeface="楷体" panose="02010609060101010101" pitchFamily="49" charset="-122"/>
                <a:ea typeface="楷体" panose="02010609060101010101" pitchFamily="49" charset="-122"/>
              </a:rPr>
              <a:t>串对：又叫连对，流水对。它的前后两个句子在意义上有连贯、因果、条件、转折等关系。这种对偶句子称为串对。</a:t>
            </a:r>
          </a:p>
        </p:txBody>
      </p:sp>
      <p:sp>
        <p:nvSpPr>
          <p:cNvPr id="45062" name="矩形 13"/>
          <p:cNvSpPr>
            <a:spLocks noChangeArrowheads="1"/>
          </p:cNvSpPr>
          <p:nvPr/>
        </p:nvSpPr>
        <p:spPr bwMode="auto">
          <a:xfrm>
            <a:off x="500063" y="3286125"/>
            <a:ext cx="8358187"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b="1">
                <a:solidFill>
                  <a:srgbClr val="FF0000"/>
                </a:solidFill>
                <a:latin typeface="楷体" panose="02010609060101010101" pitchFamily="49" charset="-122"/>
                <a:ea typeface="楷体" panose="02010609060101010101" pitchFamily="49" charset="-122"/>
              </a:rPr>
              <a:t>对偶从形式上可分为两种</a:t>
            </a:r>
            <a:r>
              <a:rPr lang="en-US" altLang="zh-CN" b="1">
                <a:solidFill>
                  <a:srgbClr val="FF0000"/>
                </a:solidFill>
                <a:latin typeface="楷体" panose="02010609060101010101" pitchFamily="49" charset="-122"/>
                <a:ea typeface="楷体" panose="02010609060101010101" pitchFamily="49" charset="-122"/>
              </a:rPr>
              <a:t>:</a:t>
            </a:r>
          </a:p>
          <a:p>
            <a:pPr>
              <a:lnSpc>
                <a:spcPct val="120000"/>
              </a:lnSpc>
            </a:pPr>
            <a:r>
              <a:rPr lang="zh-CN" altLang="en-US" b="1">
                <a:latin typeface="楷体" panose="02010609060101010101" pitchFamily="49" charset="-122"/>
                <a:ea typeface="楷体" panose="02010609060101010101" pitchFamily="49" charset="-122"/>
              </a:rPr>
              <a:t>严式对偶：要求上下两句字数相等、词性相对、结构相同、平仄相反、不重复用字。</a:t>
            </a:r>
          </a:p>
          <a:p>
            <a:pPr>
              <a:lnSpc>
                <a:spcPct val="120000"/>
              </a:lnSpc>
            </a:pPr>
            <a:r>
              <a:rPr lang="zh-CN" altLang="en-US" b="1">
                <a:latin typeface="楷体" panose="02010609060101010101" pitchFamily="49" charset="-122"/>
                <a:ea typeface="楷体" panose="02010609060101010101" pitchFamily="49" charset="-122"/>
              </a:rPr>
              <a:t>宽式对偶：对严式对偶的五条要求只要有一部分达到就可以。</a:t>
            </a:r>
          </a:p>
        </p:txBody>
      </p:sp>
    </p:spTree>
  </p:cSld>
  <p:clrMapOvr>
    <a:masterClrMapping/>
  </p:clrMapOvr>
  <p:transition spd="slow">
    <p:random/>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矩形 1"/>
          <p:cNvSpPr>
            <a:spLocks noChangeArrowheads="1"/>
          </p:cNvSpPr>
          <p:nvPr/>
        </p:nvSpPr>
        <p:spPr bwMode="auto">
          <a:xfrm>
            <a:off x="755650" y="927100"/>
            <a:ext cx="7704138"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800" b="1">
                <a:solidFill>
                  <a:srgbClr val="FF0000"/>
                </a:solidFill>
                <a:latin typeface="楷体" panose="02010609060101010101" pitchFamily="49" charset="-122"/>
                <a:ea typeface="楷体" panose="02010609060101010101" pitchFamily="49" charset="-122"/>
              </a:rPr>
              <a:t>    爷娘闻女来</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出郭相扶将</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阿姊闻妹来</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当户理红妆</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小弟闻姊来</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磨刀霍霍向猪羊。</a:t>
            </a:r>
            <a:endParaRPr lang="zh-CN" altLang="en-US" sz="2400">
              <a:solidFill>
                <a:srgbClr val="FF0000"/>
              </a:solidFill>
              <a:latin typeface="楷体" panose="02010609060101010101" pitchFamily="49" charset="-122"/>
              <a:ea typeface="楷体" panose="02010609060101010101" pitchFamily="49" charset="-122"/>
            </a:endParaRPr>
          </a:p>
        </p:txBody>
      </p:sp>
      <p:grpSp>
        <p:nvGrpSpPr>
          <p:cNvPr id="46083" name="组合 9"/>
          <p:cNvGrpSpPr/>
          <p:nvPr/>
        </p:nvGrpSpPr>
        <p:grpSpPr>
          <a:xfrm>
            <a:off x="28575" y="-3175"/>
            <a:ext cx="2006600" cy="522288"/>
            <a:chOff x="70" y="-63"/>
            <a:chExt cx="3160" cy="822"/>
          </a:xfrm>
        </p:grpSpPr>
        <p:sp>
          <p:nvSpPr>
            <p:cNvPr id="46085"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6084" name="矩形 6"/>
          <p:cNvSpPr>
            <a:spLocks noChangeArrowheads="1"/>
          </p:cNvSpPr>
          <p:nvPr/>
        </p:nvSpPr>
        <p:spPr bwMode="auto">
          <a:xfrm>
            <a:off x="341313" y="2354263"/>
            <a:ext cx="8694737"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40000"/>
              </a:lnSpc>
            </a:pPr>
            <a:r>
              <a:rPr lang="zh-CN" altLang="en-US" sz="2200" b="1">
                <a:solidFill>
                  <a:srgbClr val="0000FF"/>
                </a:solidFill>
                <a:latin typeface="宋体" panose="02010600030101010101" pitchFamily="2" charset="-122"/>
              </a:rPr>
              <a:t>    运用</a:t>
            </a:r>
            <a:r>
              <a:rPr lang="zh-CN" altLang="en-US" sz="2200" b="1">
                <a:solidFill>
                  <a:srgbClr val="FF0000"/>
                </a:solidFill>
                <a:latin typeface="宋体" panose="02010600030101010101" pitchFamily="2" charset="-122"/>
              </a:rPr>
              <a:t>排比</a:t>
            </a:r>
            <a:r>
              <a:rPr lang="zh-CN" altLang="en-US" sz="2200" b="1">
                <a:solidFill>
                  <a:srgbClr val="0000FF"/>
                </a:solidFill>
                <a:latin typeface="宋体" panose="02010600030101010101" pitchFamily="2" charset="-122"/>
              </a:rPr>
              <a:t>的修辞方法</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铺陈地写出亲人在木兰归来时各自的符合年龄、身份、性别特征的行动</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富有浓郁的生活气息和亲切意味。这几句诗表现出木兰胜利归来给亲人们带来了欢乐。</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wipe(down)">
                                      <p:cBhvr>
                                        <p:cTn id="7" dur="500"/>
                                        <p:tgtEl>
                                          <p:spTgt spid="46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矩形 1"/>
          <p:cNvSpPr>
            <a:spLocks noChangeArrowheads="1"/>
          </p:cNvSpPr>
          <p:nvPr/>
        </p:nvSpPr>
        <p:spPr bwMode="auto">
          <a:xfrm>
            <a:off x="755650" y="927100"/>
            <a:ext cx="7704138"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800" b="1">
                <a:solidFill>
                  <a:srgbClr val="FF0000"/>
                </a:solidFill>
                <a:latin typeface="楷体" panose="02010609060101010101" pitchFamily="49" charset="-122"/>
                <a:ea typeface="楷体" panose="02010609060101010101" pitchFamily="49" charset="-122"/>
              </a:rPr>
              <a:t>    开我东阁门</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坐我西阁床。脱我战时袍</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著我旧时裳。当窗理云鬓</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对镜帖花黄。</a:t>
            </a:r>
            <a:endParaRPr lang="zh-CN" altLang="en-US" sz="2400">
              <a:solidFill>
                <a:srgbClr val="FF0000"/>
              </a:solidFill>
              <a:latin typeface="楷体" panose="02010609060101010101" pitchFamily="49" charset="-122"/>
              <a:ea typeface="楷体" panose="02010609060101010101" pitchFamily="49" charset="-122"/>
            </a:endParaRPr>
          </a:p>
        </p:txBody>
      </p:sp>
      <p:grpSp>
        <p:nvGrpSpPr>
          <p:cNvPr id="47107" name="组合 9"/>
          <p:cNvGrpSpPr/>
          <p:nvPr/>
        </p:nvGrpSpPr>
        <p:grpSpPr>
          <a:xfrm>
            <a:off x="28575" y="-3175"/>
            <a:ext cx="2006600" cy="522288"/>
            <a:chOff x="70" y="-63"/>
            <a:chExt cx="3160" cy="822"/>
          </a:xfrm>
        </p:grpSpPr>
        <p:sp>
          <p:nvSpPr>
            <p:cNvPr id="47109"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7108" name="矩形 6"/>
          <p:cNvSpPr>
            <a:spLocks noChangeArrowheads="1"/>
          </p:cNvSpPr>
          <p:nvPr/>
        </p:nvSpPr>
        <p:spPr bwMode="auto">
          <a:xfrm>
            <a:off x="341313" y="2354263"/>
            <a:ext cx="8334375" cy="103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40000"/>
              </a:lnSpc>
            </a:pPr>
            <a:r>
              <a:rPr lang="zh-CN" altLang="en-US" sz="2200" b="1">
                <a:solidFill>
                  <a:srgbClr val="0000FF"/>
                </a:solidFill>
                <a:latin typeface="宋体" panose="02010600030101010101" pitchFamily="2" charset="-122"/>
              </a:rPr>
              <a:t>    运用了</a:t>
            </a:r>
            <a:r>
              <a:rPr lang="zh-CN" altLang="en-US" sz="2200" b="1">
                <a:solidFill>
                  <a:srgbClr val="FF0000"/>
                </a:solidFill>
                <a:latin typeface="宋体" panose="02010600030101010101" pitchFamily="2" charset="-122"/>
              </a:rPr>
              <a:t>排比</a:t>
            </a:r>
            <a:r>
              <a:rPr lang="zh-CN" altLang="en-US" sz="2200" b="1">
                <a:solidFill>
                  <a:srgbClr val="0000FF"/>
                </a:solidFill>
                <a:latin typeface="宋体" panose="02010600030101010101" pitchFamily="2" charset="-122"/>
              </a:rPr>
              <a:t>和</a:t>
            </a:r>
            <a:r>
              <a:rPr lang="zh-CN" altLang="en-US" sz="2200" b="1">
                <a:solidFill>
                  <a:srgbClr val="FF0000"/>
                </a:solidFill>
                <a:latin typeface="宋体" panose="02010600030101010101" pitchFamily="2" charset="-122"/>
              </a:rPr>
              <a:t>互文</a:t>
            </a:r>
            <a:r>
              <a:rPr lang="zh-CN" altLang="en-US" sz="2200" b="1">
                <a:solidFill>
                  <a:srgbClr val="0000FF"/>
                </a:solidFill>
                <a:latin typeface="宋体" panose="02010600030101010101" pitchFamily="2" charset="-122"/>
              </a:rPr>
              <a:t>的修辞手法</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写出了木兰对故居的亲切感受和恢复女装后欣喜、兴奋的感情。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wipe(down)">
                                      <p:cBhvr>
                                        <p:cTn id="7" dur="500"/>
                                        <p:tgtEl>
                                          <p:spTgt spid="47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矩形 1"/>
          <p:cNvSpPr>
            <a:spLocks noChangeArrowheads="1"/>
          </p:cNvSpPr>
          <p:nvPr/>
        </p:nvSpPr>
        <p:spPr bwMode="auto">
          <a:xfrm>
            <a:off x="2124075" y="1127125"/>
            <a:ext cx="446405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800" b="1">
                <a:solidFill>
                  <a:srgbClr val="FF0000"/>
                </a:solidFill>
                <a:latin typeface="楷体" panose="02010609060101010101" pitchFamily="49" charset="-122"/>
                <a:ea typeface="楷体" panose="02010609060101010101" pitchFamily="49" charset="-122"/>
              </a:rPr>
              <a:t>将军百战死</a:t>
            </a:r>
            <a:r>
              <a:rPr lang="en-US" altLang="zh-CN" sz="2800" b="1">
                <a:solidFill>
                  <a:srgbClr val="FF0000"/>
                </a:solidFill>
                <a:latin typeface="楷体" panose="02010609060101010101" pitchFamily="49" charset="-122"/>
                <a:ea typeface="楷体" panose="02010609060101010101" pitchFamily="49" charset="-122"/>
              </a:rPr>
              <a:t>,</a:t>
            </a:r>
            <a:r>
              <a:rPr lang="zh-CN" altLang="en-US" sz="2800" b="1">
                <a:solidFill>
                  <a:srgbClr val="FF0000"/>
                </a:solidFill>
                <a:latin typeface="楷体" panose="02010609060101010101" pitchFamily="49" charset="-122"/>
                <a:ea typeface="楷体" panose="02010609060101010101" pitchFamily="49" charset="-122"/>
              </a:rPr>
              <a:t>壮士十年归。</a:t>
            </a:r>
            <a:endParaRPr lang="zh-CN" altLang="en-US" sz="2400">
              <a:solidFill>
                <a:srgbClr val="FF0000"/>
              </a:solidFill>
              <a:latin typeface="楷体" panose="02010609060101010101" pitchFamily="49" charset="-122"/>
              <a:ea typeface="楷体" panose="02010609060101010101" pitchFamily="49" charset="-122"/>
            </a:endParaRPr>
          </a:p>
        </p:txBody>
      </p:sp>
      <p:grpSp>
        <p:nvGrpSpPr>
          <p:cNvPr id="48131" name="组合 9"/>
          <p:cNvGrpSpPr/>
          <p:nvPr/>
        </p:nvGrpSpPr>
        <p:grpSpPr>
          <a:xfrm>
            <a:off x="28575" y="-3175"/>
            <a:ext cx="2006600" cy="522288"/>
            <a:chOff x="70" y="-63"/>
            <a:chExt cx="3160" cy="822"/>
          </a:xfrm>
        </p:grpSpPr>
        <p:sp>
          <p:nvSpPr>
            <p:cNvPr id="48133"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48132" name="矩形 6"/>
          <p:cNvSpPr>
            <a:spLocks noChangeArrowheads="1"/>
          </p:cNvSpPr>
          <p:nvPr/>
        </p:nvSpPr>
        <p:spPr bwMode="auto">
          <a:xfrm>
            <a:off x="341313" y="2354263"/>
            <a:ext cx="8334375"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40000"/>
              </a:lnSpc>
            </a:pPr>
            <a:r>
              <a:rPr lang="zh-CN" altLang="en-US" sz="2200" b="1">
                <a:solidFill>
                  <a:srgbClr val="0000FF"/>
                </a:solidFill>
                <a:latin typeface="宋体" panose="02010600030101010101" pitchFamily="2" charset="-122"/>
              </a:rPr>
              <a:t>    运用了</a:t>
            </a:r>
            <a:r>
              <a:rPr lang="zh-CN" altLang="en-US" sz="2200" b="1">
                <a:solidFill>
                  <a:srgbClr val="FF0000"/>
                </a:solidFill>
                <a:latin typeface="宋体" panose="02010600030101010101" pitchFamily="2" charset="-122"/>
              </a:rPr>
              <a:t>对偶、互文</a:t>
            </a:r>
            <a:r>
              <a:rPr lang="zh-CN" altLang="en-US" sz="2200" b="1">
                <a:solidFill>
                  <a:srgbClr val="0000FF"/>
                </a:solidFill>
                <a:latin typeface="宋体" panose="02010600030101010101" pitchFamily="2" charset="-122"/>
              </a:rPr>
              <a:t>的修辞手法</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写出了战斗之多、时间之长、战况之烈</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表明木兰经过了长期激战</a:t>
            </a:r>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才得以凯旋。</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wipe(down)">
                                      <p:cBhvr>
                                        <p:cTn id="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9154" name="组合 9"/>
          <p:cNvGrpSpPr/>
          <p:nvPr/>
        </p:nvGrpSpPr>
        <p:grpSpPr>
          <a:xfrm>
            <a:off x="28575" y="-3175"/>
            <a:ext cx="2006600" cy="522288"/>
            <a:chOff x="70" y="-63"/>
            <a:chExt cx="3160" cy="822"/>
          </a:xfrm>
        </p:grpSpPr>
        <p:sp>
          <p:nvSpPr>
            <p:cNvPr id="49162"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grpSp>
        <p:nvGrpSpPr>
          <p:cNvPr id="49155" name="组合 4"/>
          <p:cNvGrpSpPr/>
          <p:nvPr/>
        </p:nvGrpSpPr>
        <p:grpSpPr>
          <a:xfrm>
            <a:off x="642938" y="942975"/>
            <a:ext cx="7929562" cy="3500438"/>
            <a:chOff x="450850" y="660800"/>
            <a:chExt cx="7865566" cy="3567134"/>
          </a:xfrm>
        </p:grpSpPr>
        <p:pic>
          <p:nvPicPr>
            <p:cNvPr id="49160" name="一个圆顶角并剪去另一个顶角的矩形 1"/>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2651" y="698900"/>
              <a:ext cx="8776917" cy="41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562652" y="660800"/>
              <a:ext cx="2517927" cy="643864"/>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49156" name="组 1"/>
          <p:cNvGrpSpPr/>
          <p:nvPr/>
        </p:nvGrpSpPr>
        <p:grpSpPr>
          <a:xfrm>
            <a:off x="703263" y="666750"/>
            <a:ext cx="2517775" cy="601663"/>
            <a:chOff x="7647436" y="3815009"/>
            <a:chExt cx="2515853" cy="601051"/>
          </a:xfrm>
        </p:grpSpPr>
        <p:sp>
          <p:nvSpPr>
            <p:cNvPr id="49158" name="文本框 30"/>
            <p:cNvSpPr txBox="1">
              <a:spLocks noChangeArrowheads="1"/>
            </p:cNvSpPr>
            <p:nvPr/>
          </p:nvSpPr>
          <p:spPr bwMode="auto">
            <a:xfrm>
              <a:off x="8613224" y="3885582"/>
              <a:ext cx="1550065" cy="45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latin typeface="黑体" panose="02010609060101010101" pitchFamily="49" charset="-122"/>
                  <a:ea typeface="黑体" panose="02010609060101010101" pitchFamily="49" charset="-122"/>
                </a:rPr>
                <a:t>方法指导</a:t>
              </a:r>
            </a:p>
          </p:txBody>
        </p:sp>
        <p:pic>
          <p:nvPicPr>
            <p:cNvPr id="49159" name="图片 9" descr="book.gif"/>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47436" y="3815009"/>
              <a:ext cx="977957" cy="60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矩形 7"/>
          <p:cNvSpPr>
            <a:spLocks noChangeArrowheads="1"/>
          </p:cNvSpPr>
          <p:nvPr/>
        </p:nvSpPr>
        <p:spPr bwMode="auto">
          <a:xfrm>
            <a:off x="746125" y="1470025"/>
            <a:ext cx="7929563" cy="2973388"/>
          </a:xfrm>
          <a:prstGeom prst="rect">
            <a:avLst/>
          </a:prstGeom>
          <a:noFill/>
          <a:ln w="9525">
            <a:noFill/>
            <a:miter lim="800000"/>
          </a:ln>
        </p:spPr>
        <p:txBody>
          <a:bodyPr>
            <a:spAutoFit/>
          </a:bodyPr>
          <a:lstStyle/>
          <a:p>
            <a:pPr>
              <a:lnSpc>
                <a:spcPct val="130000"/>
              </a:lnSpc>
              <a:defRPr/>
            </a:pPr>
            <a:r>
              <a:rPr lang="zh-CN" altLang="en-US" sz="2400" b="1">
                <a:solidFill>
                  <a:srgbClr val="FF0000"/>
                </a:solidFill>
                <a:latin typeface="楷体" panose="02010609060101010101" pitchFamily="49" charset="-122"/>
                <a:ea typeface="楷体" panose="02010609060101010101" pitchFamily="49" charset="-122"/>
              </a:rPr>
              <a:t>互文：</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上下句的意思互相交错、补充。</a:t>
            </a:r>
            <a:endParaRPr lang="en-US" altLang="zh-CN" sz="2400" b="1">
              <a:solidFill>
                <a:schemeClr val="tx1">
                  <a:lumMod val="95000"/>
                  <a:lumOff val="5000"/>
                </a:schemeClr>
              </a:solidFill>
              <a:latin typeface="楷体" panose="02010609060101010101" pitchFamily="49" charset="-122"/>
              <a:ea typeface="楷体" panose="02010609060101010101" pitchFamily="49" charset="-122"/>
            </a:endParaRPr>
          </a:p>
          <a:p>
            <a:pPr>
              <a:lnSpc>
                <a:spcPct val="130000"/>
              </a:lnSpc>
              <a:defRPr/>
            </a:pPr>
            <a:r>
              <a:rPr lang="zh-CN" altLang="en-US" sz="2400" b="1">
                <a:solidFill>
                  <a:schemeClr val="tx1">
                    <a:lumMod val="95000"/>
                    <a:lumOff val="5000"/>
                  </a:schemeClr>
                </a:solidFill>
                <a:latin typeface="楷体" panose="02010609060101010101" pitchFamily="49" charset="-122"/>
                <a:ea typeface="楷体" panose="02010609060101010101" pitchFamily="49" charset="-122"/>
              </a:rPr>
              <a:t>    互文也叫互辞，是古诗文中常用的一种修辞手法。具体地说，它是指上下两句或一句话中的两个部分，看似各说两件事，实则是互相</a:t>
            </a:r>
            <a:r>
              <a:rPr lang="zh-CN" altLang="en-US" sz="2400" b="1">
                <a:latin typeface="楷体" panose="02010609060101010101" pitchFamily="49" charset="-122"/>
                <a:ea typeface="楷体" panose="02010609060101010101" pitchFamily="49" charset="-122"/>
              </a:rPr>
              <a:t>呼应、互相阐发、互相补充的，说</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的是一件事。即上下文互相交错、互相渗透、互相补充地来表达一个完整的意思。</a:t>
            </a:r>
            <a:endParaRPr lang="zh-CN" altLang="en-US" sz="2400">
              <a:solidFill>
                <a:schemeClr val="tx1">
                  <a:lumMod val="95000"/>
                  <a:lumOff val="5000"/>
                </a:schemeClr>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51206"/>
          <p:cNvSpPr txBox="1">
            <a:spLocks noChangeArrowheads="1"/>
          </p:cNvSpPr>
          <p:nvPr/>
        </p:nvSpPr>
        <p:spPr bwMode="auto">
          <a:xfrm>
            <a:off x="1285875" y="1285875"/>
            <a:ext cx="6107113" cy="1754188"/>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p>
            <a:pPr>
              <a:lnSpc>
                <a:spcPct val="150000"/>
              </a:lnSpc>
              <a:defRPr/>
            </a:pPr>
            <a:r>
              <a:rPr lang="zh-CN" altLang="en-US" sz="2400" b="1">
                <a:solidFill>
                  <a:schemeClr val="tx1">
                    <a:lumMod val="95000"/>
                    <a:lumOff val="5000"/>
                  </a:schemeClr>
                </a:solidFill>
                <a:latin typeface="楷体" panose="02010609060101010101" pitchFamily="49" charset="-122"/>
                <a:ea typeface="楷体" panose="02010609060101010101" pitchFamily="49" charset="-122"/>
              </a:rPr>
              <a:t>①军书十二</a:t>
            </a:r>
            <a:r>
              <a:rPr lang="zh-CN" altLang="en-US" sz="2400" b="1">
                <a:solidFill>
                  <a:srgbClr val="FF0000"/>
                </a:solidFill>
                <a:latin typeface="楷体" panose="02010609060101010101" pitchFamily="49" charset="-122"/>
                <a:ea typeface="楷体" panose="02010609060101010101" pitchFamily="49" charset="-122"/>
              </a:rPr>
              <a:t>卷</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卷卷</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有爷名。</a:t>
            </a:r>
            <a:endParaRPr lang="en-US" altLang="zh-CN" sz="2400" b="1">
              <a:solidFill>
                <a:schemeClr val="tx1">
                  <a:lumMod val="95000"/>
                  <a:lumOff val="5000"/>
                </a:schemeClr>
              </a:solidFill>
              <a:latin typeface="楷体" panose="02010609060101010101" pitchFamily="49" charset="-122"/>
              <a:ea typeface="楷体" panose="02010609060101010101" pitchFamily="49" charset="-122"/>
            </a:endParaRPr>
          </a:p>
          <a:p>
            <a:pPr>
              <a:lnSpc>
                <a:spcPct val="150000"/>
              </a:lnSpc>
              <a:defRPr/>
            </a:pPr>
            <a:r>
              <a:rPr lang="zh-CN" altLang="en-US" sz="2400" b="1">
                <a:solidFill>
                  <a:schemeClr val="tx1">
                    <a:lumMod val="95000"/>
                    <a:lumOff val="5000"/>
                  </a:schemeClr>
                </a:solidFill>
                <a:latin typeface="楷体" panose="02010609060101010101" pitchFamily="49" charset="-122"/>
                <a:ea typeface="楷体" panose="02010609060101010101" pitchFamily="49" charset="-122"/>
              </a:rPr>
              <a:t>②壮士十年</a:t>
            </a:r>
            <a:r>
              <a:rPr lang="zh-CN" altLang="en-US" sz="2400" b="1">
                <a:solidFill>
                  <a:srgbClr val="FF0000"/>
                </a:solidFill>
                <a:latin typeface="楷体" panose="02010609060101010101" pitchFamily="49" charset="-122"/>
                <a:ea typeface="楷体" panose="02010609060101010101" pitchFamily="49" charset="-122"/>
              </a:rPr>
              <a:t>归</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归</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来见</a:t>
            </a:r>
            <a:r>
              <a:rPr lang="zh-CN" altLang="en-US" sz="2400" b="1">
                <a:solidFill>
                  <a:srgbClr val="FF0000"/>
                </a:solidFill>
                <a:latin typeface="楷体" panose="02010609060101010101" pitchFamily="49" charset="-122"/>
                <a:ea typeface="楷体" panose="02010609060101010101" pitchFamily="49" charset="-122"/>
              </a:rPr>
              <a:t>天子</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天子</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坐明堂。</a:t>
            </a:r>
            <a:endParaRPr lang="en-US" altLang="zh-CN" sz="2400" b="1">
              <a:solidFill>
                <a:schemeClr val="tx1">
                  <a:lumMod val="95000"/>
                  <a:lumOff val="5000"/>
                </a:schemeClr>
              </a:solidFill>
              <a:latin typeface="楷体" panose="02010609060101010101" pitchFamily="49" charset="-122"/>
              <a:ea typeface="楷体" panose="02010609060101010101" pitchFamily="49" charset="-122"/>
            </a:endParaRPr>
          </a:p>
          <a:p>
            <a:pPr>
              <a:lnSpc>
                <a:spcPct val="150000"/>
              </a:lnSpc>
              <a:defRPr/>
            </a:pPr>
            <a:r>
              <a:rPr lang="zh-CN" altLang="en-US" sz="2400" b="1">
                <a:solidFill>
                  <a:schemeClr val="tx1">
                    <a:lumMod val="95000"/>
                    <a:lumOff val="5000"/>
                  </a:schemeClr>
                </a:solidFill>
                <a:latin typeface="楷体" panose="02010609060101010101" pitchFamily="49" charset="-122"/>
                <a:ea typeface="楷体" panose="02010609060101010101" pitchFamily="49" charset="-122"/>
              </a:rPr>
              <a:t>③出门看</a:t>
            </a:r>
            <a:r>
              <a:rPr lang="zh-CN" altLang="en-US" sz="2400" b="1">
                <a:solidFill>
                  <a:srgbClr val="FF0000"/>
                </a:solidFill>
                <a:latin typeface="楷体" panose="02010609060101010101" pitchFamily="49" charset="-122"/>
                <a:ea typeface="楷体" panose="02010609060101010101" pitchFamily="49" charset="-122"/>
              </a:rPr>
              <a:t>火伴</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火伴</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皆惊忙：</a:t>
            </a:r>
            <a:endParaRPr lang="zh-CN" altLang="en-US" sz="2400" b="1" u="sng">
              <a:solidFill>
                <a:srgbClr val="00B050"/>
              </a:solidFill>
              <a:latin typeface="楷体" panose="02010609060101010101" pitchFamily="49" charset="-122"/>
              <a:ea typeface="楷体" panose="02010609060101010101" pitchFamily="49" charset="-122"/>
            </a:endParaRPr>
          </a:p>
        </p:txBody>
      </p:sp>
      <p:grpSp>
        <p:nvGrpSpPr>
          <p:cNvPr id="50179" name="组合 9"/>
          <p:cNvGrpSpPr/>
          <p:nvPr/>
        </p:nvGrpSpPr>
        <p:grpSpPr>
          <a:xfrm>
            <a:off x="28575" y="-3175"/>
            <a:ext cx="2006600" cy="522288"/>
            <a:chOff x="70" y="-63"/>
            <a:chExt cx="3160" cy="822"/>
          </a:xfrm>
        </p:grpSpPr>
        <p:sp>
          <p:nvSpPr>
            <p:cNvPr id="50182"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8"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9" name="菱形 8"/>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50180" name="TextBox 9"/>
          <p:cNvSpPr txBox="1">
            <a:spLocks noChangeArrowheads="1"/>
          </p:cNvSpPr>
          <p:nvPr/>
        </p:nvSpPr>
        <p:spPr bwMode="auto">
          <a:xfrm>
            <a:off x="468313" y="627063"/>
            <a:ext cx="7024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t>讨论：请同学们观察以下三个句子有何特</a:t>
            </a:r>
            <a:r>
              <a:rPr lang="zh-CN" altLang="en-US" sz="2400" b="1" smtClean="0"/>
              <a:t>点？</a:t>
            </a:r>
            <a:endParaRPr lang="zh-CN" altLang="en-US" sz="2400" b="1"/>
          </a:p>
        </p:txBody>
      </p:sp>
      <p:sp>
        <p:nvSpPr>
          <p:cNvPr id="11" name="TextBox 10"/>
          <p:cNvSpPr txBox="1">
            <a:spLocks noChangeArrowheads="1"/>
          </p:cNvSpPr>
          <p:nvPr/>
        </p:nvSpPr>
        <p:spPr bwMode="auto">
          <a:xfrm>
            <a:off x="611188" y="3292475"/>
            <a:ext cx="68818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latin typeface="宋体" panose="02010600030101010101" pitchFamily="2" charset="-122"/>
              </a:rPr>
              <a:t>我的发现：</a:t>
            </a:r>
            <a:endParaRPr lang="en-US" altLang="zh-CN" sz="2400" b="1">
              <a:solidFill>
                <a:srgbClr val="FF0000"/>
              </a:solidFill>
              <a:latin typeface="宋体" panose="02010600030101010101" pitchFamily="2" charset="-122"/>
            </a:endParaRPr>
          </a:p>
          <a:p>
            <a:pPr>
              <a:lnSpc>
                <a:spcPct val="150000"/>
              </a:lnSpc>
            </a:pPr>
            <a:r>
              <a:rPr lang="en-US" altLang="zh-CN" sz="2400" b="1">
                <a:solidFill>
                  <a:srgbClr val="FF0000"/>
                </a:solidFill>
                <a:latin typeface="宋体" panose="02010600030101010101" pitchFamily="2" charset="-122"/>
              </a:rPr>
              <a:t>       </a:t>
            </a:r>
            <a:r>
              <a:rPr lang="zh-CN" altLang="en-US" sz="2400" b="1">
                <a:solidFill>
                  <a:srgbClr val="0000FF"/>
                </a:solidFill>
                <a:latin typeface="宋体" panose="02010600030101010101" pitchFamily="2" charset="-122"/>
              </a:rPr>
              <a:t>上句最后一个字或两个字是下句的开头。</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1202" name="组合 9"/>
          <p:cNvGrpSpPr/>
          <p:nvPr/>
        </p:nvGrpSpPr>
        <p:grpSpPr>
          <a:xfrm>
            <a:off x="28575" y="-3175"/>
            <a:ext cx="2006600" cy="522288"/>
            <a:chOff x="70" y="-63"/>
            <a:chExt cx="3160" cy="822"/>
          </a:xfrm>
        </p:grpSpPr>
        <p:sp>
          <p:nvSpPr>
            <p:cNvPr id="51210"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grpSp>
        <p:nvGrpSpPr>
          <p:cNvPr id="51203" name="组合 4"/>
          <p:cNvGrpSpPr/>
          <p:nvPr/>
        </p:nvGrpSpPr>
        <p:grpSpPr>
          <a:xfrm>
            <a:off x="0" y="738188"/>
            <a:ext cx="8631238" cy="4425950"/>
            <a:chOff x="86703" y="660800"/>
            <a:chExt cx="8507563" cy="4203725"/>
          </a:xfrm>
        </p:grpSpPr>
        <p:pic>
          <p:nvPicPr>
            <p:cNvPr id="51208" name="一个圆顶角并剪去另一个顶角的矩形 1"/>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6703" y="698900"/>
              <a:ext cx="8507563" cy="41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62388" y="660800"/>
              <a:ext cx="2517688" cy="643827"/>
            </a:xfrm>
            <a:prstGeom prst="rect">
              <a:avLst/>
            </a:prstGeom>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p>
          </p:txBody>
        </p:sp>
      </p:grpSp>
      <p:grpSp>
        <p:nvGrpSpPr>
          <p:cNvPr id="51204" name="组 1"/>
          <p:cNvGrpSpPr/>
          <p:nvPr/>
        </p:nvGrpSpPr>
        <p:grpSpPr>
          <a:xfrm>
            <a:off x="685800" y="666750"/>
            <a:ext cx="2517775" cy="601663"/>
            <a:chOff x="7647436" y="3815009"/>
            <a:chExt cx="2515853" cy="601051"/>
          </a:xfrm>
        </p:grpSpPr>
        <p:sp>
          <p:nvSpPr>
            <p:cNvPr id="51206" name="文本框 30"/>
            <p:cNvSpPr txBox="1">
              <a:spLocks noChangeArrowheads="1"/>
            </p:cNvSpPr>
            <p:nvPr/>
          </p:nvSpPr>
          <p:spPr bwMode="auto">
            <a:xfrm>
              <a:off x="8613224" y="3885582"/>
              <a:ext cx="1550065" cy="459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latin typeface="黑体" panose="02010609060101010101" pitchFamily="49" charset="-122"/>
                  <a:ea typeface="黑体" panose="02010609060101010101" pitchFamily="49" charset="-122"/>
                </a:rPr>
                <a:t>方法指导</a:t>
              </a:r>
            </a:p>
          </p:txBody>
        </p:sp>
        <p:pic>
          <p:nvPicPr>
            <p:cNvPr id="51207" name="图片 9" descr="book.gif"/>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47436" y="3815009"/>
              <a:ext cx="977957" cy="60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矩形 7"/>
          <p:cNvSpPr>
            <a:spLocks noChangeArrowheads="1"/>
          </p:cNvSpPr>
          <p:nvPr/>
        </p:nvSpPr>
        <p:spPr bwMode="auto">
          <a:xfrm>
            <a:off x="827088" y="1363663"/>
            <a:ext cx="7632700" cy="2936875"/>
          </a:xfrm>
          <a:prstGeom prst="rect">
            <a:avLst/>
          </a:prstGeom>
          <a:noFill/>
          <a:ln w="9525">
            <a:noFill/>
            <a:miter lim="800000"/>
          </a:ln>
        </p:spPr>
        <p:txBody>
          <a:bodyPr>
            <a:spAutoFit/>
          </a:bodyPr>
          <a:lstStyle/>
          <a:p>
            <a:pPr>
              <a:lnSpc>
                <a:spcPct val="120000"/>
              </a:lnSpc>
              <a:defRPr/>
            </a:pPr>
            <a:r>
              <a:rPr lang="zh-CN" altLang="en-US" sz="2200" b="1">
                <a:solidFill>
                  <a:srgbClr val="FF0000"/>
                </a:solidFill>
                <a:latin typeface="楷体" panose="02010609060101010101" pitchFamily="49" charset="-122"/>
                <a:ea typeface="楷体" panose="02010609060101010101" pitchFamily="49" charset="-122"/>
              </a:rPr>
              <a:t>顶真（顶针），</a:t>
            </a:r>
            <a:r>
              <a:rPr lang="zh-CN" altLang="en-US" sz="2200" b="1">
                <a:solidFill>
                  <a:schemeClr val="tx1">
                    <a:lumMod val="95000"/>
                    <a:lumOff val="5000"/>
                  </a:schemeClr>
                </a:solidFill>
                <a:latin typeface="楷体" panose="02010609060101010101" pitchFamily="49" charset="-122"/>
                <a:ea typeface="楷体" panose="02010609060101010101" pitchFamily="49" charset="-122"/>
              </a:rPr>
              <a:t>亦称联珠、蝉联，是一种修辞方法，是指上句的结尾与下句的开头使用相同的字或</a:t>
            </a:r>
            <a:r>
              <a:rPr lang="zh-CN" altLang="en-US" sz="2200" b="1">
                <a:latin typeface="楷体" panose="02010609060101010101" pitchFamily="49" charset="-122"/>
                <a:ea typeface="楷体" panose="02010609060101010101" pitchFamily="49" charset="-122"/>
              </a:rPr>
              <a:t>词，用以修饰两个句子的声韵的方法。注意：使用这个方法时，无须限制上</a:t>
            </a:r>
            <a:r>
              <a:rPr lang="zh-CN" altLang="en-US" sz="2200" b="1">
                <a:solidFill>
                  <a:schemeClr val="tx1">
                    <a:lumMod val="95000"/>
                    <a:lumOff val="5000"/>
                  </a:schemeClr>
                </a:solidFill>
                <a:latin typeface="楷体" panose="02010609060101010101" pitchFamily="49" charset="-122"/>
                <a:ea typeface="楷体" panose="02010609060101010101" pitchFamily="49" charset="-122"/>
              </a:rPr>
              <a:t>下句的字数或平仄，但上下句交接点一定要使用相同的字或词。</a:t>
            </a:r>
            <a:endParaRPr lang="en-US" altLang="zh-CN" sz="2200" b="1">
              <a:solidFill>
                <a:schemeClr val="tx1">
                  <a:lumMod val="95000"/>
                  <a:lumOff val="5000"/>
                </a:schemeClr>
              </a:solidFill>
              <a:latin typeface="楷体" panose="02010609060101010101" pitchFamily="49" charset="-122"/>
              <a:ea typeface="楷体" panose="02010609060101010101" pitchFamily="49" charset="-122"/>
            </a:endParaRPr>
          </a:p>
          <a:p>
            <a:pPr>
              <a:lnSpc>
                <a:spcPct val="120000"/>
              </a:lnSpc>
              <a:defRPr/>
            </a:pPr>
            <a:r>
              <a:rPr lang="zh-CN" altLang="en-US" sz="2200" b="1">
                <a:solidFill>
                  <a:srgbClr val="FF0000"/>
                </a:solidFill>
                <a:latin typeface="楷体" panose="02010609060101010101" pitchFamily="49" charset="-122"/>
                <a:ea typeface="楷体" panose="02010609060101010101" pitchFamily="49" charset="-122"/>
              </a:rPr>
              <a:t>作用：</a:t>
            </a:r>
            <a:r>
              <a:rPr lang="zh-CN" altLang="en-US" sz="2200" b="1">
                <a:latin typeface="楷体" panose="02010609060101010101" pitchFamily="49" charset="-122"/>
                <a:ea typeface="楷体" panose="02010609060101010101" pitchFamily="49" charset="-122"/>
              </a:rPr>
              <a:t>总的来说：环环紧扣，引人入胜。具体地说：议事说理，准确、严谨、周密。抒情写意，格调清新。状物叙事，条理清晰。</a:t>
            </a:r>
          </a:p>
        </p:txBody>
      </p:sp>
    </p:spTree>
  </p:cSld>
  <p:clrMapOvr>
    <a:masterClrMapping/>
  </p:clrMapOvr>
  <p:transition spd="slow">
    <p:random/>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2226" name="组合 9"/>
          <p:cNvGrpSpPr/>
          <p:nvPr/>
        </p:nvGrpSpPr>
        <p:grpSpPr>
          <a:xfrm>
            <a:off x="28575" y="-3175"/>
            <a:ext cx="2006600" cy="522288"/>
            <a:chOff x="70" y="-63"/>
            <a:chExt cx="3160" cy="822"/>
          </a:xfrm>
        </p:grpSpPr>
        <p:sp>
          <p:nvSpPr>
            <p:cNvPr id="52230"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6"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8" name="Text Box 3"/>
          <p:cNvSpPr txBox="1">
            <a:spLocks noChangeArrowheads="1"/>
          </p:cNvSpPr>
          <p:nvPr/>
        </p:nvSpPr>
        <p:spPr bwMode="auto">
          <a:xfrm>
            <a:off x="285750" y="1276350"/>
            <a:ext cx="8643938"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a:solidFill>
                  <a:srgbClr val="FF0000"/>
                </a:solidFill>
                <a:latin typeface="楷体" panose="02010609060101010101" pitchFamily="49" charset="-122"/>
                <a:ea typeface="楷体" panose="02010609060101010101" pitchFamily="49" charset="-122"/>
              </a:rPr>
              <a:t>①诗中花木兰的形象，既富有传奇色彩，又真切动人。</a:t>
            </a:r>
            <a:r>
              <a:rPr lang="zh-CN" altLang="en-US" sz="2400" b="1">
                <a:solidFill>
                  <a:srgbClr val="0000FF"/>
                </a:solidFill>
                <a:latin typeface="楷体" panose="02010609060101010101" pitchFamily="49" charset="-122"/>
                <a:ea typeface="楷体" panose="02010609060101010101" pitchFamily="49" charset="-122"/>
              </a:rPr>
              <a:t>木兰既是奇女子又是普通人，既是巾帼英雄又是平民少女，既是矫健的勇士又是娇美的女儿。花木兰是古今作品中难得一见的完美的妇女形象。</a:t>
            </a:r>
          </a:p>
        </p:txBody>
      </p:sp>
      <p:sp>
        <p:nvSpPr>
          <p:cNvPr id="52228" name="Text Box 5"/>
          <p:cNvSpPr txBox="1">
            <a:spLocks noChangeArrowheads="1"/>
          </p:cNvSpPr>
          <p:nvPr/>
        </p:nvSpPr>
        <p:spPr bwMode="auto">
          <a:xfrm>
            <a:off x="214313" y="741363"/>
            <a:ext cx="90376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latin typeface="宋体" panose="02010600030101010101" pitchFamily="2" charset="-122"/>
              </a:rPr>
              <a:t>6.</a:t>
            </a:r>
            <a:r>
              <a:rPr lang="zh-CN" altLang="en-US" sz="2400" b="1">
                <a:latin typeface="宋体" panose="02010600030101010101" pitchFamily="2" charset="-122"/>
              </a:rPr>
              <a:t>一千多年来，花木兰的形象一直深受人们喜爱，原因是什</a:t>
            </a:r>
            <a:r>
              <a:rPr lang="zh-CN" altLang="en-US" sz="2400" b="1" smtClean="0">
                <a:latin typeface="宋体" panose="02010600030101010101" pitchFamily="2" charset="-122"/>
              </a:rPr>
              <a:t>么？</a:t>
            </a:r>
            <a:endParaRPr lang="zh-CN" altLang="en-US" sz="2400" b="1">
              <a:latin typeface="宋体" panose="02010600030101010101" pitchFamily="2" charset="-122"/>
            </a:endParaRPr>
          </a:p>
        </p:txBody>
      </p:sp>
      <p:sp>
        <p:nvSpPr>
          <p:cNvPr id="10" name="Text Box 3"/>
          <p:cNvSpPr txBox="1">
            <a:spLocks noChangeArrowheads="1"/>
          </p:cNvSpPr>
          <p:nvPr/>
        </p:nvSpPr>
        <p:spPr bwMode="auto">
          <a:xfrm>
            <a:off x="395288" y="3076575"/>
            <a:ext cx="8424862"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a:solidFill>
                  <a:srgbClr val="FF0000"/>
                </a:solidFill>
                <a:latin typeface="楷体" panose="02010609060101010101" pitchFamily="49" charset="-122"/>
                <a:ea typeface="楷体" panose="02010609060101010101" pitchFamily="49" charset="-122"/>
              </a:rPr>
              <a:t>②与故事情节也密不可分。</a:t>
            </a:r>
            <a:r>
              <a:rPr lang="zh-CN" altLang="en-US" sz="2400" b="1">
                <a:solidFill>
                  <a:srgbClr val="0000FF"/>
                </a:solidFill>
                <a:latin typeface="楷体" panose="02010609060101010101" pitchFamily="49" charset="-122"/>
                <a:ea typeface="楷体" panose="02010609060101010101" pitchFamily="49" charset="-122"/>
              </a:rPr>
              <a:t>一个弱女子，女扮男装，代父从军，且建功立业后，又要辞官还乡。情节离奇曲折，扣人心弦。</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heckerboard(across)">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 calcmode="lin" valueType="num">
                                      <p:cBhvr>
                                        <p:cTn id="12"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1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矩形 1"/>
          <p:cNvSpPr>
            <a:spLocks noChangeArrowheads="1"/>
          </p:cNvSpPr>
          <p:nvPr/>
        </p:nvSpPr>
        <p:spPr bwMode="auto">
          <a:xfrm>
            <a:off x="468313" y="1279525"/>
            <a:ext cx="8351837"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a:latin typeface="楷体" panose="02010609060101010101" pitchFamily="49" charset="-122"/>
                <a:ea typeface="楷体" panose="02010609060101010101" pitchFamily="49" charset="-122"/>
              </a:rPr>
              <a:t>    “乐府”这一名称始于秦代</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秦代及西汉惠帝时都设有“乐府令”。汉武帝时的乐府规模比较大</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掌管朝会宴飨、道路游行时所用的音乐</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兼采集民间诗歌和乐曲。“乐府”还是诗体名。本指乐府官署采集、创作的乐歌</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也用以称魏晋至唐代可以入乐的诗歌和后人仿效乐府古题的作品。</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木兰诗</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与</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古诗为焦仲卿妻作</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孔雀东南飞</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被称为乐府民歌中的“双璧”。</a:t>
            </a:r>
          </a:p>
        </p:txBody>
      </p:sp>
      <p:grpSp>
        <p:nvGrpSpPr>
          <p:cNvPr id="7171" name="组合 8"/>
          <p:cNvGrpSpPr/>
          <p:nvPr/>
        </p:nvGrpSpPr>
        <p:grpSpPr>
          <a:xfrm>
            <a:off x="0" y="31750"/>
            <a:ext cx="2051050" cy="523875"/>
            <a:chOff x="0" y="-63"/>
            <a:chExt cx="3231" cy="824"/>
          </a:xfrm>
        </p:grpSpPr>
        <p:sp>
          <p:nvSpPr>
            <p:cNvPr id="717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知识备查</a:t>
              </a:r>
            </a:p>
          </p:txBody>
        </p:sp>
        <p:cxnSp>
          <p:nvCxnSpPr>
            <p:cNvPr id="11"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2" name="菱形 11"/>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grpSp>
        <p:nvGrpSpPr>
          <p:cNvPr id="7172" name="组合 19"/>
          <p:cNvGrpSpPr/>
          <p:nvPr/>
        </p:nvGrpSpPr>
        <p:grpSpPr>
          <a:xfrm>
            <a:off x="3436938" y="698500"/>
            <a:ext cx="2098675" cy="436563"/>
            <a:chOff x="3368666" y="884333"/>
            <a:chExt cx="2098942" cy="436454"/>
          </a:xfrm>
        </p:grpSpPr>
        <p:sp>
          <p:nvSpPr>
            <p:cNvPr id="21" name="圆角矩形 20"/>
            <p:cNvSpPr/>
            <p:nvPr/>
          </p:nvSpPr>
          <p:spPr bwMode="auto">
            <a:xfrm rot="555800">
              <a:off x="4602310" y="885921"/>
              <a:ext cx="442969" cy="418995"/>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p:cNvSpPr/>
            <p:nvPr/>
          </p:nvSpPr>
          <p:spPr bwMode="auto">
            <a:xfrm rot="20470820">
              <a:off x="4197446" y="892269"/>
              <a:ext cx="442968" cy="42058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3" name="圆角矩形 22"/>
            <p:cNvSpPr/>
            <p:nvPr/>
          </p:nvSpPr>
          <p:spPr bwMode="auto">
            <a:xfrm rot="319204">
              <a:off x="3778293" y="892269"/>
              <a:ext cx="441381" cy="42058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4" name="圆角矩形 23"/>
            <p:cNvSpPr/>
            <p:nvPr/>
          </p:nvSpPr>
          <p:spPr bwMode="auto">
            <a:xfrm rot="21148334">
              <a:off x="3368666" y="900204"/>
              <a:ext cx="441381" cy="42058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5" name="圆角矩形 24"/>
            <p:cNvSpPr/>
            <p:nvPr/>
          </p:nvSpPr>
          <p:spPr bwMode="auto">
            <a:xfrm rot="21148334">
              <a:off x="5026227" y="884333"/>
              <a:ext cx="441381" cy="42058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grpSp>
      <p:sp>
        <p:nvSpPr>
          <p:cNvPr id="7173" name="矩形 1"/>
          <p:cNvSpPr>
            <a:spLocks noChangeArrowheads="1"/>
          </p:cNvSpPr>
          <p:nvPr/>
        </p:nvSpPr>
        <p:spPr bwMode="auto">
          <a:xfrm>
            <a:off x="3365500" y="555625"/>
            <a:ext cx="22145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乐府诗介绍</a:t>
            </a:r>
          </a:p>
        </p:txBody>
      </p:sp>
    </p:spTree>
  </p:cSld>
  <p:clrMapOvr>
    <a:masterClrMapping/>
  </p:clrMapOvr>
  <p:transition spd="slow">
    <p:random/>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3250" name="组合 1"/>
          <p:cNvGrpSpPr/>
          <p:nvPr/>
        </p:nvGrpSpPr>
        <p:grpSpPr>
          <a:xfrm>
            <a:off x="539750" y="781050"/>
            <a:ext cx="1497013" cy="566738"/>
            <a:chOff x="752475" y="598488"/>
            <a:chExt cx="1497013" cy="566737"/>
          </a:xfrm>
        </p:grpSpPr>
        <p:sp>
          <p:nvSpPr>
            <p:cNvPr id="3" name="圆角矩形 2"/>
            <p:cNvSpPr/>
            <p:nvPr/>
          </p:nvSpPr>
          <p:spPr>
            <a:xfrm rot="20326116">
              <a:off x="1746250"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4" name="圆角矩形 3"/>
            <p:cNvSpPr/>
            <p:nvPr/>
          </p:nvSpPr>
          <p:spPr>
            <a:xfrm rot="319204">
              <a:off x="12588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 name="圆角矩形 4"/>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3260" name="矩形 1"/>
            <p:cNvSpPr>
              <a:spLocks noChangeArrowheads="1"/>
            </p:cNvSpPr>
            <p:nvPr/>
          </p:nvSpPr>
          <p:spPr bwMode="auto">
            <a:xfrm>
              <a:off x="752475" y="598488"/>
              <a:ext cx="149701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通假字</a:t>
              </a:r>
            </a:p>
          </p:txBody>
        </p:sp>
      </p:grpSp>
      <p:sp>
        <p:nvSpPr>
          <p:cNvPr id="53251" name="TextBox 6"/>
          <p:cNvSpPr txBox="1">
            <a:spLocks noChangeArrowheads="1"/>
          </p:cNvSpPr>
          <p:nvPr/>
        </p:nvSpPr>
        <p:spPr bwMode="auto">
          <a:xfrm>
            <a:off x="1079500" y="2039938"/>
            <a:ext cx="1987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rPr>
              <a:t>对镜</a:t>
            </a:r>
            <a:r>
              <a:rPr lang="zh-CN" altLang="en-US" sz="2800" b="1">
                <a:solidFill>
                  <a:srgbClr val="FF0000"/>
                </a:solidFill>
                <a:latin typeface="楷体" panose="02010609060101010101" pitchFamily="49" charset="-122"/>
                <a:ea typeface="楷体" panose="02010609060101010101" pitchFamily="49" charset="-122"/>
              </a:rPr>
              <a:t>帖</a:t>
            </a:r>
            <a:r>
              <a:rPr lang="zh-CN" altLang="en-US" sz="2800" b="1">
                <a:latin typeface="楷体" panose="02010609060101010101" pitchFamily="49" charset="-122"/>
                <a:ea typeface="楷体" panose="02010609060101010101" pitchFamily="49" charset="-122"/>
              </a:rPr>
              <a:t>花黄</a:t>
            </a:r>
          </a:p>
        </p:txBody>
      </p:sp>
      <p:sp>
        <p:nvSpPr>
          <p:cNvPr id="8" name="TextBox 7"/>
          <p:cNvSpPr txBox="1">
            <a:spLocks noChangeArrowheads="1"/>
          </p:cNvSpPr>
          <p:nvPr/>
        </p:nvSpPr>
        <p:spPr bwMode="auto">
          <a:xfrm>
            <a:off x="3348038" y="2047875"/>
            <a:ext cx="3971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0000FF"/>
                </a:solidFill>
                <a:latin typeface="楷体" panose="02010609060101010101" pitchFamily="49" charset="-122"/>
                <a:ea typeface="楷体" panose="02010609060101010101" pitchFamily="49" charset="-122"/>
              </a:rPr>
              <a:t>“帖”同“贴”</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a:solidFill>
                  <a:srgbClr val="0000FF"/>
                </a:solidFill>
                <a:latin typeface="楷体" panose="02010609060101010101" pitchFamily="49" charset="-122"/>
                <a:ea typeface="楷体" panose="02010609060101010101" pitchFamily="49" charset="-122"/>
              </a:rPr>
              <a:t>粘贴。</a:t>
            </a:r>
          </a:p>
        </p:txBody>
      </p:sp>
      <p:grpSp>
        <p:nvGrpSpPr>
          <p:cNvPr id="53253" name="组合 9"/>
          <p:cNvGrpSpPr/>
          <p:nvPr/>
        </p:nvGrpSpPr>
        <p:grpSpPr>
          <a:xfrm>
            <a:off x="28575" y="-3175"/>
            <a:ext cx="2006600" cy="522288"/>
            <a:chOff x="70" y="-63"/>
            <a:chExt cx="3160" cy="822"/>
          </a:xfrm>
        </p:grpSpPr>
        <p:sp>
          <p:nvSpPr>
            <p:cNvPr id="53254"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4274" name="组合 2"/>
          <p:cNvGrpSpPr/>
          <p:nvPr/>
        </p:nvGrpSpPr>
        <p:grpSpPr>
          <a:xfrm>
            <a:off x="468313" y="565150"/>
            <a:ext cx="1743075" cy="566738"/>
            <a:chOff x="461963" y="598488"/>
            <a:chExt cx="1743075" cy="566737"/>
          </a:xfrm>
        </p:grpSpPr>
        <p:sp>
          <p:nvSpPr>
            <p:cNvPr id="4" name="圆角矩形 3"/>
            <p:cNvSpPr/>
            <p:nvPr/>
          </p:nvSpPr>
          <p:spPr>
            <a:xfrm rot="555800">
              <a:off x="1730375" y="715963"/>
              <a:ext cx="442913"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 name="圆角矩形 4"/>
            <p:cNvSpPr/>
            <p:nvPr/>
          </p:nvSpPr>
          <p:spPr>
            <a:xfrm rot="20470820">
              <a:off x="1325563" y="722313"/>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 name="圆角矩形 5"/>
            <p:cNvSpPr/>
            <p:nvPr/>
          </p:nvSpPr>
          <p:spPr>
            <a:xfrm rot="319204">
              <a:off x="906463"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7" name="圆角矩形 6"/>
            <p:cNvSpPr/>
            <p:nvPr/>
          </p:nvSpPr>
          <p:spPr>
            <a:xfrm rot="21148334">
              <a:off x="496888"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4289" name="矩形 1"/>
            <p:cNvSpPr>
              <a:spLocks noChangeArrowheads="1"/>
            </p:cNvSpPr>
            <p:nvPr/>
          </p:nvSpPr>
          <p:spPr bwMode="auto">
            <a:xfrm>
              <a:off x="461963"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古今异义</a:t>
              </a:r>
            </a:p>
          </p:txBody>
        </p:sp>
      </p:grpSp>
      <p:sp>
        <p:nvSpPr>
          <p:cNvPr id="54275" name="矩形 8"/>
          <p:cNvSpPr>
            <a:spLocks noChangeArrowheads="1"/>
          </p:cNvSpPr>
          <p:nvPr/>
        </p:nvSpPr>
        <p:spPr bwMode="auto">
          <a:xfrm>
            <a:off x="971550" y="1409700"/>
            <a:ext cx="20224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latin typeface="楷体" panose="02010609060101010101" pitchFamily="49" charset="-122"/>
                <a:ea typeface="楷体" panose="02010609060101010101" pitchFamily="49" charset="-122"/>
              </a:rPr>
              <a:t>从此替</a:t>
            </a:r>
            <a:r>
              <a:rPr lang="zh-CN" altLang="en-US" sz="2800" b="1">
                <a:solidFill>
                  <a:srgbClr val="FF0000"/>
                </a:solidFill>
                <a:latin typeface="楷体" panose="02010609060101010101" pitchFamily="49" charset="-122"/>
                <a:ea typeface="楷体" panose="02010609060101010101" pitchFamily="49" charset="-122"/>
              </a:rPr>
              <a:t>爷</a:t>
            </a:r>
            <a:r>
              <a:rPr lang="zh-CN" altLang="en-US" sz="2800" b="1">
                <a:latin typeface="楷体" panose="02010609060101010101" pitchFamily="49" charset="-122"/>
                <a:ea typeface="楷体" panose="02010609060101010101" pitchFamily="49" charset="-122"/>
              </a:rPr>
              <a:t>征</a:t>
            </a:r>
          </a:p>
        </p:txBody>
      </p:sp>
      <p:sp>
        <p:nvSpPr>
          <p:cNvPr id="10" name="Text Box 18"/>
          <p:cNvSpPr txBox="1">
            <a:spLocks noChangeArrowheads="1"/>
          </p:cNvSpPr>
          <p:nvPr/>
        </p:nvSpPr>
        <p:spPr bwMode="auto">
          <a:xfrm>
            <a:off x="3257550" y="1347788"/>
            <a:ext cx="4071938" cy="55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a:solidFill>
                  <a:srgbClr val="0000FF"/>
                </a:solidFill>
                <a:latin typeface="楷体" panose="02010609060101010101" pitchFamily="49" charset="-122"/>
                <a:ea typeface="楷体" panose="02010609060101010101" pitchFamily="49" charset="-122"/>
              </a:rPr>
              <a:t>古义</a:t>
            </a:r>
            <a:r>
              <a:rPr lang="en-US" altLang="zh-CN"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父亲</a:t>
            </a:r>
            <a:r>
              <a:rPr lang="en-US" altLang="zh-CN"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今义</a:t>
            </a:r>
            <a:r>
              <a:rPr lang="en-US" altLang="zh-CN"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父亲的父亲。</a:t>
            </a:r>
          </a:p>
        </p:txBody>
      </p:sp>
      <p:grpSp>
        <p:nvGrpSpPr>
          <p:cNvPr id="54277" name="组合 9"/>
          <p:cNvGrpSpPr/>
          <p:nvPr/>
        </p:nvGrpSpPr>
        <p:grpSpPr>
          <a:xfrm>
            <a:off x="28575" y="-3175"/>
            <a:ext cx="2006600" cy="522288"/>
            <a:chOff x="70" y="-63"/>
            <a:chExt cx="3160" cy="822"/>
          </a:xfrm>
        </p:grpSpPr>
        <p:sp>
          <p:nvSpPr>
            <p:cNvPr id="54282"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54278" name="矩形 14"/>
          <p:cNvSpPr>
            <a:spLocks noChangeArrowheads="1"/>
          </p:cNvSpPr>
          <p:nvPr/>
        </p:nvSpPr>
        <p:spPr bwMode="auto">
          <a:xfrm>
            <a:off x="942975" y="3195638"/>
            <a:ext cx="1987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双兔傍地</a:t>
            </a:r>
            <a:r>
              <a:rPr lang="zh-CN" altLang="en-US" sz="2800" b="1">
                <a:solidFill>
                  <a:srgbClr val="FF0000"/>
                </a:solidFill>
                <a:latin typeface="楷体" panose="02010609060101010101" pitchFamily="49" charset="-122"/>
                <a:ea typeface="楷体" panose="02010609060101010101" pitchFamily="49" charset="-122"/>
              </a:rPr>
              <a:t>走</a:t>
            </a:r>
          </a:p>
        </p:txBody>
      </p:sp>
      <p:sp>
        <p:nvSpPr>
          <p:cNvPr id="16" name="矩形 15"/>
          <p:cNvSpPr>
            <a:spLocks noChangeArrowheads="1"/>
          </p:cNvSpPr>
          <p:nvPr/>
        </p:nvSpPr>
        <p:spPr bwMode="auto">
          <a:xfrm>
            <a:off x="2312988" y="3838575"/>
            <a:ext cx="6219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latin typeface="楷体" panose="02010609060101010101" pitchFamily="49" charset="-122"/>
                <a:ea typeface="楷体" panose="02010609060101010101" pitchFamily="49" charset="-122"/>
              </a:rPr>
              <a:t>古义</a:t>
            </a:r>
            <a:r>
              <a:rPr lang="en-US" altLang="zh-CN"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跑</a:t>
            </a:r>
            <a:r>
              <a:rPr lang="en-US" altLang="zh-CN"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今义</a:t>
            </a:r>
            <a:r>
              <a:rPr lang="en-US" altLang="zh-CN"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人或鸟兽的脚交互向前移动。</a:t>
            </a:r>
            <a:endParaRPr lang="zh-CN" altLang="en-US"/>
          </a:p>
        </p:txBody>
      </p:sp>
      <p:sp>
        <p:nvSpPr>
          <p:cNvPr id="54280" name="矩形 16"/>
          <p:cNvSpPr>
            <a:spLocks noChangeArrowheads="1"/>
          </p:cNvSpPr>
          <p:nvPr/>
        </p:nvSpPr>
        <p:spPr bwMode="auto">
          <a:xfrm>
            <a:off x="900113" y="2124075"/>
            <a:ext cx="34305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rPr>
              <a:t>但</a:t>
            </a:r>
            <a:r>
              <a:rPr lang="zh-CN" altLang="en-US" sz="2800" b="1">
                <a:latin typeface="楷体" panose="02010609060101010101" pitchFamily="49" charset="-122"/>
                <a:ea typeface="楷体" panose="02010609060101010101" pitchFamily="49" charset="-122"/>
              </a:rPr>
              <a:t>闻燕山胡骑鸣啾啾</a:t>
            </a:r>
          </a:p>
        </p:txBody>
      </p:sp>
      <p:sp>
        <p:nvSpPr>
          <p:cNvPr id="18" name="矩形 17"/>
          <p:cNvSpPr>
            <a:spLocks noChangeArrowheads="1"/>
          </p:cNvSpPr>
          <p:nvPr/>
        </p:nvSpPr>
        <p:spPr bwMode="auto">
          <a:xfrm>
            <a:off x="3130550" y="2695575"/>
            <a:ext cx="3744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latin typeface="楷体" panose="02010609060101010101" pitchFamily="49" charset="-122"/>
                <a:ea typeface="楷体" panose="02010609060101010101" pitchFamily="49" charset="-122"/>
              </a:rPr>
              <a:t>古义</a:t>
            </a:r>
            <a:r>
              <a:rPr lang="en-US" altLang="en-US"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只</a:t>
            </a:r>
            <a:r>
              <a:rPr lang="en-US" altLang="en-US"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今义</a:t>
            </a:r>
            <a:r>
              <a:rPr lang="en-US" altLang="en-US" sz="2400" b="1">
                <a:solidFill>
                  <a:srgbClr val="0000FF"/>
                </a:solidFill>
                <a:latin typeface="楷体" panose="02010609060101010101" pitchFamily="49" charset="-122"/>
                <a:ea typeface="楷体" panose="02010609060101010101" pitchFamily="49" charset="-122"/>
              </a:rPr>
              <a:t>:</a:t>
            </a:r>
            <a:r>
              <a:rPr lang="zh-CN" altLang="en-US" sz="2400" b="1">
                <a:solidFill>
                  <a:srgbClr val="0000FF"/>
                </a:solidFill>
                <a:latin typeface="楷体" panose="02010609060101010101" pitchFamily="49" charset="-122"/>
                <a:ea typeface="楷体" panose="02010609060101010101" pitchFamily="49" charset="-122"/>
              </a:rPr>
              <a:t>转折连词。</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8"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5298" name="组合 9"/>
          <p:cNvGrpSpPr/>
          <p:nvPr/>
        </p:nvGrpSpPr>
        <p:grpSpPr>
          <a:xfrm>
            <a:off x="381000" y="484188"/>
            <a:ext cx="1743075" cy="566737"/>
            <a:chOff x="461963" y="598488"/>
            <a:chExt cx="1743075" cy="566737"/>
          </a:xfrm>
        </p:grpSpPr>
        <p:sp>
          <p:nvSpPr>
            <p:cNvPr id="24" name="圆角矩形 23"/>
            <p:cNvSpPr/>
            <p:nvPr/>
          </p:nvSpPr>
          <p:spPr>
            <a:xfrm rot="555800">
              <a:off x="1730376" y="715963"/>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5" name="圆角矩形 24"/>
            <p:cNvSpPr/>
            <p:nvPr/>
          </p:nvSpPr>
          <p:spPr>
            <a:xfrm rot="20470820">
              <a:off x="1325563"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6" name="圆角矩形 25"/>
            <p:cNvSpPr/>
            <p:nvPr/>
          </p:nvSpPr>
          <p:spPr>
            <a:xfrm rot="319204">
              <a:off x="906463"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7" name="圆角矩形 26"/>
            <p:cNvSpPr/>
            <p:nvPr/>
          </p:nvSpPr>
          <p:spPr>
            <a:xfrm rot="21148334">
              <a:off x="496888" y="730250"/>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5315" name="矩形 1"/>
            <p:cNvSpPr>
              <a:spLocks noChangeArrowheads="1"/>
            </p:cNvSpPr>
            <p:nvPr/>
          </p:nvSpPr>
          <p:spPr bwMode="auto">
            <a:xfrm>
              <a:off x="461963"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一词多义</a:t>
              </a:r>
            </a:p>
          </p:txBody>
        </p:sp>
      </p:grpSp>
      <p:grpSp>
        <p:nvGrpSpPr>
          <p:cNvPr id="55299" name="组合 9"/>
          <p:cNvGrpSpPr/>
          <p:nvPr/>
        </p:nvGrpSpPr>
        <p:grpSpPr>
          <a:xfrm>
            <a:off x="28575" y="-3175"/>
            <a:ext cx="2006600" cy="522288"/>
            <a:chOff x="70" y="-63"/>
            <a:chExt cx="3160" cy="822"/>
          </a:xfrm>
        </p:grpSpPr>
        <p:sp>
          <p:nvSpPr>
            <p:cNvPr id="55308"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3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40" name="菱形 3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7" name="左大括号 16"/>
          <p:cNvSpPr/>
          <p:nvPr/>
        </p:nvSpPr>
        <p:spPr>
          <a:xfrm>
            <a:off x="1309688" y="1408113"/>
            <a:ext cx="333375" cy="1046162"/>
          </a:xfrm>
          <a:prstGeom prst="leftBrace">
            <a:avLst>
              <a:gd name="adj1" fmla="val 31843"/>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2800" noProof="1">
              <a:latin typeface="楷体" panose="02010609060101010101" pitchFamily="49" charset="-122"/>
              <a:ea typeface="楷体" panose="02010609060101010101" pitchFamily="49" charset="-122"/>
            </a:endParaRPr>
          </a:p>
        </p:txBody>
      </p:sp>
      <p:sp>
        <p:nvSpPr>
          <p:cNvPr id="55301" name="文本框 11"/>
          <p:cNvSpPr txBox="1">
            <a:spLocks noChangeArrowheads="1"/>
          </p:cNvSpPr>
          <p:nvPr/>
        </p:nvSpPr>
        <p:spPr bwMode="auto">
          <a:xfrm>
            <a:off x="1647825" y="1185863"/>
            <a:ext cx="61817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sym typeface="宋体" panose="02010600030101010101" pitchFamily="2" charset="-122"/>
              </a:rPr>
              <a:t>愿为</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市</a:t>
            </a:r>
            <a:r>
              <a:rPr lang="zh-CN" altLang="en-US" sz="2800" b="1">
                <a:latin typeface="楷体" panose="02010609060101010101" pitchFamily="49" charset="-122"/>
                <a:ea typeface="楷体" panose="02010609060101010101" pitchFamily="49" charset="-122"/>
                <a:sym typeface="宋体" panose="02010600030101010101" pitchFamily="2" charset="-122"/>
              </a:rPr>
              <a:t>鞍马</a:t>
            </a:r>
          </a:p>
          <a:p>
            <a:pPr>
              <a:lnSpc>
                <a:spcPct val="150000"/>
              </a:lnSpc>
            </a:pPr>
            <a:r>
              <a:rPr lang="zh-CN" altLang="en-US" sz="2800" b="1">
                <a:latin typeface="楷体" panose="02010609060101010101" pitchFamily="49" charset="-122"/>
                <a:ea typeface="楷体" panose="02010609060101010101" pitchFamily="49" charset="-122"/>
                <a:sym typeface="宋体" panose="02010600030101010101" pitchFamily="2" charset="-122"/>
              </a:rPr>
              <a:t>东</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市</a:t>
            </a:r>
            <a:r>
              <a:rPr lang="zh-CN" altLang="en-US" sz="2800" b="1">
                <a:latin typeface="楷体" panose="02010609060101010101" pitchFamily="49" charset="-122"/>
                <a:ea typeface="楷体" panose="02010609060101010101" pitchFamily="49" charset="-122"/>
                <a:sym typeface="宋体" panose="02010600030101010101" pitchFamily="2" charset="-122"/>
              </a:rPr>
              <a:t>买骏马</a:t>
            </a:r>
          </a:p>
        </p:txBody>
      </p:sp>
      <p:sp>
        <p:nvSpPr>
          <p:cNvPr id="19" name="文本框 12"/>
          <p:cNvSpPr txBox="1">
            <a:spLocks noChangeArrowheads="1"/>
          </p:cNvSpPr>
          <p:nvPr/>
        </p:nvSpPr>
        <p:spPr bwMode="auto">
          <a:xfrm>
            <a:off x="4487863" y="1341438"/>
            <a:ext cx="1931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FF"/>
                </a:solidFill>
                <a:latin typeface="楷体" panose="02010609060101010101" pitchFamily="49" charset="-122"/>
                <a:ea typeface="楷体" panose="02010609060101010101" pitchFamily="49" charset="-122"/>
              </a:rPr>
              <a:t>动词，买</a:t>
            </a:r>
          </a:p>
        </p:txBody>
      </p:sp>
      <p:sp>
        <p:nvSpPr>
          <p:cNvPr id="21" name="文本框 13"/>
          <p:cNvSpPr txBox="1">
            <a:spLocks noChangeArrowheads="1"/>
          </p:cNvSpPr>
          <p:nvPr/>
        </p:nvSpPr>
        <p:spPr bwMode="auto">
          <a:xfrm>
            <a:off x="4487863" y="2038350"/>
            <a:ext cx="2382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FF"/>
                </a:solidFill>
                <a:latin typeface="楷体" panose="02010609060101010101" pitchFamily="49" charset="-122"/>
                <a:ea typeface="楷体" panose="02010609060101010101" pitchFamily="49" charset="-122"/>
              </a:rPr>
              <a:t>名词，集市</a:t>
            </a:r>
          </a:p>
        </p:txBody>
      </p:sp>
      <p:sp>
        <p:nvSpPr>
          <p:cNvPr id="30" name="左大括号 29"/>
          <p:cNvSpPr/>
          <p:nvPr/>
        </p:nvSpPr>
        <p:spPr>
          <a:xfrm>
            <a:off x="1285875" y="3000375"/>
            <a:ext cx="333375" cy="1047750"/>
          </a:xfrm>
          <a:prstGeom prst="leftBrace">
            <a:avLst>
              <a:gd name="adj1" fmla="val 25966"/>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3000" noProof="1">
              <a:latin typeface="楷体" panose="02010609060101010101" pitchFamily="49" charset="-122"/>
              <a:ea typeface="楷体" panose="02010609060101010101" pitchFamily="49" charset="-122"/>
            </a:endParaRPr>
          </a:p>
        </p:txBody>
      </p:sp>
      <p:sp>
        <p:nvSpPr>
          <p:cNvPr id="55305" name="文本框 6"/>
          <p:cNvSpPr txBox="1">
            <a:spLocks noChangeArrowheads="1"/>
          </p:cNvSpPr>
          <p:nvPr/>
        </p:nvSpPr>
        <p:spPr bwMode="auto">
          <a:xfrm>
            <a:off x="1500188" y="2786063"/>
            <a:ext cx="618172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000" b="1">
                <a:latin typeface="楷体" panose="02010609060101010101" pitchFamily="49" charset="-122"/>
                <a:ea typeface="楷体" panose="02010609060101010101" pitchFamily="49" charset="-122"/>
                <a:sym typeface="宋体" panose="02010600030101010101" pitchFamily="2" charset="-122"/>
              </a:rPr>
              <a:t>不闻</a:t>
            </a:r>
            <a:r>
              <a:rPr lang="zh-CN" altLang="en-US" sz="3000" b="1">
                <a:solidFill>
                  <a:srgbClr val="FF0000"/>
                </a:solidFill>
                <a:latin typeface="楷体" panose="02010609060101010101" pitchFamily="49" charset="-122"/>
                <a:ea typeface="楷体" panose="02010609060101010101" pitchFamily="49" charset="-122"/>
                <a:sym typeface="宋体" panose="02010600030101010101" pitchFamily="2" charset="-122"/>
              </a:rPr>
              <a:t>机</a:t>
            </a:r>
            <a:r>
              <a:rPr lang="zh-CN" altLang="en-US" sz="3000" b="1">
                <a:latin typeface="楷体" panose="02010609060101010101" pitchFamily="49" charset="-122"/>
                <a:ea typeface="楷体" panose="02010609060101010101" pitchFamily="49" charset="-122"/>
                <a:sym typeface="宋体" panose="02010600030101010101" pitchFamily="2" charset="-122"/>
              </a:rPr>
              <a:t>杼声</a:t>
            </a:r>
            <a:endParaRPr lang="en-US" altLang="zh-CN" sz="3000" b="1">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a:lnSpc>
                <a:spcPct val="150000"/>
              </a:lnSpc>
            </a:pPr>
            <a:r>
              <a:rPr lang="zh-CN" altLang="en-US" sz="3000" b="1">
                <a:latin typeface="楷体" panose="02010609060101010101" pitchFamily="49" charset="-122"/>
                <a:ea typeface="楷体" panose="02010609060101010101" pitchFamily="49" charset="-122"/>
                <a:sym typeface="宋体" panose="02010600030101010101" pitchFamily="2" charset="-122"/>
              </a:rPr>
              <a:t>万里赴戎</a:t>
            </a:r>
            <a:r>
              <a:rPr lang="zh-CN" altLang="en-US" sz="3000" b="1">
                <a:solidFill>
                  <a:srgbClr val="FF0000"/>
                </a:solidFill>
                <a:latin typeface="楷体" panose="02010609060101010101" pitchFamily="49" charset="-122"/>
                <a:ea typeface="楷体" panose="02010609060101010101" pitchFamily="49" charset="-122"/>
                <a:sym typeface="宋体" panose="02010600030101010101" pitchFamily="2" charset="-122"/>
              </a:rPr>
              <a:t>机</a:t>
            </a:r>
          </a:p>
        </p:txBody>
      </p:sp>
      <p:sp>
        <p:nvSpPr>
          <p:cNvPr id="32" name="文本框 7"/>
          <p:cNvSpPr txBox="1">
            <a:spLocks noChangeArrowheads="1"/>
          </p:cNvSpPr>
          <p:nvPr/>
        </p:nvSpPr>
        <p:spPr bwMode="auto">
          <a:xfrm>
            <a:off x="4300538" y="28686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solidFill>
                  <a:srgbClr val="0000FF"/>
                </a:solidFill>
                <a:latin typeface="楷体" panose="02010609060101010101" pitchFamily="49" charset="-122"/>
                <a:ea typeface="楷体" panose="02010609060101010101" pitchFamily="49" charset="-122"/>
              </a:rPr>
              <a:t>名词，织布机</a:t>
            </a:r>
          </a:p>
        </p:txBody>
      </p:sp>
      <p:sp>
        <p:nvSpPr>
          <p:cNvPr id="33" name="文本框 8"/>
          <p:cNvSpPr txBox="1">
            <a:spLocks noChangeArrowheads="1"/>
          </p:cNvSpPr>
          <p:nvPr/>
        </p:nvSpPr>
        <p:spPr bwMode="auto">
          <a:xfrm>
            <a:off x="4238625" y="3575050"/>
            <a:ext cx="426561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solidFill>
                  <a:srgbClr val="0000FF"/>
                </a:solidFill>
                <a:latin typeface="楷体" panose="02010609060101010101" pitchFamily="49" charset="-122"/>
                <a:ea typeface="楷体" panose="02010609060101010101" pitchFamily="49" charset="-122"/>
              </a:rPr>
              <a:t>名词，重要的事务</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 fill="hold"/>
                                        <p:tgtEl>
                                          <p:spTgt spid="19"/>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 fill="hold"/>
                                        <p:tgtEl>
                                          <p:spTgt spid="21"/>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 fill="hold"/>
                                        <p:tgtEl>
                                          <p:spTgt spid="32"/>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1" fill="hold"/>
                                        <p:tgtEl>
                                          <p:spTgt spid="3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32" grpId="0"/>
      <p:bldP spid="33"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6322" name="组合 9"/>
          <p:cNvGrpSpPr/>
          <p:nvPr/>
        </p:nvGrpSpPr>
        <p:grpSpPr>
          <a:xfrm>
            <a:off x="381000" y="565150"/>
            <a:ext cx="1743075" cy="566738"/>
            <a:chOff x="461963" y="598488"/>
            <a:chExt cx="1743075" cy="566737"/>
          </a:xfrm>
        </p:grpSpPr>
        <p:sp>
          <p:nvSpPr>
            <p:cNvPr id="17" name="圆角矩形 16"/>
            <p:cNvSpPr/>
            <p:nvPr/>
          </p:nvSpPr>
          <p:spPr>
            <a:xfrm rot="555800">
              <a:off x="1730376" y="715963"/>
              <a:ext cx="442912" cy="419099"/>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p:cNvSpPr/>
            <p:nvPr/>
          </p:nvSpPr>
          <p:spPr>
            <a:xfrm rot="20470820">
              <a:off x="1325563" y="722313"/>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9" name="圆角矩形 18"/>
            <p:cNvSpPr/>
            <p:nvPr/>
          </p:nvSpPr>
          <p:spPr>
            <a:xfrm rot="319204">
              <a:off x="906463"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0" name="圆角矩形 19"/>
            <p:cNvSpPr/>
            <p:nvPr/>
          </p:nvSpPr>
          <p:spPr>
            <a:xfrm rot="21148334">
              <a:off x="496888"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6339" name="矩形 1"/>
            <p:cNvSpPr>
              <a:spLocks noChangeArrowheads="1"/>
            </p:cNvSpPr>
            <p:nvPr/>
          </p:nvSpPr>
          <p:spPr bwMode="auto">
            <a:xfrm>
              <a:off x="461963" y="598488"/>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一词多义</a:t>
              </a:r>
            </a:p>
          </p:txBody>
        </p:sp>
      </p:grpSp>
      <p:grpSp>
        <p:nvGrpSpPr>
          <p:cNvPr id="56323" name="组合 9"/>
          <p:cNvGrpSpPr/>
          <p:nvPr/>
        </p:nvGrpSpPr>
        <p:grpSpPr>
          <a:xfrm>
            <a:off x="28575" y="-3175"/>
            <a:ext cx="2006600" cy="522288"/>
            <a:chOff x="70" y="-63"/>
            <a:chExt cx="3160" cy="822"/>
          </a:xfrm>
        </p:grpSpPr>
        <p:sp>
          <p:nvSpPr>
            <p:cNvPr id="56332"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29"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0" name="菱形 29"/>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21" name="左大括号 20"/>
          <p:cNvSpPr/>
          <p:nvPr/>
        </p:nvSpPr>
        <p:spPr>
          <a:xfrm>
            <a:off x="1285875" y="1428750"/>
            <a:ext cx="338138" cy="981075"/>
          </a:xfrm>
          <a:prstGeom prst="leftBrace">
            <a:avLst>
              <a:gd name="adj1" fmla="val 25966"/>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3000" noProof="1">
              <a:latin typeface="楷体" panose="02010609060101010101" pitchFamily="49" charset="-122"/>
              <a:ea typeface="楷体" panose="02010609060101010101" pitchFamily="49" charset="-122"/>
            </a:endParaRPr>
          </a:p>
        </p:txBody>
      </p:sp>
      <p:sp>
        <p:nvSpPr>
          <p:cNvPr id="56325" name="文本框 2"/>
          <p:cNvSpPr txBox="1">
            <a:spLocks noChangeArrowheads="1"/>
          </p:cNvSpPr>
          <p:nvPr/>
        </p:nvSpPr>
        <p:spPr bwMode="auto">
          <a:xfrm>
            <a:off x="1571625" y="1143000"/>
            <a:ext cx="2357438"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000" b="1">
                <a:solidFill>
                  <a:srgbClr val="FF0000"/>
                </a:solidFill>
                <a:latin typeface="楷体" panose="02010609060101010101" pitchFamily="49" charset="-122"/>
                <a:ea typeface="楷体" panose="02010609060101010101" pitchFamily="49" charset="-122"/>
                <a:sym typeface="宋体" panose="02010600030101010101" pitchFamily="2" charset="-122"/>
              </a:rPr>
              <a:t>将</a:t>
            </a:r>
            <a:r>
              <a:rPr lang="zh-CN" altLang="en-US" sz="3000" b="1">
                <a:latin typeface="楷体" panose="02010609060101010101" pitchFamily="49" charset="-122"/>
                <a:ea typeface="楷体" panose="02010609060101010101" pitchFamily="49" charset="-122"/>
                <a:sym typeface="宋体" panose="02010600030101010101" pitchFamily="2" charset="-122"/>
              </a:rPr>
              <a:t>军百战死</a:t>
            </a:r>
          </a:p>
          <a:p>
            <a:pPr>
              <a:lnSpc>
                <a:spcPct val="150000"/>
              </a:lnSpc>
            </a:pPr>
            <a:r>
              <a:rPr lang="zh-CN" altLang="en-US" sz="3000" b="1">
                <a:latin typeface="楷体" panose="02010609060101010101" pitchFamily="49" charset="-122"/>
                <a:ea typeface="楷体" panose="02010609060101010101" pitchFamily="49" charset="-122"/>
                <a:sym typeface="宋体" panose="02010600030101010101" pitchFamily="2" charset="-122"/>
              </a:rPr>
              <a:t>出郭相扶</a:t>
            </a:r>
            <a:r>
              <a:rPr lang="zh-CN" altLang="en-US" sz="3000" b="1">
                <a:solidFill>
                  <a:srgbClr val="FF0000"/>
                </a:solidFill>
                <a:latin typeface="楷体" panose="02010609060101010101" pitchFamily="49" charset="-122"/>
                <a:ea typeface="楷体" panose="02010609060101010101" pitchFamily="49" charset="-122"/>
                <a:sym typeface="宋体" panose="02010600030101010101" pitchFamily="2" charset="-122"/>
              </a:rPr>
              <a:t>将</a:t>
            </a:r>
          </a:p>
        </p:txBody>
      </p:sp>
      <p:sp>
        <p:nvSpPr>
          <p:cNvPr id="23" name="文本框 3"/>
          <p:cNvSpPr txBox="1">
            <a:spLocks noChangeArrowheads="1"/>
          </p:cNvSpPr>
          <p:nvPr/>
        </p:nvSpPr>
        <p:spPr bwMode="auto">
          <a:xfrm>
            <a:off x="4367213" y="1236663"/>
            <a:ext cx="288131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solidFill>
                  <a:srgbClr val="0000FF"/>
                </a:solidFill>
                <a:latin typeface="楷体" panose="02010609060101010101" pitchFamily="49" charset="-122"/>
                <a:ea typeface="楷体" panose="02010609060101010101" pitchFamily="49" charset="-122"/>
              </a:rPr>
              <a:t>名词，将领</a:t>
            </a:r>
          </a:p>
        </p:txBody>
      </p:sp>
      <p:sp>
        <p:nvSpPr>
          <p:cNvPr id="24" name="文本框 4"/>
          <p:cNvSpPr txBox="1">
            <a:spLocks noChangeArrowheads="1"/>
          </p:cNvSpPr>
          <p:nvPr/>
        </p:nvSpPr>
        <p:spPr bwMode="auto">
          <a:xfrm>
            <a:off x="4367213" y="1935163"/>
            <a:ext cx="23844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000" b="1">
                <a:solidFill>
                  <a:srgbClr val="0000FF"/>
                </a:solidFill>
                <a:latin typeface="楷体" panose="02010609060101010101" pitchFamily="49" charset="-122"/>
                <a:ea typeface="楷体" panose="02010609060101010101" pitchFamily="49" charset="-122"/>
              </a:rPr>
              <a:t>动词，扶持</a:t>
            </a:r>
          </a:p>
        </p:txBody>
      </p:sp>
      <p:sp>
        <p:nvSpPr>
          <p:cNvPr id="35" name="左大括号 34"/>
          <p:cNvSpPr/>
          <p:nvPr/>
        </p:nvSpPr>
        <p:spPr>
          <a:xfrm>
            <a:off x="1285875" y="2928938"/>
            <a:ext cx="333375" cy="1047750"/>
          </a:xfrm>
          <a:prstGeom prst="leftBrace">
            <a:avLst>
              <a:gd name="adj1" fmla="val 27925"/>
              <a:gd name="adj2" fmla="val 50000"/>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sz="2800" noProof="1">
              <a:latin typeface="楷体" panose="02010609060101010101" pitchFamily="49" charset="-122"/>
              <a:ea typeface="楷体" panose="02010609060101010101" pitchFamily="49" charset="-122"/>
            </a:endParaRPr>
          </a:p>
        </p:txBody>
      </p:sp>
      <p:sp>
        <p:nvSpPr>
          <p:cNvPr id="56329" name="文本框 15"/>
          <p:cNvSpPr txBox="1">
            <a:spLocks noChangeArrowheads="1"/>
          </p:cNvSpPr>
          <p:nvPr/>
        </p:nvSpPr>
        <p:spPr bwMode="auto">
          <a:xfrm>
            <a:off x="1571625" y="2714625"/>
            <a:ext cx="207168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latin typeface="楷体" panose="02010609060101010101" pitchFamily="49" charset="-122"/>
                <a:ea typeface="楷体" panose="02010609060101010101" pitchFamily="49" charset="-122"/>
                <a:sym typeface="宋体" panose="02010600030101010101" pitchFamily="2" charset="-122"/>
              </a:rPr>
              <a:t>昨夜见军</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帖</a:t>
            </a:r>
            <a:endParaRPr lang="en-US" altLang="zh-CN" sz="2800" b="1">
              <a:solidFill>
                <a:srgbClr val="FF0000"/>
              </a:solidFill>
              <a:latin typeface="楷体" panose="02010609060101010101" pitchFamily="49" charset="-122"/>
              <a:ea typeface="楷体" panose="02010609060101010101" pitchFamily="49" charset="-122"/>
              <a:sym typeface="宋体" panose="02010600030101010101" pitchFamily="2" charset="-122"/>
            </a:endParaRPr>
          </a:p>
          <a:p>
            <a:pPr>
              <a:lnSpc>
                <a:spcPct val="150000"/>
              </a:lnSpc>
            </a:pPr>
            <a:r>
              <a:rPr lang="zh-CN" altLang="en-US" sz="2800" b="1">
                <a:latin typeface="楷体" panose="02010609060101010101" pitchFamily="49" charset="-122"/>
                <a:ea typeface="楷体" panose="02010609060101010101" pitchFamily="49" charset="-122"/>
                <a:sym typeface="宋体" panose="02010600030101010101" pitchFamily="2" charset="-122"/>
              </a:rPr>
              <a:t>对镜</a:t>
            </a:r>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帖</a:t>
            </a:r>
            <a:r>
              <a:rPr lang="zh-CN" altLang="en-US" sz="2800" b="1">
                <a:latin typeface="楷体" panose="02010609060101010101" pitchFamily="49" charset="-122"/>
                <a:ea typeface="楷体" panose="02010609060101010101" pitchFamily="49" charset="-122"/>
                <a:sym typeface="宋体" panose="02010600030101010101" pitchFamily="2" charset="-122"/>
              </a:rPr>
              <a:t>花黄</a:t>
            </a:r>
          </a:p>
        </p:txBody>
      </p:sp>
      <p:sp>
        <p:nvSpPr>
          <p:cNvPr id="37" name="文本框 16"/>
          <p:cNvSpPr txBox="1">
            <a:spLocks noChangeArrowheads="1"/>
          </p:cNvSpPr>
          <p:nvPr/>
        </p:nvSpPr>
        <p:spPr bwMode="auto">
          <a:xfrm>
            <a:off x="4214813" y="2857500"/>
            <a:ext cx="3044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FF"/>
                </a:solidFill>
                <a:latin typeface="楷体" panose="02010609060101010101" pitchFamily="49" charset="-122"/>
                <a:ea typeface="楷体" panose="02010609060101010101" pitchFamily="49" charset="-122"/>
              </a:rPr>
              <a:t>名词，文书、告示</a:t>
            </a:r>
          </a:p>
        </p:txBody>
      </p:sp>
      <p:sp>
        <p:nvSpPr>
          <p:cNvPr id="38" name="文本框 17"/>
          <p:cNvSpPr txBox="1">
            <a:spLocks noChangeArrowheads="1"/>
          </p:cNvSpPr>
          <p:nvPr/>
        </p:nvSpPr>
        <p:spPr bwMode="auto">
          <a:xfrm>
            <a:off x="4214813" y="3500438"/>
            <a:ext cx="28305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FF"/>
                </a:solidFill>
                <a:latin typeface="楷体" panose="02010609060101010101" pitchFamily="49" charset="-122"/>
                <a:ea typeface="楷体" panose="02010609060101010101" pitchFamily="49" charset="-122"/>
              </a:rPr>
              <a:t>动词，同“贴”</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 fill="hold"/>
                                        <p:tgtEl>
                                          <p:spTgt spid="2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 fill="hold"/>
                                        <p:tgtEl>
                                          <p:spTgt spid="2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1" fill="hold"/>
                                        <p:tgtEl>
                                          <p:spTgt spid="3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1" fill="hold"/>
                                        <p:tgtEl>
                                          <p:spTgt spid="3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37" grpId="0"/>
      <p:bldP spid="38"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7346" name="组合 9"/>
          <p:cNvGrpSpPr/>
          <p:nvPr/>
        </p:nvGrpSpPr>
        <p:grpSpPr>
          <a:xfrm>
            <a:off x="323850" y="565150"/>
            <a:ext cx="1743075" cy="566738"/>
            <a:chOff x="461963" y="598488"/>
            <a:chExt cx="1743075" cy="566502"/>
          </a:xfrm>
        </p:grpSpPr>
        <p:sp>
          <p:nvSpPr>
            <p:cNvPr id="19" name="圆角矩形 18"/>
            <p:cNvSpPr/>
            <p:nvPr/>
          </p:nvSpPr>
          <p:spPr>
            <a:xfrm rot="555800">
              <a:off x="1730376" y="715914"/>
              <a:ext cx="442912" cy="418925"/>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0" name="圆角矩形 19"/>
            <p:cNvSpPr/>
            <p:nvPr/>
          </p:nvSpPr>
          <p:spPr>
            <a:xfrm rot="20470820">
              <a:off x="1325563" y="722261"/>
              <a:ext cx="442913"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p:cNvSpPr/>
            <p:nvPr/>
          </p:nvSpPr>
          <p:spPr>
            <a:xfrm rot="319204">
              <a:off x="906463" y="722261"/>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p:cNvSpPr/>
            <p:nvPr/>
          </p:nvSpPr>
          <p:spPr>
            <a:xfrm rot="21148334">
              <a:off x="496888" y="730196"/>
              <a:ext cx="441325" cy="42051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7361" name="矩形 1"/>
            <p:cNvSpPr>
              <a:spLocks noChangeArrowheads="1"/>
            </p:cNvSpPr>
            <p:nvPr/>
          </p:nvSpPr>
          <p:spPr bwMode="auto">
            <a:xfrm>
              <a:off x="461963"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词类活用</a:t>
              </a:r>
            </a:p>
          </p:txBody>
        </p:sp>
      </p:grpSp>
      <p:grpSp>
        <p:nvGrpSpPr>
          <p:cNvPr id="57347" name="组合 9"/>
          <p:cNvGrpSpPr/>
          <p:nvPr/>
        </p:nvGrpSpPr>
        <p:grpSpPr>
          <a:xfrm>
            <a:off x="28575" y="-3175"/>
            <a:ext cx="2006600" cy="522288"/>
            <a:chOff x="70" y="-63"/>
            <a:chExt cx="3160" cy="822"/>
          </a:xfrm>
        </p:grpSpPr>
        <p:sp>
          <p:nvSpPr>
            <p:cNvPr id="57354"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27"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8" name="菱形 27"/>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57348" name="文本框 1"/>
          <p:cNvSpPr txBox="1">
            <a:spLocks noChangeArrowheads="1"/>
          </p:cNvSpPr>
          <p:nvPr/>
        </p:nvSpPr>
        <p:spPr bwMode="auto">
          <a:xfrm>
            <a:off x="1089025" y="2436813"/>
            <a:ext cx="3300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latin typeface="楷体" panose="02010609060101010101" pitchFamily="49" charset="-122"/>
                <a:ea typeface="楷体" panose="02010609060101010101" pitchFamily="49" charset="-122"/>
                <a:sym typeface="宋体" panose="02010600030101010101" pitchFamily="2" charset="-122"/>
              </a:rPr>
              <a:t>策</a:t>
            </a:r>
            <a:r>
              <a:rPr lang="zh-CN" altLang="en-US" sz="2800" b="1">
                <a:latin typeface="楷体" panose="02010609060101010101" pitchFamily="49" charset="-122"/>
                <a:ea typeface="楷体" panose="02010609060101010101" pitchFamily="49" charset="-122"/>
                <a:sym typeface="宋体" panose="02010600030101010101" pitchFamily="2" charset="-122"/>
              </a:rPr>
              <a:t>勋十二转</a:t>
            </a:r>
          </a:p>
        </p:txBody>
      </p:sp>
      <p:sp>
        <p:nvSpPr>
          <p:cNvPr id="14" name="文本框 2"/>
          <p:cNvSpPr txBox="1">
            <a:spLocks noChangeArrowheads="1"/>
          </p:cNvSpPr>
          <p:nvPr/>
        </p:nvSpPr>
        <p:spPr bwMode="auto">
          <a:xfrm>
            <a:off x="3906838" y="2435225"/>
            <a:ext cx="44338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FF"/>
                </a:solidFill>
                <a:latin typeface="楷体" panose="02010609060101010101" pitchFamily="49" charset="-122"/>
                <a:ea typeface="楷体" panose="02010609060101010101" pitchFamily="49" charset="-122"/>
              </a:rPr>
              <a:t>名词用作动词，登记。</a:t>
            </a:r>
          </a:p>
        </p:txBody>
      </p:sp>
      <p:sp>
        <p:nvSpPr>
          <p:cNvPr id="57350" name="文本框 4"/>
          <p:cNvSpPr txBox="1">
            <a:spLocks noChangeArrowheads="1"/>
          </p:cNvSpPr>
          <p:nvPr/>
        </p:nvSpPr>
        <p:spPr bwMode="auto">
          <a:xfrm>
            <a:off x="1089025" y="1644650"/>
            <a:ext cx="3300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愿为</a:t>
            </a:r>
            <a:r>
              <a:rPr lang="zh-CN" altLang="en-US" sz="2800" b="1">
                <a:solidFill>
                  <a:srgbClr val="FF0000"/>
                </a:solidFill>
                <a:latin typeface="楷体" panose="02010609060101010101" pitchFamily="49" charset="-122"/>
                <a:ea typeface="楷体" panose="02010609060101010101" pitchFamily="49" charset="-122"/>
              </a:rPr>
              <a:t>市</a:t>
            </a:r>
            <a:r>
              <a:rPr lang="zh-CN" altLang="en-US" sz="2800" b="1">
                <a:latin typeface="楷体" panose="02010609060101010101" pitchFamily="49" charset="-122"/>
                <a:ea typeface="楷体" panose="02010609060101010101" pitchFamily="49" charset="-122"/>
              </a:rPr>
              <a:t>鞍马</a:t>
            </a:r>
          </a:p>
        </p:txBody>
      </p:sp>
      <p:sp>
        <p:nvSpPr>
          <p:cNvPr id="16" name="文本框 5"/>
          <p:cNvSpPr txBox="1">
            <a:spLocks noChangeArrowheads="1"/>
          </p:cNvSpPr>
          <p:nvPr/>
        </p:nvSpPr>
        <p:spPr bwMode="auto">
          <a:xfrm>
            <a:off x="3906838" y="1644650"/>
            <a:ext cx="4356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FF"/>
                </a:solidFill>
                <a:latin typeface="楷体" panose="02010609060101010101" pitchFamily="49" charset="-122"/>
                <a:ea typeface="楷体" panose="02010609060101010101" pitchFamily="49" charset="-122"/>
              </a:rPr>
              <a:t>名词用作动词，买。</a:t>
            </a:r>
            <a:endParaRPr lang="zh-CN" altLang="en-US" sz="2800" b="1" u="sng">
              <a:solidFill>
                <a:srgbClr val="00B050"/>
              </a:solidFill>
              <a:latin typeface="楷体" panose="02010609060101010101" pitchFamily="49" charset="-122"/>
              <a:ea typeface="楷体" panose="02010609060101010101" pitchFamily="49" charset="-122"/>
            </a:endParaRPr>
          </a:p>
        </p:txBody>
      </p:sp>
      <p:sp>
        <p:nvSpPr>
          <p:cNvPr id="57352" name="文本框 6"/>
          <p:cNvSpPr txBox="1">
            <a:spLocks noChangeArrowheads="1"/>
          </p:cNvSpPr>
          <p:nvPr/>
        </p:nvSpPr>
        <p:spPr bwMode="auto">
          <a:xfrm>
            <a:off x="1089025" y="3227388"/>
            <a:ext cx="33004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latin typeface="楷体" panose="02010609060101010101" pitchFamily="49" charset="-122"/>
                <a:ea typeface="楷体" panose="02010609060101010101" pitchFamily="49" charset="-122"/>
              </a:rPr>
              <a:t>当窗理</a:t>
            </a:r>
            <a:r>
              <a:rPr lang="zh-CN" altLang="en-US" sz="2800" b="1">
                <a:solidFill>
                  <a:srgbClr val="FF0000"/>
                </a:solidFill>
                <a:latin typeface="楷体" panose="02010609060101010101" pitchFamily="49" charset="-122"/>
                <a:ea typeface="楷体" panose="02010609060101010101" pitchFamily="49" charset="-122"/>
              </a:rPr>
              <a:t>云</a:t>
            </a:r>
            <a:r>
              <a:rPr lang="zh-CN" altLang="en-US" sz="2800" b="1">
                <a:latin typeface="楷体" panose="02010609060101010101" pitchFamily="49" charset="-122"/>
                <a:ea typeface="楷体" panose="02010609060101010101" pitchFamily="49" charset="-122"/>
              </a:rPr>
              <a:t>鬓</a:t>
            </a:r>
          </a:p>
        </p:txBody>
      </p:sp>
      <p:sp>
        <p:nvSpPr>
          <p:cNvPr id="18" name="文本框 7"/>
          <p:cNvSpPr txBox="1">
            <a:spLocks noChangeArrowheads="1"/>
          </p:cNvSpPr>
          <p:nvPr/>
        </p:nvSpPr>
        <p:spPr bwMode="auto">
          <a:xfrm>
            <a:off x="3906838" y="3227388"/>
            <a:ext cx="5154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00FF"/>
                </a:solidFill>
                <a:latin typeface="楷体" panose="02010609060101010101" pitchFamily="49" charset="-122"/>
                <a:ea typeface="楷体" panose="02010609060101010101" pitchFamily="49" charset="-122"/>
              </a:rPr>
              <a:t>名词用作状语，像云那样的。</a:t>
            </a:r>
            <a:endParaRPr lang="zh-CN" altLang="en-US" sz="2800" b="1" u="sng">
              <a:solidFill>
                <a:srgbClr val="00B050"/>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0" name="矩形 1"/>
          <p:cNvSpPr>
            <a:spLocks noChangeArrowheads="1"/>
          </p:cNvSpPr>
          <p:nvPr/>
        </p:nvSpPr>
        <p:spPr bwMode="auto">
          <a:xfrm>
            <a:off x="500063" y="1214438"/>
            <a:ext cx="3214687"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400" b="1">
                <a:solidFill>
                  <a:srgbClr val="0000FF"/>
                </a:solidFill>
                <a:latin typeface="楷体" panose="02010609060101010101" pitchFamily="49" charset="-122"/>
                <a:ea typeface="楷体" panose="02010609060101010101" pitchFamily="49" charset="-122"/>
              </a:rPr>
              <a:t>1.</a:t>
            </a:r>
            <a:r>
              <a:rPr lang="zh-CN" altLang="en-US" sz="2400" b="1">
                <a:solidFill>
                  <a:srgbClr val="0000FF"/>
                </a:solidFill>
                <a:latin typeface="楷体" panose="02010609060101010101" pitchFamily="49" charset="-122"/>
                <a:ea typeface="楷体" panose="02010609060101010101" pitchFamily="49" charset="-122"/>
              </a:rPr>
              <a:t>倒装句</a:t>
            </a:r>
            <a:endParaRPr lang="en-US" altLang="zh-CN" sz="2400" b="1">
              <a:solidFill>
                <a:srgbClr val="0000FF"/>
              </a:solidFill>
              <a:latin typeface="楷体" panose="02010609060101010101" pitchFamily="49" charset="-122"/>
              <a:ea typeface="楷体" panose="02010609060101010101" pitchFamily="49" charset="-122"/>
            </a:endParaRPr>
          </a:p>
        </p:txBody>
      </p:sp>
      <p:grpSp>
        <p:nvGrpSpPr>
          <p:cNvPr id="58371" name="组合 9"/>
          <p:cNvGrpSpPr/>
          <p:nvPr/>
        </p:nvGrpSpPr>
        <p:grpSpPr>
          <a:xfrm>
            <a:off x="250825" y="565150"/>
            <a:ext cx="1743075" cy="566738"/>
            <a:chOff x="461963" y="598488"/>
            <a:chExt cx="1743075" cy="566502"/>
          </a:xfrm>
        </p:grpSpPr>
        <p:sp>
          <p:nvSpPr>
            <p:cNvPr id="4" name="圆角矩形 3"/>
            <p:cNvSpPr/>
            <p:nvPr/>
          </p:nvSpPr>
          <p:spPr>
            <a:xfrm rot="555800">
              <a:off x="1730376" y="715914"/>
              <a:ext cx="442912" cy="418925"/>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 name="圆角矩形 4"/>
            <p:cNvSpPr/>
            <p:nvPr/>
          </p:nvSpPr>
          <p:spPr>
            <a:xfrm rot="20470820">
              <a:off x="1325563" y="722261"/>
              <a:ext cx="442913" cy="420513"/>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 name="圆角矩形 5"/>
            <p:cNvSpPr/>
            <p:nvPr/>
          </p:nvSpPr>
          <p:spPr>
            <a:xfrm rot="319204">
              <a:off x="906463" y="722261"/>
              <a:ext cx="441325" cy="420513"/>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7" name="圆角矩形 6"/>
            <p:cNvSpPr/>
            <p:nvPr/>
          </p:nvSpPr>
          <p:spPr>
            <a:xfrm rot="21148334">
              <a:off x="496888" y="730196"/>
              <a:ext cx="441325" cy="420512"/>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8384" name="矩形 1"/>
            <p:cNvSpPr>
              <a:spLocks noChangeArrowheads="1"/>
            </p:cNvSpPr>
            <p:nvPr/>
          </p:nvSpPr>
          <p:spPr bwMode="auto">
            <a:xfrm>
              <a:off x="461963" y="598488"/>
              <a:ext cx="1743075" cy="56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文言句式</a:t>
              </a:r>
            </a:p>
          </p:txBody>
        </p:sp>
      </p:grpSp>
      <p:sp>
        <p:nvSpPr>
          <p:cNvPr id="58372" name="矩形 15"/>
          <p:cNvSpPr>
            <a:spLocks noChangeArrowheads="1"/>
          </p:cNvSpPr>
          <p:nvPr/>
        </p:nvSpPr>
        <p:spPr bwMode="auto">
          <a:xfrm>
            <a:off x="642938" y="2857500"/>
            <a:ext cx="16764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400" b="1">
                <a:solidFill>
                  <a:srgbClr val="0000FF"/>
                </a:solidFill>
                <a:latin typeface="楷体" panose="02010609060101010101" pitchFamily="49" charset="-122"/>
                <a:ea typeface="楷体" panose="02010609060101010101" pitchFamily="49" charset="-122"/>
              </a:rPr>
              <a:t>2.</a:t>
            </a:r>
            <a:r>
              <a:rPr lang="zh-CN" altLang="en-US" sz="2400" b="1">
                <a:solidFill>
                  <a:srgbClr val="0000FF"/>
                </a:solidFill>
                <a:latin typeface="楷体" panose="02010609060101010101" pitchFamily="49" charset="-122"/>
                <a:ea typeface="楷体" panose="02010609060101010101" pitchFamily="49" charset="-122"/>
              </a:rPr>
              <a:t>省略句 </a:t>
            </a:r>
            <a:endParaRPr lang="en-US" altLang="zh-CN" sz="2400" b="1">
              <a:solidFill>
                <a:srgbClr val="0000FF"/>
              </a:solidFill>
              <a:latin typeface="楷体" panose="02010609060101010101" pitchFamily="49" charset="-122"/>
              <a:ea typeface="楷体" panose="02010609060101010101" pitchFamily="49" charset="-122"/>
            </a:endParaRPr>
          </a:p>
        </p:txBody>
      </p:sp>
      <p:grpSp>
        <p:nvGrpSpPr>
          <p:cNvPr id="58373" name="组合 9"/>
          <p:cNvGrpSpPr/>
          <p:nvPr/>
        </p:nvGrpSpPr>
        <p:grpSpPr>
          <a:xfrm>
            <a:off x="28575" y="-3175"/>
            <a:ext cx="2006600" cy="522288"/>
            <a:chOff x="70" y="-63"/>
            <a:chExt cx="3160" cy="822"/>
          </a:xfrm>
        </p:grpSpPr>
        <p:sp>
          <p:nvSpPr>
            <p:cNvPr id="58377"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合作探究</a:t>
              </a:r>
            </a:p>
          </p:txBody>
        </p:sp>
        <p:cxnSp>
          <p:nvCxnSpPr>
            <p:cNvPr id="18"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9" name="菱形 18"/>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5" name="文本框 5"/>
          <p:cNvSpPr txBox="1">
            <a:spLocks noChangeArrowheads="1"/>
          </p:cNvSpPr>
          <p:nvPr/>
        </p:nvSpPr>
        <p:spPr bwMode="auto">
          <a:xfrm>
            <a:off x="1000125" y="1785938"/>
            <a:ext cx="7286625" cy="1052512"/>
          </a:xfrm>
          <a:prstGeom prst="rect">
            <a:avLst/>
          </a:prstGeom>
          <a:noFill/>
          <a:ln w="9525">
            <a:noFill/>
            <a:miter lim="800000"/>
          </a:ln>
        </p:spPr>
        <p:txBody>
          <a:bodyPr>
            <a:spAutoFit/>
          </a:bodyPr>
          <a:lstStyle/>
          <a:p>
            <a:pPr eaLnBrk="1" hangingPunct="1">
              <a:lnSpc>
                <a:spcPct val="130000"/>
              </a:lnSpc>
              <a:defRPr/>
            </a:pPr>
            <a:r>
              <a:rPr lang="zh-CN" altLang="en-US" sz="2400" b="1">
                <a:solidFill>
                  <a:schemeClr val="tx1">
                    <a:lumMod val="95000"/>
                    <a:lumOff val="5000"/>
                  </a:schemeClr>
                </a:solidFill>
                <a:latin typeface="楷体" panose="02010609060101010101" pitchFamily="49" charset="-122"/>
                <a:ea typeface="楷体" panose="02010609060101010101" pitchFamily="49" charset="-122"/>
              </a:rPr>
              <a:t>问女何所思，问女何所忆</a:t>
            </a:r>
            <a:endParaRPr lang="en-US" altLang="zh-CN" sz="2400" b="1">
              <a:solidFill>
                <a:schemeClr val="tx1">
                  <a:lumMod val="95000"/>
                  <a:lumOff val="5000"/>
                </a:schemeClr>
              </a:solidFill>
              <a:latin typeface="楷体" panose="02010609060101010101" pitchFamily="49" charset="-122"/>
              <a:ea typeface="楷体" panose="02010609060101010101" pitchFamily="49" charset="-122"/>
            </a:endParaRPr>
          </a:p>
          <a:p>
            <a:pPr eaLnBrk="1" hangingPunct="1">
              <a:lnSpc>
                <a:spcPct val="130000"/>
              </a:lnSpc>
              <a:defRPr/>
            </a:pPr>
            <a:r>
              <a:rPr lang="zh-CN" altLang="en-US" sz="2400" b="1">
                <a:solidFill>
                  <a:schemeClr val="tx1">
                    <a:lumMod val="95000"/>
                    <a:lumOff val="5000"/>
                  </a:schemeClr>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宾语前置，应为“问女所思何，问女所忆何”</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 ）</a:t>
            </a:r>
          </a:p>
        </p:txBody>
      </p:sp>
      <p:sp>
        <p:nvSpPr>
          <p:cNvPr id="16" name="文本框 2"/>
          <p:cNvSpPr txBox="1">
            <a:spLocks noChangeArrowheads="1"/>
          </p:cNvSpPr>
          <p:nvPr/>
        </p:nvSpPr>
        <p:spPr bwMode="auto">
          <a:xfrm>
            <a:off x="1071563" y="3357563"/>
            <a:ext cx="5429250" cy="573087"/>
          </a:xfrm>
          <a:prstGeom prst="rect">
            <a:avLst/>
          </a:prstGeom>
          <a:noFill/>
          <a:ln w="9525">
            <a:noFill/>
            <a:miter lim="800000"/>
          </a:ln>
        </p:spPr>
        <p:txBody>
          <a:bodyPr>
            <a:spAutoFit/>
          </a:bodyPr>
          <a:lstStyle/>
          <a:p>
            <a:pPr>
              <a:lnSpc>
                <a:spcPct val="130000"/>
              </a:lnSpc>
              <a:defRPr/>
            </a:pPr>
            <a:r>
              <a:rPr lang="zh-CN" altLang="en-US" sz="2400" b="1">
                <a:solidFill>
                  <a:schemeClr val="tx1">
                    <a:lumMod val="95000"/>
                    <a:lumOff val="5000"/>
                  </a:schemeClr>
                </a:solidFill>
                <a:latin typeface="楷体" panose="02010609060101010101" pitchFamily="49" charset="-122"/>
                <a:ea typeface="楷体" panose="02010609060101010101" pitchFamily="49" charset="-122"/>
              </a:rPr>
              <a:t>昨夜见军帖（</a:t>
            </a:r>
            <a:r>
              <a:rPr lang="zh-CN" altLang="en-US" sz="2400" b="1">
                <a:solidFill>
                  <a:srgbClr val="FF0000"/>
                </a:solidFill>
                <a:latin typeface="楷体" panose="02010609060101010101" pitchFamily="49" charset="-122"/>
                <a:ea typeface="楷体" panose="02010609060101010101" pitchFamily="49" charset="-122"/>
              </a:rPr>
              <a:t>省略了主语“木兰” </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a:t>
            </a:r>
          </a:p>
        </p:txBody>
      </p:sp>
      <p:sp>
        <p:nvSpPr>
          <p:cNvPr id="17" name="文本框 2"/>
          <p:cNvSpPr txBox="1">
            <a:spLocks noChangeArrowheads="1"/>
          </p:cNvSpPr>
          <p:nvPr/>
        </p:nvSpPr>
        <p:spPr bwMode="auto">
          <a:xfrm>
            <a:off x="1071563" y="3929063"/>
            <a:ext cx="7215187" cy="573087"/>
          </a:xfrm>
          <a:prstGeom prst="rect">
            <a:avLst/>
          </a:prstGeom>
          <a:noFill/>
          <a:ln w="9525">
            <a:noFill/>
            <a:miter lim="800000"/>
          </a:ln>
        </p:spPr>
        <p:txBody>
          <a:bodyPr>
            <a:spAutoFit/>
          </a:bodyPr>
          <a:lstStyle/>
          <a:p>
            <a:pPr>
              <a:lnSpc>
                <a:spcPct val="130000"/>
              </a:lnSpc>
              <a:defRPr/>
            </a:pPr>
            <a:r>
              <a:rPr lang="zh-CN" altLang="en-US" sz="2400" b="1">
                <a:solidFill>
                  <a:schemeClr val="tx1">
                    <a:lumMod val="95000"/>
                    <a:lumOff val="5000"/>
                  </a:schemeClr>
                </a:solidFill>
                <a:latin typeface="楷体" panose="02010609060101010101" pitchFamily="49" charset="-122"/>
                <a:ea typeface="楷体" panose="02010609060101010101" pitchFamily="49" charset="-122"/>
              </a:rPr>
              <a:t>愿为市鞍马（ </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为”后面省略了宾语“之”</a:t>
            </a:r>
            <a:r>
              <a:rPr lang="zh-CN" altLang="en-US" sz="2400" b="1">
                <a:solidFill>
                  <a:schemeClr val="tx1">
                    <a:lumMod val="95000"/>
                    <a:lumOff val="5000"/>
                  </a:schemeClr>
                </a:solidFill>
                <a:latin typeface="楷体" panose="02010609060101010101" pitchFamily="49" charset="-122"/>
                <a:ea typeface="楷体" panose="02010609060101010101" pitchFamily="49" charset="-122"/>
              </a:rPr>
              <a:t> ）</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圆角矩形 19"/>
          <p:cNvSpPr/>
          <p:nvPr/>
        </p:nvSpPr>
        <p:spPr>
          <a:xfrm rot="555800">
            <a:off x="4629150" y="1004888"/>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p:cNvSpPr/>
          <p:nvPr/>
        </p:nvSpPr>
        <p:spPr>
          <a:xfrm rot="20470820">
            <a:off x="4224338" y="10112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p:cNvSpPr/>
          <p:nvPr/>
        </p:nvSpPr>
        <p:spPr>
          <a:xfrm rot="319204">
            <a:off x="3805238" y="1011238"/>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3" name="圆角矩形 22"/>
          <p:cNvSpPr/>
          <p:nvPr/>
        </p:nvSpPr>
        <p:spPr>
          <a:xfrm rot="21148334">
            <a:off x="3395663" y="1019175"/>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9398" name="矩形 1"/>
          <p:cNvSpPr>
            <a:spLocks noChangeArrowheads="1"/>
          </p:cNvSpPr>
          <p:nvPr/>
        </p:nvSpPr>
        <p:spPr bwMode="auto">
          <a:xfrm>
            <a:off x="3357563" y="920750"/>
            <a:ext cx="1743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概括主题</a:t>
            </a:r>
          </a:p>
        </p:txBody>
      </p:sp>
      <p:grpSp>
        <p:nvGrpSpPr>
          <p:cNvPr id="59399" name="组合 13"/>
          <p:cNvGrpSpPr/>
          <p:nvPr/>
        </p:nvGrpSpPr>
        <p:grpSpPr>
          <a:xfrm>
            <a:off x="28575" y="-20638"/>
            <a:ext cx="2006600" cy="522288"/>
            <a:chOff x="70" y="-63"/>
            <a:chExt cx="3160" cy="822"/>
          </a:xfrm>
        </p:grpSpPr>
        <p:sp>
          <p:nvSpPr>
            <p:cNvPr id="59401"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课堂小结</a:t>
              </a:r>
            </a:p>
          </p:txBody>
        </p:sp>
        <p:cxnSp>
          <p:nvCxnSpPr>
            <p:cNvPr id="14"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7" name="菱形 16"/>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59400" name="矩形 10"/>
          <p:cNvSpPr>
            <a:spLocks noChangeArrowheads="1"/>
          </p:cNvSpPr>
          <p:nvPr/>
        </p:nvSpPr>
        <p:spPr bwMode="auto">
          <a:xfrm>
            <a:off x="571500" y="1592263"/>
            <a:ext cx="7961313"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a:latin typeface="楷体" panose="02010609060101010101" pitchFamily="49" charset="-122"/>
                <a:ea typeface="楷体" panose="02010609060101010101" pitchFamily="49" charset="-122"/>
              </a:rPr>
              <a:t>    本诗通过记叙木兰替父从军</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在战场上建立功勋</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回朝后不愿做官而荣归故里的故事</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塑造了木兰这个爱家、爱国、不慕名利、深明大义的巾帼英雄形象</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集中体现了中华儿女勤劳、善良、机智、勇敢、刚毅的优秀品质</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表达了北方人民憎恶战乱、渴望安定生活的愿望。</a:t>
            </a:r>
          </a:p>
        </p:txBody>
      </p:sp>
    </p:spTree>
  </p:cSld>
  <p:clrMapOvr>
    <a:masterClrMapping/>
  </p:clrMapOvr>
  <p:transition spd="slow">
    <p:random/>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圆角矩形 19"/>
          <p:cNvSpPr/>
          <p:nvPr/>
        </p:nvSpPr>
        <p:spPr>
          <a:xfrm rot="555800">
            <a:off x="4962525" y="573088"/>
            <a:ext cx="442913"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p:cNvSpPr/>
          <p:nvPr/>
        </p:nvSpPr>
        <p:spPr>
          <a:xfrm rot="20470820">
            <a:off x="4557713" y="579438"/>
            <a:ext cx="442912"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2" name="圆角矩形 21"/>
          <p:cNvSpPr/>
          <p:nvPr/>
        </p:nvSpPr>
        <p:spPr>
          <a:xfrm rot="319204">
            <a:off x="4138613" y="579438"/>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3" name="圆角矩形 22"/>
          <p:cNvSpPr/>
          <p:nvPr/>
        </p:nvSpPr>
        <p:spPr>
          <a:xfrm rot="21148334">
            <a:off x="3729038" y="587375"/>
            <a:ext cx="441325" cy="420688"/>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0422" name="矩形 1"/>
          <p:cNvSpPr>
            <a:spLocks noChangeArrowheads="1"/>
          </p:cNvSpPr>
          <p:nvPr/>
        </p:nvSpPr>
        <p:spPr bwMode="auto">
          <a:xfrm>
            <a:off x="3690938" y="428625"/>
            <a:ext cx="1743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学后感悟</a:t>
            </a:r>
          </a:p>
        </p:txBody>
      </p:sp>
      <p:sp>
        <p:nvSpPr>
          <p:cNvPr id="11" name="TextBox 10"/>
          <p:cNvSpPr txBox="1">
            <a:spLocks noChangeArrowheads="1"/>
          </p:cNvSpPr>
          <p:nvPr/>
        </p:nvSpPr>
        <p:spPr bwMode="auto">
          <a:xfrm>
            <a:off x="461963" y="987425"/>
            <a:ext cx="828675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200" b="1">
                <a:solidFill>
                  <a:srgbClr val="FF0000"/>
                </a:solidFill>
                <a:latin typeface="楷体" panose="02010609060101010101" pitchFamily="49" charset="-122"/>
                <a:ea typeface="楷体" panose="02010609060101010101" pitchFamily="49" charset="-122"/>
              </a:rPr>
              <a:t>感悟①：</a:t>
            </a:r>
            <a:endParaRPr lang="en-US" altLang="zh-CN" sz="2200" b="1">
              <a:solidFill>
                <a:srgbClr val="FF0000"/>
              </a:solidFill>
              <a:latin typeface="楷体" panose="02010609060101010101" pitchFamily="49" charset="-122"/>
              <a:ea typeface="楷体" panose="02010609060101010101" pitchFamily="49" charset="-122"/>
            </a:endParaRPr>
          </a:p>
          <a:p>
            <a:pPr>
              <a:lnSpc>
                <a:spcPct val="110000"/>
              </a:lnSpc>
            </a:pPr>
            <a:r>
              <a:rPr lang="en-US" altLang="zh-CN" sz="2200" b="1">
                <a:latin typeface="楷体" panose="02010609060101010101" pitchFamily="49" charset="-122"/>
                <a:ea typeface="楷体" panose="02010609060101010101" pitchFamily="49" charset="-122"/>
              </a:rPr>
              <a:t>    </a:t>
            </a:r>
            <a:r>
              <a:rPr lang="zh-CN" altLang="en-US" sz="2200" b="1">
                <a:latin typeface="楷体" panose="02010609060101010101" pitchFamily="49" charset="-122"/>
                <a:ea typeface="楷体" panose="02010609060101010101" pitchFamily="49" charset="-122"/>
              </a:rPr>
              <a:t>木兰朴素善良、深明大义、不慕名利、勇于献身 ，是一位巾帼英雄，是我们学习的榜样。我们应该像她那样为国家贡献自己的力量。</a:t>
            </a:r>
          </a:p>
        </p:txBody>
      </p:sp>
      <p:grpSp>
        <p:nvGrpSpPr>
          <p:cNvPr id="60424" name="组合 13"/>
          <p:cNvGrpSpPr/>
          <p:nvPr/>
        </p:nvGrpSpPr>
        <p:grpSpPr>
          <a:xfrm>
            <a:off x="28575" y="-20638"/>
            <a:ext cx="2006600" cy="522288"/>
            <a:chOff x="70" y="-63"/>
            <a:chExt cx="3160" cy="822"/>
          </a:xfrm>
        </p:grpSpPr>
        <p:sp>
          <p:nvSpPr>
            <p:cNvPr id="60426" name="文本框 6"/>
            <p:cNvSpPr txBox="1">
              <a:spLocks noChangeArrowheads="1"/>
            </p:cNvSpPr>
            <p:nvPr/>
          </p:nvSpPr>
          <p:spPr bwMode="auto">
            <a:xfrm>
              <a:off x="678" y="-63"/>
              <a:ext cx="2528"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课堂小结</a:t>
              </a:r>
            </a:p>
          </p:txBody>
        </p:sp>
        <p:cxnSp>
          <p:nvCxnSpPr>
            <p:cNvPr id="15" name="直线连接符 9"/>
            <p:cNvCxnSpPr/>
            <p:nvPr/>
          </p:nvCxnSpPr>
          <p:spPr>
            <a:xfrm>
              <a:off x="70" y="699"/>
              <a:ext cx="3160"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7"/>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2" name="TextBox 11"/>
          <p:cNvSpPr txBox="1">
            <a:spLocks noChangeArrowheads="1"/>
          </p:cNvSpPr>
          <p:nvPr/>
        </p:nvSpPr>
        <p:spPr bwMode="auto">
          <a:xfrm>
            <a:off x="461963" y="2562225"/>
            <a:ext cx="8286750"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200" b="1">
                <a:solidFill>
                  <a:srgbClr val="FF0000"/>
                </a:solidFill>
                <a:latin typeface="楷体" panose="02010609060101010101" pitchFamily="49" charset="-122"/>
                <a:ea typeface="楷体" panose="02010609060101010101" pitchFamily="49" charset="-122"/>
              </a:rPr>
              <a:t>感悟②：</a:t>
            </a:r>
            <a:endParaRPr lang="en-US" altLang="zh-CN" sz="2200" b="1">
              <a:solidFill>
                <a:srgbClr val="FF0000"/>
              </a:solidFill>
              <a:latin typeface="楷体" panose="02010609060101010101" pitchFamily="49" charset="-122"/>
              <a:ea typeface="楷体" panose="02010609060101010101" pitchFamily="49" charset="-122"/>
            </a:endParaRPr>
          </a:p>
          <a:p>
            <a:pPr>
              <a:lnSpc>
                <a:spcPct val="110000"/>
              </a:lnSpc>
            </a:pPr>
            <a:r>
              <a:rPr lang="en-US" altLang="zh-CN" sz="2200" b="1">
                <a:latin typeface="楷体" panose="02010609060101010101" pitchFamily="49" charset="-122"/>
                <a:ea typeface="楷体" panose="02010609060101010101" pitchFamily="49" charset="-122"/>
              </a:rPr>
              <a:t>    </a:t>
            </a:r>
            <a:r>
              <a:rPr lang="zh-CN" altLang="en-US" sz="2200" b="1">
                <a:latin typeface="楷体" panose="02010609060101010101" pitchFamily="49" charset="-122"/>
                <a:ea typeface="楷体" panose="02010609060101010101" pitchFamily="49" charset="-122"/>
              </a:rPr>
              <a:t>木兰为保家为国，女扮男装，代父从军的故事千年以来被人们津津乐道，广为流传，木兰也成为女中豪杰、巾帼英雄，为人们所崇敬、效仿。假如时光能够倒流，我们是否能做到</a:t>
            </a:r>
            <a:r>
              <a:rPr lang="zh-CN" altLang="en-US" sz="2200" b="1" smtClean="0">
                <a:latin typeface="楷体" panose="02010609060101010101" pitchFamily="49" charset="-122"/>
                <a:ea typeface="楷体" panose="02010609060101010101" pitchFamily="49" charset="-122"/>
              </a:rPr>
              <a:t>呢？在</a:t>
            </a:r>
            <a:r>
              <a:rPr lang="zh-CN" altLang="en-US" sz="2200" b="1">
                <a:latin typeface="楷体" panose="02010609060101010101" pitchFamily="49" charset="-122"/>
                <a:ea typeface="楷体" panose="02010609060101010101" pitchFamily="49" charset="-122"/>
              </a:rPr>
              <a:t>实现中华民族伟大复兴的今天，我们应该怎么做</a:t>
            </a:r>
            <a:r>
              <a:rPr lang="zh-CN" altLang="en-US" sz="2200" b="1" smtClean="0">
                <a:latin typeface="楷体" panose="02010609060101010101" pitchFamily="49" charset="-122"/>
                <a:ea typeface="楷体" panose="02010609060101010101" pitchFamily="49" charset="-122"/>
              </a:rPr>
              <a:t>呢？</a:t>
            </a:r>
            <a:endParaRPr lang="zh-CN" altLang="en-US" sz="2200" b="1">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2" name="矩形 2"/>
          <p:cNvSpPr>
            <a:spLocks noChangeArrowheads="1"/>
          </p:cNvSpPr>
          <p:nvPr/>
        </p:nvSpPr>
        <p:spPr bwMode="auto">
          <a:xfrm>
            <a:off x="539750" y="700088"/>
            <a:ext cx="2857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宋体" panose="02010600030101010101" pitchFamily="2" charset="-122"/>
              </a:rPr>
              <a:t>❶详略得当。</a:t>
            </a:r>
          </a:p>
        </p:txBody>
      </p:sp>
      <p:grpSp>
        <p:nvGrpSpPr>
          <p:cNvPr id="61443" name="组合 8"/>
          <p:cNvGrpSpPr/>
          <p:nvPr/>
        </p:nvGrpSpPr>
        <p:grpSpPr>
          <a:xfrm>
            <a:off x="34925" y="-20638"/>
            <a:ext cx="2008188" cy="523876"/>
            <a:chOff x="70" y="-63"/>
            <a:chExt cx="3161" cy="824"/>
          </a:xfrm>
        </p:grpSpPr>
        <p:sp>
          <p:nvSpPr>
            <p:cNvPr id="6144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写作特色</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1444" name="矩形 6"/>
          <p:cNvSpPr>
            <a:spLocks noChangeArrowheads="1"/>
          </p:cNvSpPr>
          <p:nvPr/>
        </p:nvSpPr>
        <p:spPr bwMode="auto">
          <a:xfrm>
            <a:off x="468313" y="1347788"/>
            <a:ext cx="8320087"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a:latin typeface="楷体" panose="02010609060101010101" pitchFamily="49" charset="-122"/>
                <a:ea typeface="楷体" panose="02010609060101010101" pitchFamily="49" charset="-122"/>
              </a:rPr>
              <a:t> 诗歌对木兰代父从军的缘由、离别、辞官还乡、家人团聚的内容写得详细，对出征前的准备及十年的征战内容则写得简略。这样处理详略</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不只是为了求得行文的变化</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使结构疏密有致</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主要是为了更好地刻画人物。如果将十年的征战生活详细来写</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就会冲淡诗的主题</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也与木兰的形象不相吻合。木兰的形象塑造得如此成功</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是与详略安排分不开的。</a:t>
            </a:r>
          </a:p>
        </p:txBody>
      </p:sp>
    </p:spTree>
  </p:cSld>
  <p:clrMapOvr>
    <a:masterClrMapping/>
  </p:clrMapOvr>
  <p:transition spd="slow">
    <p:random/>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6" name="矩形 2"/>
          <p:cNvSpPr>
            <a:spLocks noChangeArrowheads="1"/>
          </p:cNvSpPr>
          <p:nvPr/>
        </p:nvSpPr>
        <p:spPr bwMode="auto">
          <a:xfrm>
            <a:off x="539750" y="771525"/>
            <a:ext cx="52784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FF0000"/>
                </a:solidFill>
                <a:latin typeface="宋体" panose="02010600030101010101" pitchFamily="2" charset="-122"/>
              </a:rPr>
              <a:t>❷</a:t>
            </a:r>
            <a:r>
              <a:rPr lang="zh-CN" altLang="en-US" sz="2800" b="1">
                <a:solidFill>
                  <a:srgbClr val="FF0000"/>
                </a:solidFill>
              </a:rPr>
              <a:t>具有乐府民歌的独特风格。</a:t>
            </a:r>
          </a:p>
        </p:txBody>
      </p:sp>
      <p:grpSp>
        <p:nvGrpSpPr>
          <p:cNvPr id="62467" name="组合 8"/>
          <p:cNvGrpSpPr/>
          <p:nvPr/>
        </p:nvGrpSpPr>
        <p:grpSpPr>
          <a:xfrm>
            <a:off x="34925" y="-20638"/>
            <a:ext cx="2008188" cy="523876"/>
            <a:chOff x="70" y="-63"/>
            <a:chExt cx="3161" cy="824"/>
          </a:xfrm>
        </p:grpSpPr>
        <p:sp>
          <p:nvSpPr>
            <p:cNvPr id="6246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写作特色</a:t>
              </a:r>
            </a:p>
          </p:txBody>
        </p:sp>
        <p:cxnSp>
          <p:nvCxnSpPr>
            <p:cNvPr id="1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2468" name="矩形 6"/>
          <p:cNvSpPr>
            <a:spLocks noChangeArrowheads="1"/>
          </p:cNvSpPr>
          <p:nvPr/>
        </p:nvSpPr>
        <p:spPr bwMode="auto">
          <a:xfrm>
            <a:off x="539750" y="1419225"/>
            <a:ext cx="814387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400" b="1">
                <a:latin typeface="楷体" panose="02010609060101010101" pitchFamily="49" charset="-122"/>
                <a:ea typeface="楷体" panose="02010609060101010101" pitchFamily="49" charset="-122"/>
              </a:rPr>
              <a:t>    开篇采用的一问一答</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是民歌中常见的形式。</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木兰诗</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的语言生动质朴</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极少雕饰斧凿</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流传千百年来</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至今仍为人们津津乐道。除了第</a:t>
            </a:r>
            <a:r>
              <a:rPr lang="en-US" altLang="zh-CN" sz="2400" b="1">
                <a:latin typeface="楷体" panose="02010609060101010101" pitchFamily="49" charset="-122"/>
                <a:ea typeface="楷体" panose="02010609060101010101" pitchFamily="49" charset="-122"/>
              </a:rPr>
              <a:t>4</a:t>
            </a:r>
            <a:r>
              <a:rPr lang="zh-CN" altLang="en-US" sz="2400" b="1">
                <a:latin typeface="楷体" panose="02010609060101010101" pitchFamily="49" charset="-122"/>
                <a:ea typeface="楷体" panose="02010609060101010101" pitchFamily="49" charset="-122"/>
              </a:rPr>
              <a:t>段的文字比较典雅外</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其余都保留着民歌的形式和风格</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问答、排比、重叠等形式的运用</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都与民歌大致相同。</a:t>
            </a:r>
          </a:p>
        </p:txBody>
      </p:sp>
    </p:spTree>
  </p:cSld>
  <p:clrMapOvr>
    <a:masterClrMapping/>
  </p:clrMapOvr>
  <p:transition spd="slow">
    <p:random/>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9217"/>
          <p:cNvSpPr/>
          <p:nvPr/>
        </p:nvSpPr>
        <p:spPr>
          <a:xfrm>
            <a:off x="714375" y="1419225"/>
            <a:ext cx="2814638" cy="461963"/>
          </a:xfrm>
          <a:prstGeom prst="rect">
            <a:avLst/>
          </a:prstGeom>
          <a:noFill/>
          <a:ln w="9525">
            <a:noFill/>
          </a:ln>
        </p:spPr>
        <p:txBody>
          <a:bodyPr wrap="none" anchor="ctr">
            <a:spAutoFit/>
          </a:bodyPr>
          <a:lstStyle/>
          <a:p>
            <a:pPr eaLnBrk="1" fontAlgn="auto" hangingPunct="1">
              <a:spcBef>
                <a:spcPct val="0"/>
              </a:spcBef>
              <a:spcAft>
                <a:spcPct val="0"/>
              </a:spcAft>
              <a:tabLst>
                <a:tab pos="269875"/>
              </a:tabLst>
              <a:defRPr/>
            </a:pPr>
            <a:r>
              <a:rPr lang="zh-CN" altLang="en-US" sz="2400" b="1" kern="0">
                <a:solidFill>
                  <a:srgbClr val="FF0000"/>
                </a:solidFill>
                <a:latin typeface="楷体" panose="02010609060101010101" pitchFamily="49" charset="-122"/>
                <a:ea typeface="楷体" panose="02010609060101010101" pitchFamily="49" charset="-122"/>
              </a:rPr>
              <a:t>何为“乐府诗</a:t>
            </a:r>
            <a:r>
              <a:rPr lang="zh-CN" altLang="en-US" sz="2400" b="1" kern="0" smtClean="0">
                <a:solidFill>
                  <a:srgbClr val="FF0000"/>
                </a:solidFill>
                <a:latin typeface="楷体" panose="02010609060101010101" pitchFamily="49" charset="-122"/>
                <a:ea typeface="楷体" panose="02010609060101010101" pitchFamily="49" charset="-122"/>
              </a:rPr>
              <a:t>”？ </a:t>
            </a:r>
            <a:endParaRPr lang="zh-CN" altLang="en-US" sz="2400" b="1" kern="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746125" y="2000250"/>
            <a:ext cx="8074025" cy="2012950"/>
          </a:xfrm>
          <a:prstGeom prst="rect">
            <a:avLst/>
          </a:prstGeom>
          <a:noFill/>
          <a:ln w="9525">
            <a:noFill/>
          </a:ln>
        </p:spPr>
        <p:txBody>
          <a:bodyPr anchor="ctr">
            <a:spAutoFit/>
          </a:bodyPr>
          <a:lstStyle/>
          <a:p>
            <a:pPr>
              <a:lnSpc>
                <a:spcPct val="130000"/>
              </a:lnSpc>
              <a:tabLst>
                <a:tab pos="269875"/>
              </a:tabLst>
              <a:defRPr/>
            </a:pPr>
            <a:r>
              <a:rPr lang="zh-CN" altLang="en-US" sz="2400" b="1">
                <a:solidFill>
                  <a:schemeClr val="tx1">
                    <a:lumMod val="95000"/>
                    <a:lumOff val="5000"/>
                  </a:schemeClr>
                </a:solidFill>
                <a:latin typeface="楷体" panose="02010609060101010101" pitchFamily="49" charset="-122"/>
                <a:ea typeface="楷体" panose="02010609060101010101" pitchFamily="49" charset="-122"/>
              </a:rPr>
              <a:t>    乐府是汉朝的音乐机关，任务是制定乐谱、采集歌词和训练乐工。专门收集民歌，后来把乐府官署采集、创作的歌词也称“乐府”或“乐府诗”，成为了一种音乐性的诗体。</a:t>
            </a:r>
          </a:p>
        </p:txBody>
      </p:sp>
      <p:grpSp>
        <p:nvGrpSpPr>
          <p:cNvPr id="8196" name="组合 8"/>
          <p:cNvGrpSpPr/>
          <p:nvPr/>
        </p:nvGrpSpPr>
        <p:grpSpPr>
          <a:xfrm>
            <a:off x="0" y="31750"/>
            <a:ext cx="2051050" cy="523875"/>
            <a:chOff x="0" y="-63"/>
            <a:chExt cx="3231" cy="824"/>
          </a:xfrm>
        </p:grpSpPr>
        <p:sp>
          <p:nvSpPr>
            <p:cNvPr id="8204"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知识备查</a:t>
              </a:r>
            </a:p>
          </p:txBody>
        </p:sp>
        <p:cxnSp>
          <p:nvCxnSpPr>
            <p:cNvPr id="12"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3" name="菱形 12"/>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grpSp>
        <p:nvGrpSpPr>
          <p:cNvPr id="8197" name="组合 20"/>
          <p:cNvGrpSpPr/>
          <p:nvPr/>
        </p:nvGrpSpPr>
        <p:grpSpPr>
          <a:xfrm>
            <a:off x="3275013" y="769938"/>
            <a:ext cx="2098675" cy="436562"/>
            <a:chOff x="3368666" y="884333"/>
            <a:chExt cx="2098942" cy="436454"/>
          </a:xfrm>
        </p:grpSpPr>
        <p:sp>
          <p:nvSpPr>
            <p:cNvPr id="15" name="圆角矩形 14"/>
            <p:cNvSpPr/>
            <p:nvPr/>
          </p:nvSpPr>
          <p:spPr bwMode="auto">
            <a:xfrm rot="555800">
              <a:off x="4602310" y="885920"/>
              <a:ext cx="442969" cy="418996"/>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p:cNvSpPr/>
            <p:nvPr/>
          </p:nvSpPr>
          <p:spPr bwMode="auto">
            <a:xfrm rot="20470820">
              <a:off x="4197446" y="892268"/>
              <a:ext cx="442968" cy="420584"/>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p:cNvSpPr/>
            <p:nvPr/>
          </p:nvSpPr>
          <p:spPr bwMode="auto">
            <a:xfrm rot="319204">
              <a:off x="3778293" y="892268"/>
              <a:ext cx="441381" cy="420584"/>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p:cNvSpPr/>
            <p:nvPr/>
          </p:nvSpPr>
          <p:spPr bwMode="auto">
            <a:xfrm rot="21148334">
              <a:off x="3368666" y="900204"/>
              <a:ext cx="441381" cy="42058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0" name="圆角矩形 19"/>
            <p:cNvSpPr/>
            <p:nvPr/>
          </p:nvSpPr>
          <p:spPr bwMode="auto">
            <a:xfrm rot="21148334">
              <a:off x="5026227" y="884333"/>
              <a:ext cx="441381" cy="42058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grpSp>
      <p:sp>
        <p:nvSpPr>
          <p:cNvPr id="8198" name="矩形 1"/>
          <p:cNvSpPr>
            <a:spLocks noChangeArrowheads="1"/>
          </p:cNvSpPr>
          <p:nvPr/>
        </p:nvSpPr>
        <p:spPr bwMode="auto">
          <a:xfrm>
            <a:off x="3203575" y="627063"/>
            <a:ext cx="22145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乐府诗介绍</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3490" name="组合 35"/>
          <p:cNvGrpSpPr/>
          <p:nvPr/>
        </p:nvGrpSpPr>
        <p:grpSpPr>
          <a:xfrm>
            <a:off x="44450" y="-20638"/>
            <a:ext cx="2006600" cy="523876"/>
            <a:chOff x="70" y="-63"/>
            <a:chExt cx="3161" cy="824"/>
          </a:xfrm>
        </p:grpSpPr>
        <p:sp>
          <p:nvSpPr>
            <p:cNvPr id="6350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板书设计</a:t>
              </a:r>
            </a:p>
          </p:txBody>
        </p:sp>
        <p:cxnSp>
          <p:nvCxnSpPr>
            <p:cNvPr id="30"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1" name="菱形 30"/>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3491" name="Text Box 4"/>
          <p:cNvSpPr txBox="1">
            <a:spLocks noChangeArrowheads="1"/>
          </p:cNvSpPr>
          <p:nvPr/>
        </p:nvSpPr>
        <p:spPr bwMode="auto">
          <a:xfrm>
            <a:off x="595313" y="1985963"/>
            <a:ext cx="55403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latin typeface="楷体" panose="02010609060101010101" pitchFamily="49" charset="-122"/>
                <a:ea typeface="楷体" panose="02010609060101010101" pitchFamily="49" charset="-122"/>
              </a:rPr>
              <a:t>木兰诗</a:t>
            </a:r>
          </a:p>
        </p:txBody>
      </p:sp>
      <p:sp>
        <p:nvSpPr>
          <p:cNvPr id="33" name="左大括号 32"/>
          <p:cNvSpPr/>
          <p:nvPr/>
        </p:nvSpPr>
        <p:spPr>
          <a:xfrm>
            <a:off x="1171575" y="963613"/>
            <a:ext cx="293688" cy="3613150"/>
          </a:xfrm>
          <a:prstGeom prst="leftBrace">
            <a:avLst>
              <a:gd name="adj1" fmla="val 4274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b="1">
              <a:latin typeface="楷体" panose="02010609060101010101" pitchFamily="49" charset="-122"/>
              <a:ea typeface="楷体" panose="02010609060101010101" pitchFamily="49" charset="-122"/>
            </a:endParaRPr>
          </a:p>
        </p:txBody>
      </p:sp>
      <p:sp>
        <p:nvSpPr>
          <p:cNvPr id="63493" name="TextBox 8"/>
          <p:cNvSpPr txBox="1">
            <a:spLocks noChangeArrowheads="1"/>
          </p:cNvSpPr>
          <p:nvPr/>
        </p:nvSpPr>
        <p:spPr bwMode="auto">
          <a:xfrm>
            <a:off x="1374775" y="1344613"/>
            <a:ext cx="1651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楷体" panose="02010609060101010101" pitchFamily="49" charset="-122"/>
                <a:ea typeface="楷体" panose="02010609060101010101" pitchFamily="49" charset="-122"/>
              </a:rPr>
              <a:t>替父从军</a:t>
            </a:r>
          </a:p>
        </p:txBody>
      </p:sp>
      <p:sp>
        <p:nvSpPr>
          <p:cNvPr id="35" name="右大括号 34"/>
          <p:cNvSpPr/>
          <p:nvPr/>
        </p:nvSpPr>
        <p:spPr>
          <a:xfrm>
            <a:off x="6518275" y="963613"/>
            <a:ext cx="225425" cy="3613150"/>
          </a:xfrm>
          <a:prstGeom prst="rightBrace">
            <a:avLst>
              <a:gd name="adj1" fmla="val 44896"/>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a:latin typeface="楷体" panose="02010609060101010101" pitchFamily="49" charset="-122"/>
              <a:ea typeface="楷体" panose="02010609060101010101" pitchFamily="49" charset="-122"/>
            </a:endParaRPr>
          </a:p>
        </p:txBody>
      </p:sp>
      <p:sp>
        <p:nvSpPr>
          <p:cNvPr id="63495" name="TextBox 12"/>
          <p:cNvSpPr txBox="1">
            <a:spLocks noChangeArrowheads="1"/>
          </p:cNvSpPr>
          <p:nvPr/>
        </p:nvSpPr>
        <p:spPr bwMode="auto">
          <a:xfrm>
            <a:off x="6815138" y="1531938"/>
            <a:ext cx="1471612"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400" b="1">
                <a:solidFill>
                  <a:srgbClr val="FF0000"/>
                </a:solidFill>
                <a:latin typeface="楷体" panose="02010609060101010101" pitchFamily="49" charset="-122"/>
                <a:ea typeface="楷体" panose="02010609060101010101" pitchFamily="49" charset="-122"/>
              </a:rPr>
              <a:t>勤劳善良</a:t>
            </a:r>
          </a:p>
          <a:p>
            <a:pPr algn="ctr" eaLnBrk="1" hangingPunct="1">
              <a:lnSpc>
                <a:spcPct val="130000"/>
              </a:lnSpc>
            </a:pPr>
            <a:r>
              <a:rPr lang="zh-CN" altLang="en-US" sz="2400" b="1">
                <a:solidFill>
                  <a:srgbClr val="FF0000"/>
                </a:solidFill>
                <a:latin typeface="楷体" panose="02010609060101010101" pitchFamily="49" charset="-122"/>
                <a:ea typeface="楷体" panose="02010609060101010101" pitchFamily="49" charset="-122"/>
              </a:rPr>
              <a:t>坚毅勇敢</a:t>
            </a:r>
            <a:endParaRPr lang="en-US" altLang="zh-CN" sz="2400" b="1">
              <a:solidFill>
                <a:srgbClr val="FF0000"/>
              </a:solidFill>
              <a:latin typeface="楷体" panose="02010609060101010101" pitchFamily="49" charset="-122"/>
              <a:ea typeface="楷体" panose="02010609060101010101" pitchFamily="49" charset="-122"/>
            </a:endParaRPr>
          </a:p>
          <a:p>
            <a:pPr algn="ctr" eaLnBrk="1" hangingPunct="1">
              <a:lnSpc>
                <a:spcPct val="130000"/>
              </a:lnSpc>
            </a:pPr>
            <a:r>
              <a:rPr lang="zh-CN" altLang="en-US" sz="2400" b="1">
                <a:solidFill>
                  <a:srgbClr val="FF0000"/>
                </a:solidFill>
                <a:latin typeface="楷体" panose="02010609060101010101" pitchFamily="49" charset="-122"/>
                <a:ea typeface="楷体" panose="02010609060101010101" pitchFamily="49" charset="-122"/>
              </a:rPr>
              <a:t>机敏活泼</a:t>
            </a:r>
            <a:endParaRPr lang="en-US" altLang="zh-CN" sz="2400" b="1">
              <a:solidFill>
                <a:srgbClr val="FF0000"/>
              </a:solidFill>
              <a:latin typeface="楷体" panose="02010609060101010101" pitchFamily="49" charset="-122"/>
              <a:ea typeface="楷体" panose="02010609060101010101" pitchFamily="49" charset="-122"/>
            </a:endParaRPr>
          </a:p>
          <a:p>
            <a:pPr algn="ctr" eaLnBrk="1" hangingPunct="1">
              <a:lnSpc>
                <a:spcPct val="130000"/>
              </a:lnSpc>
            </a:pPr>
            <a:r>
              <a:rPr lang="zh-CN" altLang="en-US" sz="2400" b="1">
                <a:solidFill>
                  <a:srgbClr val="FF0000"/>
                </a:solidFill>
                <a:latin typeface="楷体" panose="02010609060101010101" pitchFamily="49" charset="-122"/>
                <a:ea typeface="楷体" panose="02010609060101010101" pitchFamily="49" charset="-122"/>
              </a:rPr>
              <a:t>不慕名利</a:t>
            </a:r>
          </a:p>
        </p:txBody>
      </p:sp>
      <p:sp>
        <p:nvSpPr>
          <p:cNvPr id="39" name="左大括号 38"/>
          <p:cNvSpPr/>
          <p:nvPr/>
        </p:nvSpPr>
        <p:spPr>
          <a:xfrm>
            <a:off x="2841625" y="963613"/>
            <a:ext cx="269875" cy="1301750"/>
          </a:xfrm>
          <a:prstGeom prst="leftBrace">
            <a:avLst>
              <a:gd name="adj1" fmla="val 31263"/>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b="1">
              <a:latin typeface="楷体" panose="02010609060101010101" pitchFamily="49" charset="-122"/>
              <a:ea typeface="楷体" panose="02010609060101010101" pitchFamily="49" charset="-122"/>
            </a:endParaRPr>
          </a:p>
        </p:txBody>
      </p:sp>
      <p:sp>
        <p:nvSpPr>
          <p:cNvPr id="63497" name="TextBox 17"/>
          <p:cNvSpPr txBox="1">
            <a:spLocks noChangeArrowheads="1"/>
          </p:cNvSpPr>
          <p:nvPr/>
        </p:nvSpPr>
        <p:spPr bwMode="auto">
          <a:xfrm>
            <a:off x="3071813" y="785813"/>
            <a:ext cx="3468687"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a:latin typeface="楷体" panose="02010609060101010101" pitchFamily="49" charset="-122"/>
                <a:ea typeface="楷体" panose="02010609060101010101" pitchFamily="49" charset="-122"/>
              </a:rPr>
              <a:t>交代身份，揭示忧虑</a:t>
            </a:r>
            <a:endParaRPr lang="en-US" altLang="zh-CN" sz="2400" b="1">
              <a:latin typeface="楷体" panose="02010609060101010101" pitchFamily="49" charset="-122"/>
              <a:ea typeface="楷体" panose="02010609060101010101" pitchFamily="49" charset="-122"/>
            </a:endParaRPr>
          </a:p>
          <a:p>
            <a:pPr eaLnBrk="1" hangingPunct="1">
              <a:lnSpc>
                <a:spcPct val="130000"/>
              </a:lnSpc>
            </a:pPr>
            <a:r>
              <a:rPr lang="zh-CN" altLang="en-US" sz="2400" b="1">
                <a:latin typeface="楷体" panose="02010609060101010101" pitchFamily="49" charset="-122"/>
                <a:ea typeface="楷体" panose="02010609060101010101" pitchFamily="49" charset="-122"/>
              </a:rPr>
              <a:t>说明原因，决心应征</a:t>
            </a:r>
            <a:endParaRPr lang="en-US" altLang="zh-CN" sz="2400" b="1">
              <a:latin typeface="楷体" panose="02010609060101010101" pitchFamily="49" charset="-122"/>
              <a:ea typeface="楷体" panose="02010609060101010101" pitchFamily="49" charset="-122"/>
            </a:endParaRPr>
          </a:p>
          <a:p>
            <a:pPr eaLnBrk="1" hangingPunct="1">
              <a:lnSpc>
                <a:spcPct val="130000"/>
              </a:lnSpc>
            </a:pPr>
            <a:r>
              <a:rPr lang="zh-CN" altLang="en-US" sz="2400" b="1">
                <a:latin typeface="楷体" panose="02010609060101010101" pitchFamily="49" charset="-122"/>
                <a:ea typeface="楷体" panose="02010609060101010101" pitchFamily="49" charset="-122"/>
              </a:rPr>
              <a:t>积极准备，踏上征途</a:t>
            </a:r>
            <a:endParaRPr lang="en-US" altLang="zh-CN" sz="2400" b="1">
              <a:latin typeface="楷体" panose="02010609060101010101" pitchFamily="49" charset="-122"/>
              <a:ea typeface="楷体" panose="02010609060101010101" pitchFamily="49" charset="-122"/>
            </a:endParaRPr>
          </a:p>
        </p:txBody>
      </p:sp>
      <p:sp>
        <p:nvSpPr>
          <p:cNvPr id="63498" name="TextBox 8"/>
          <p:cNvSpPr txBox="1">
            <a:spLocks noChangeArrowheads="1"/>
          </p:cNvSpPr>
          <p:nvPr/>
        </p:nvSpPr>
        <p:spPr bwMode="auto">
          <a:xfrm>
            <a:off x="1374775" y="3568700"/>
            <a:ext cx="1651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楷体" panose="02010609060101010101" pitchFamily="49" charset="-122"/>
                <a:ea typeface="楷体" panose="02010609060101010101" pitchFamily="49" charset="-122"/>
              </a:rPr>
              <a:t>辞官归乡</a:t>
            </a:r>
          </a:p>
        </p:txBody>
      </p:sp>
      <p:sp>
        <p:nvSpPr>
          <p:cNvPr id="42" name="左大括号 41"/>
          <p:cNvSpPr/>
          <p:nvPr/>
        </p:nvSpPr>
        <p:spPr>
          <a:xfrm>
            <a:off x="2836863" y="3190875"/>
            <a:ext cx="269875" cy="1327150"/>
          </a:xfrm>
          <a:prstGeom prst="leftBrace">
            <a:avLst>
              <a:gd name="adj1" fmla="val 31263"/>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sz="2400" b="1">
              <a:latin typeface="楷体" panose="02010609060101010101" pitchFamily="49" charset="-122"/>
              <a:ea typeface="楷体" panose="02010609060101010101" pitchFamily="49" charset="-122"/>
            </a:endParaRPr>
          </a:p>
        </p:txBody>
      </p:sp>
      <p:sp>
        <p:nvSpPr>
          <p:cNvPr id="63500" name="TextBox 17"/>
          <p:cNvSpPr txBox="1">
            <a:spLocks noChangeArrowheads="1"/>
          </p:cNvSpPr>
          <p:nvPr/>
        </p:nvSpPr>
        <p:spPr bwMode="auto">
          <a:xfrm>
            <a:off x="3054350" y="3019425"/>
            <a:ext cx="3486150"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a:latin typeface="楷体" panose="02010609060101010101" pitchFamily="49" charset="-122"/>
                <a:ea typeface="楷体" panose="02010609060101010101" pitchFamily="49" charset="-122"/>
              </a:rPr>
              <a:t>谢辞高官，功成身退</a:t>
            </a:r>
            <a:endParaRPr lang="en-US" altLang="zh-CN" sz="2400" b="1">
              <a:latin typeface="楷体" panose="02010609060101010101" pitchFamily="49" charset="-122"/>
              <a:ea typeface="楷体" panose="02010609060101010101" pitchFamily="49" charset="-122"/>
            </a:endParaRPr>
          </a:p>
          <a:p>
            <a:pPr eaLnBrk="1" hangingPunct="1">
              <a:lnSpc>
                <a:spcPct val="130000"/>
              </a:lnSpc>
            </a:pPr>
            <a:r>
              <a:rPr lang="zh-CN" altLang="en-US" sz="2400" b="1">
                <a:latin typeface="楷体" panose="02010609060101010101" pitchFamily="49" charset="-122"/>
                <a:ea typeface="楷体" panose="02010609060101010101" pitchFamily="49" charset="-122"/>
              </a:rPr>
              <a:t>喜归故里，重著旧裳</a:t>
            </a:r>
            <a:endParaRPr lang="en-US" altLang="zh-CN" sz="2400" b="1">
              <a:latin typeface="楷体" panose="02010609060101010101" pitchFamily="49" charset="-122"/>
              <a:ea typeface="楷体" panose="02010609060101010101" pitchFamily="49" charset="-122"/>
            </a:endParaRPr>
          </a:p>
          <a:p>
            <a:pPr eaLnBrk="1" hangingPunct="1">
              <a:lnSpc>
                <a:spcPct val="130000"/>
              </a:lnSpc>
            </a:pPr>
            <a:r>
              <a:rPr lang="zh-CN" altLang="en-US" sz="2400" b="1">
                <a:latin typeface="楷体" panose="02010609060101010101" pitchFamily="49" charset="-122"/>
                <a:ea typeface="楷体" panose="02010609060101010101" pitchFamily="49" charset="-122"/>
              </a:rPr>
              <a:t>以兔为喻，解释原因</a:t>
            </a:r>
            <a:endParaRPr lang="en-US" altLang="zh-CN" sz="2400" b="1">
              <a:latin typeface="楷体" panose="02010609060101010101" pitchFamily="49" charset="-122"/>
              <a:ea typeface="楷体" panose="02010609060101010101" pitchFamily="49" charset="-122"/>
            </a:endParaRPr>
          </a:p>
        </p:txBody>
      </p:sp>
      <p:sp>
        <p:nvSpPr>
          <p:cNvPr id="63501" name="TextBox 8"/>
          <p:cNvSpPr txBox="1">
            <a:spLocks noChangeArrowheads="1"/>
          </p:cNvSpPr>
          <p:nvPr/>
        </p:nvSpPr>
        <p:spPr bwMode="auto">
          <a:xfrm>
            <a:off x="1374775" y="2452688"/>
            <a:ext cx="52244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0000"/>
                </a:solidFill>
                <a:latin typeface="楷体" panose="02010609060101010101" pitchFamily="49" charset="-122"/>
                <a:ea typeface="楷体" panose="02010609060101010101" pitchFamily="49" charset="-122"/>
              </a:rPr>
              <a:t>出征参战</a:t>
            </a:r>
            <a:r>
              <a:rPr lang="zh-CN" altLang="en-US" sz="2400" b="1">
                <a:latin typeface="楷体" panose="02010609060101010101" pitchFamily="49" charset="-122"/>
                <a:ea typeface="楷体" panose="02010609060101010101" pitchFamily="49" charset="-122"/>
              </a:rPr>
              <a:t>→历尽艰辛，转战沙场</a:t>
            </a:r>
          </a:p>
        </p:txBody>
      </p:sp>
    </p:spTree>
  </p:cSld>
  <p:clrMapOvr>
    <a:masterClrMapping/>
  </p:clrMapOvr>
  <p:transition spd="slow">
    <p:random/>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4514" name="组合 15"/>
          <p:cNvGrpSpPr/>
          <p:nvPr/>
        </p:nvGrpSpPr>
        <p:grpSpPr>
          <a:xfrm>
            <a:off x="34925" y="-20638"/>
            <a:ext cx="2008188" cy="523876"/>
            <a:chOff x="70" y="-63"/>
            <a:chExt cx="3161" cy="824"/>
          </a:xfrm>
        </p:grpSpPr>
        <p:sp>
          <p:nvSpPr>
            <p:cNvPr id="64528"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课堂检测</a:t>
              </a: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4515" name="TextBox 5"/>
          <p:cNvSpPr txBox="1">
            <a:spLocks noChangeArrowheads="1"/>
          </p:cNvSpPr>
          <p:nvPr/>
        </p:nvSpPr>
        <p:spPr bwMode="auto">
          <a:xfrm>
            <a:off x="468313" y="809625"/>
            <a:ext cx="8253412"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latin typeface="宋体" panose="02010600030101010101" pitchFamily="2" charset="-122"/>
              </a:rPr>
              <a:t>1.《</a:t>
            </a:r>
            <a:r>
              <a:rPr lang="zh-CN" altLang="en-US" sz="2400" b="1">
                <a:latin typeface="宋体" panose="02010600030101010101" pitchFamily="2" charset="-122"/>
              </a:rPr>
              <a:t>木兰诗</a:t>
            </a:r>
            <a:r>
              <a:rPr lang="en-US" altLang="zh-CN" sz="2400" b="1">
                <a:latin typeface="宋体" panose="02010600030101010101" pitchFamily="2" charset="-122"/>
              </a:rPr>
              <a:t>》</a:t>
            </a:r>
            <a:r>
              <a:rPr lang="zh-CN" altLang="en-US" sz="2400" b="1">
                <a:latin typeface="宋体" panose="02010600030101010101" pitchFamily="2" charset="-122"/>
              </a:rPr>
              <a:t>选自</a:t>
            </a:r>
            <a:r>
              <a:rPr lang="zh-CN" altLang="en-US" sz="2400" b="1" u="sng">
                <a:latin typeface="宋体" panose="02010600030101010101" pitchFamily="2" charset="-122"/>
              </a:rPr>
              <a:t>　　</a:t>
            </a:r>
            <a:r>
              <a:rPr lang="zh-CN" altLang="en-US" sz="2400" b="1">
                <a:latin typeface="宋体" panose="02010600030101010101" pitchFamily="2" charset="-122"/>
              </a:rPr>
              <a:t>朝</a:t>
            </a:r>
            <a:r>
              <a:rPr lang="zh-CN" altLang="en-US" sz="2400" b="1" u="sng">
                <a:latin typeface="宋体" panose="02010600030101010101" pitchFamily="2" charset="-122"/>
              </a:rPr>
              <a:t>　　  </a:t>
            </a:r>
            <a:r>
              <a:rPr lang="en-US" altLang="zh-CN" sz="2400" b="1">
                <a:latin typeface="宋体" panose="02010600030101010101" pitchFamily="2" charset="-122"/>
              </a:rPr>
              <a:t>(</a:t>
            </a:r>
            <a:r>
              <a:rPr lang="zh-CN" altLang="en-US" sz="2400" b="1">
                <a:latin typeface="宋体" panose="02010600030101010101" pitchFamily="2" charset="-122"/>
              </a:rPr>
              <a:t>人名</a:t>
            </a:r>
            <a:r>
              <a:rPr lang="en-US" altLang="zh-CN" sz="2400" b="1">
                <a:latin typeface="宋体" panose="02010600030101010101" pitchFamily="2" charset="-122"/>
              </a:rPr>
              <a:t>)</a:t>
            </a:r>
            <a:r>
              <a:rPr lang="zh-CN" altLang="en-US" sz="2400" b="1">
                <a:latin typeface="宋体" panose="02010600030101010101" pitchFamily="2" charset="-122"/>
              </a:rPr>
              <a:t>编的</a:t>
            </a:r>
            <a:r>
              <a:rPr lang="zh-CN" altLang="en-US" sz="2400" b="1" u="sng">
                <a:latin typeface="宋体" panose="02010600030101010101" pitchFamily="2" charset="-122"/>
              </a:rPr>
              <a:t>　  　　　</a:t>
            </a:r>
            <a:r>
              <a:rPr lang="en-US" altLang="zh-CN" sz="2400" b="1">
                <a:latin typeface="宋体" panose="02010600030101010101" pitchFamily="2" charset="-122"/>
              </a:rPr>
              <a:t>,</a:t>
            </a:r>
            <a:r>
              <a:rPr lang="zh-CN" altLang="en-US" sz="2400" b="1">
                <a:latin typeface="宋体" panose="02010600030101010101" pitchFamily="2" charset="-122"/>
              </a:rPr>
              <a:t>这是</a:t>
            </a:r>
            <a:r>
              <a:rPr lang="zh-CN" altLang="en-US" sz="2400" b="1" u="sng">
                <a:latin typeface="宋体" panose="02010600030101010101" pitchFamily="2" charset="-122"/>
              </a:rPr>
              <a:t>　　　　</a:t>
            </a:r>
            <a:r>
              <a:rPr lang="zh-CN" altLang="en-US" sz="2400" b="1">
                <a:latin typeface="宋体" panose="02010600030101010101" pitchFamily="2" charset="-122"/>
              </a:rPr>
              <a:t>时期北方的一首</a:t>
            </a:r>
            <a:r>
              <a:rPr lang="zh-CN" altLang="en-US" sz="2400" b="1" u="sng">
                <a:latin typeface="宋体" panose="02010600030101010101" pitchFamily="2" charset="-122"/>
              </a:rPr>
              <a:t>　　  　　</a:t>
            </a:r>
            <a:r>
              <a:rPr lang="zh-CN" altLang="en-US" sz="2400" b="1">
                <a:latin typeface="宋体" panose="02010600030101010101" pitchFamily="2" charset="-122"/>
              </a:rPr>
              <a:t>。</a:t>
            </a:r>
            <a:r>
              <a:rPr lang="en-US" altLang="zh-CN" sz="2400" b="1">
                <a:latin typeface="宋体" panose="02010600030101010101" pitchFamily="2" charset="-122"/>
              </a:rPr>
              <a:t> </a:t>
            </a:r>
            <a:endParaRPr lang="zh-CN" altLang="en-US" sz="2400" b="1">
              <a:latin typeface="宋体" panose="02010600030101010101" pitchFamily="2" charset="-122"/>
            </a:endParaRPr>
          </a:p>
        </p:txBody>
      </p:sp>
      <p:sp>
        <p:nvSpPr>
          <p:cNvPr id="7" name="矩形 6"/>
          <p:cNvSpPr>
            <a:spLocks noChangeArrowheads="1"/>
          </p:cNvSpPr>
          <p:nvPr/>
        </p:nvSpPr>
        <p:spPr bwMode="auto">
          <a:xfrm>
            <a:off x="3070225" y="885825"/>
            <a:ext cx="493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宋</a:t>
            </a:r>
          </a:p>
        </p:txBody>
      </p:sp>
      <p:sp>
        <p:nvSpPr>
          <p:cNvPr id="8" name="矩形 7"/>
          <p:cNvSpPr>
            <a:spLocks noChangeArrowheads="1"/>
          </p:cNvSpPr>
          <p:nvPr/>
        </p:nvSpPr>
        <p:spPr bwMode="auto">
          <a:xfrm>
            <a:off x="3863975" y="885825"/>
            <a:ext cx="1112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郭茂倩</a:t>
            </a:r>
          </a:p>
        </p:txBody>
      </p:sp>
      <p:sp>
        <p:nvSpPr>
          <p:cNvPr id="9" name="矩形 8"/>
          <p:cNvSpPr>
            <a:spLocks noChangeArrowheads="1"/>
          </p:cNvSpPr>
          <p:nvPr/>
        </p:nvSpPr>
        <p:spPr bwMode="auto">
          <a:xfrm>
            <a:off x="6175375" y="874713"/>
            <a:ext cx="20415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乐府诗集</a:t>
            </a:r>
            <a:r>
              <a:rPr lang="en-US" altLang="zh-CN" sz="2400" b="1">
                <a:solidFill>
                  <a:srgbClr val="FF0000"/>
                </a:solidFill>
                <a:latin typeface="楷体" panose="02010609060101010101" pitchFamily="49" charset="-122"/>
                <a:ea typeface="楷体" panose="02010609060101010101" pitchFamily="49" charset="-122"/>
              </a:rPr>
              <a:t>》</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0" name="矩形 9"/>
          <p:cNvSpPr>
            <a:spLocks noChangeArrowheads="1"/>
          </p:cNvSpPr>
          <p:nvPr/>
        </p:nvSpPr>
        <p:spPr bwMode="auto">
          <a:xfrm>
            <a:off x="871538" y="1419225"/>
            <a:ext cx="11128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南北朝</a:t>
            </a:r>
          </a:p>
        </p:txBody>
      </p:sp>
      <p:sp>
        <p:nvSpPr>
          <p:cNvPr id="11" name="矩形 10"/>
          <p:cNvSpPr>
            <a:spLocks noChangeArrowheads="1"/>
          </p:cNvSpPr>
          <p:nvPr/>
        </p:nvSpPr>
        <p:spPr bwMode="auto">
          <a:xfrm>
            <a:off x="4275138" y="1419225"/>
            <a:ext cx="1420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乐府民歌</a:t>
            </a:r>
          </a:p>
        </p:txBody>
      </p:sp>
      <p:sp>
        <p:nvSpPr>
          <p:cNvPr id="64521" name="矩形 6"/>
          <p:cNvSpPr>
            <a:spLocks noChangeArrowheads="1"/>
          </p:cNvSpPr>
          <p:nvPr/>
        </p:nvSpPr>
        <p:spPr bwMode="auto">
          <a:xfrm>
            <a:off x="468313" y="2139950"/>
            <a:ext cx="71358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latin typeface="宋体" panose="02010600030101010101" pitchFamily="2" charset="-122"/>
              </a:rPr>
              <a:t>2.</a:t>
            </a:r>
            <a:r>
              <a:rPr lang="zh-CN" altLang="en-US" sz="2400" b="1">
                <a:latin typeface="宋体" panose="02010600030101010101" pitchFamily="2" charset="-122"/>
              </a:rPr>
              <a:t>诗中表现木兰回家后的喜悦心情的六个动词分别是 </a:t>
            </a:r>
            <a:r>
              <a:rPr lang="zh-CN" altLang="en-US" sz="2400" b="1" u="sng">
                <a:latin typeface="宋体" panose="02010600030101010101" pitchFamily="2" charset="-122"/>
              </a:rPr>
              <a:t>    、</a:t>
            </a:r>
            <a:r>
              <a:rPr lang="en-US" altLang="zh-CN" sz="2400" b="1" u="sng">
                <a:latin typeface="宋体" panose="02010600030101010101" pitchFamily="2" charset="-122"/>
              </a:rPr>
              <a:t>   </a:t>
            </a:r>
            <a:r>
              <a:rPr lang="zh-CN" altLang="en-US" sz="2400" b="1" u="sng">
                <a:latin typeface="宋体" panose="02010600030101010101" pitchFamily="2" charset="-122"/>
              </a:rPr>
              <a:t>、</a:t>
            </a:r>
            <a:r>
              <a:rPr lang="en-US" altLang="zh-CN" sz="2400" b="1" u="sng">
                <a:latin typeface="宋体" panose="02010600030101010101" pitchFamily="2" charset="-122"/>
              </a:rPr>
              <a:t>   </a:t>
            </a:r>
            <a:r>
              <a:rPr lang="zh-CN" altLang="en-US" sz="2400" b="1" u="sng">
                <a:latin typeface="宋体" panose="02010600030101010101" pitchFamily="2" charset="-122"/>
              </a:rPr>
              <a:t>、　   </a:t>
            </a:r>
            <a:r>
              <a:rPr lang="zh-CN" altLang="en-US" sz="2400" b="1">
                <a:latin typeface="宋体" panose="02010600030101010101" pitchFamily="2" charset="-122"/>
              </a:rPr>
              <a:t>、</a:t>
            </a:r>
            <a:r>
              <a:rPr lang="zh-CN" altLang="en-US" sz="2400" b="1" u="sng">
                <a:latin typeface="宋体" panose="02010600030101010101" pitchFamily="2" charset="-122"/>
              </a:rPr>
              <a:t>　　</a:t>
            </a:r>
            <a:r>
              <a:rPr lang="zh-CN" altLang="en-US" sz="2400" b="1">
                <a:latin typeface="宋体" panose="02010600030101010101" pitchFamily="2" charset="-122"/>
              </a:rPr>
              <a:t>、</a:t>
            </a:r>
            <a:r>
              <a:rPr lang="zh-CN" altLang="en-US" sz="2400" b="1" u="sng">
                <a:latin typeface="宋体" panose="02010600030101010101" pitchFamily="2" charset="-122"/>
              </a:rPr>
              <a:t>　　</a:t>
            </a:r>
            <a:r>
              <a:rPr lang="zh-CN" altLang="en-US" sz="2400" b="1">
                <a:latin typeface="宋体" panose="02010600030101010101" pitchFamily="2" charset="-122"/>
              </a:rPr>
              <a:t>。</a:t>
            </a:r>
            <a:r>
              <a:rPr lang="en-US" altLang="zh-CN" sz="2400" b="1">
                <a:latin typeface="宋体" panose="02010600030101010101" pitchFamily="2" charset="-122"/>
              </a:rPr>
              <a:t>          </a:t>
            </a:r>
          </a:p>
        </p:txBody>
      </p:sp>
      <p:sp>
        <p:nvSpPr>
          <p:cNvPr id="26" name="矩形 25"/>
          <p:cNvSpPr>
            <a:spLocks noChangeArrowheads="1"/>
          </p:cNvSpPr>
          <p:nvPr/>
        </p:nvSpPr>
        <p:spPr bwMode="auto">
          <a:xfrm>
            <a:off x="1101725" y="2757488"/>
            <a:ext cx="3127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开</a:t>
            </a:r>
          </a:p>
        </p:txBody>
      </p:sp>
      <p:sp>
        <p:nvSpPr>
          <p:cNvPr id="27" name="矩形 26"/>
          <p:cNvSpPr>
            <a:spLocks noChangeArrowheads="1"/>
          </p:cNvSpPr>
          <p:nvPr/>
        </p:nvSpPr>
        <p:spPr bwMode="auto">
          <a:xfrm>
            <a:off x="1744663" y="2757488"/>
            <a:ext cx="3127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坐</a:t>
            </a:r>
          </a:p>
        </p:txBody>
      </p:sp>
      <p:sp>
        <p:nvSpPr>
          <p:cNvPr id="28" name="矩形 27"/>
          <p:cNvSpPr>
            <a:spLocks noChangeArrowheads="1"/>
          </p:cNvSpPr>
          <p:nvPr/>
        </p:nvSpPr>
        <p:spPr bwMode="auto">
          <a:xfrm>
            <a:off x="2627313" y="2738438"/>
            <a:ext cx="3127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脱</a:t>
            </a:r>
          </a:p>
        </p:txBody>
      </p:sp>
      <p:sp>
        <p:nvSpPr>
          <p:cNvPr id="29" name="矩形 28"/>
          <p:cNvSpPr>
            <a:spLocks noChangeArrowheads="1"/>
          </p:cNvSpPr>
          <p:nvPr/>
        </p:nvSpPr>
        <p:spPr bwMode="auto">
          <a:xfrm>
            <a:off x="3543300" y="2738438"/>
            <a:ext cx="4937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著</a:t>
            </a:r>
          </a:p>
        </p:txBody>
      </p:sp>
      <p:sp>
        <p:nvSpPr>
          <p:cNvPr id="30" name="矩形 29"/>
          <p:cNvSpPr>
            <a:spLocks noChangeArrowheads="1"/>
          </p:cNvSpPr>
          <p:nvPr/>
        </p:nvSpPr>
        <p:spPr bwMode="auto">
          <a:xfrm>
            <a:off x="4633913" y="2738438"/>
            <a:ext cx="493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理</a:t>
            </a:r>
          </a:p>
        </p:txBody>
      </p:sp>
      <p:sp>
        <p:nvSpPr>
          <p:cNvPr id="31" name="矩形 30"/>
          <p:cNvSpPr>
            <a:spLocks noChangeArrowheads="1"/>
          </p:cNvSpPr>
          <p:nvPr/>
        </p:nvSpPr>
        <p:spPr bwMode="auto">
          <a:xfrm>
            <a:off x="5508625" y="2720975"/>
            <a:ext cx="495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帖</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6">
                                            <p:txEl>
                                              <p:pRg st="0" end="0"/>
                                            </p:txEl>
                                          </p:spTgt>
                                        </p:tgtEl>
                                        <p:attrNameLst>
                                          <p:attrName>style.visibility</p:attrName>
                                        </p:attrNameLst>
                                      </p:cBhvr>
                                      <p:to>
                                        <p:strVal val="visible"/>
                                      </p:to>
                                    </p:set>
                                    <p:anim calcmode="lin" valueType="num">
                                      <p:cBhvr additive="base">
                                        <p:cTn id="3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ppt_x"/>
                                          </p:val>
                                        </p:tav>
                                        <p:tav tm="100000">
                                          <p:val>
                                            <p:strVal val="#ppt_x"/>
                                          </p:val>
                                        </p:tav>
                                      </p:tavLst>
                                    </p:anim>
                                    <p:anim calcmode="lin" valueType="num">
                                      <p:cBhvr additive="base">
                                        <p:cTn id="6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ppt_x"/>
                                          </p:val>
                                        </p:tav>
                                        <p:tav tm="100000">
                                          <p:val>
                                            <p:strVal val="#ppt_x"/>
                                          </p:val>
                                        </p:tav>
                                      </p:tavLst>
                                    </p:anim>
                                    <p:anim calcmode="lin" valueType="num">
                                      <p:cBhvr additive="base">
                                        <p:cTn id="6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27" grpId="0"/>
      <p:bldP spid="28" grpId="0"/>
      <p:bldP spid="29" grpId="0"/>
      <p:bldP spid="30" grpId="0"/>
      <p:bldP spid="31"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5538" name="组合 15"/>
          <p:cNvGrpSpPr/>
          <p:nvPr/>
        </p:nvGrpSpPr>
        <p:grpSpPr>
          <a:xfrm>
            <a:off x="34925" y="-20638"/>
            <a:ext cx="2008188" cy="523876"/>
            <a:chOff x="70" y="-63"/>
            <a:chExt cx="3161" cy="824"/>
          </a:xfrm>
        </p:grpSpPr>
        <p:sp>
          <p:nvSpPr>
            <p:cNvPr id="6555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课堂检测</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5539" name="矩形 5"/>
          <p:cNvSpPr>
            <a:spLocks noChangeArrowheads="1"/>
          </p:cNvSpPr>
          <p:nvPr/>
        </p:nvSpPr>
        <p:spPr bwMode="auto">
          <a:xfrm>
            <a:off x="-36513" y="1109663"/>
            <a:ext cx="9432926" cy="361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2200" b="1">
                <a:solidFill>
                  <a:srgbClr val="000000"/>
                </a:solidFill>
                <a:latin typeface="楷体" panose="02010609060101010101" pitchFamily="49" charset="-122"/>
                <a:ea typeface="楷体" panose="02010609060101010101" pitchFamily="49" charset="-122"/>
              </a:rPr>
              <a:t>(1)</a:t>
            </a:r>
            <a:r>
              <a:rPr lang="zh-CN" altLang="en-US" sz="2200" b="1" u="sng">
                <a:solidFill>
                  <a:srgbClr val="000000"/>
                </a:solidFill>
                <a:latin typeface="楷体" panose="02010609060101010101" pitchFamily="49" charset="-122"/>
                <a:ea typeface="楷体" panose="02010609060101010101" pitchFamily="49" charset="-122"/>
              </a:rPr>
              <a:t>　　　　   </a:t>
            </a:r>
            <a:r>
              <a:rPr lang="en-US" altLang="zh-CN" sz="2200" b="1">
                <a:solidFill>
                  <a:srgbClr val="000000"/>
                </a:solidFill>
                <a:latin typeface="楷体" panose="02010609060101010101" pitchFamily="49" charset="-122"/>
                <a:ea typeface="楷体" panose="02010609060101010101" pitchFamily="49" charset="-122"/>
              </a:rPr>
              <a:t>,</a:t>
            </a:r>
            <a:r>
              <a:rPr lang="zh-CN" altLang="en-US" sz="2200" b="1">
                <a:solidFill>
                  <a:srgbClr val="000000"/>
                </a:solidFill>
                <a:latin typeface="楷体" panose="02010609060101010101" pitchFamily="49" charset="-122"/>
                <a:ea typeface="楷体" panose="02010609060101010101" pitchFamily="49" charset="-122"/>
              </a:rPr>
              <a:t>雌兔眼迷离。</a:t>
            </a:r>
            <a:r>
              <a:rPr lang="en-US" altLang="zh-CN" sz="2200" b="1">
                <a:solidFill>
                  <a:srgbClr val="000000"/>
                </a:solidFill>
                <a:latin typeface="楷体" panose="02010609060101010101" pitchFamily="49" charset="-122"/>
                <a:ea typeface="楷体" panose="02010609060101010101" pitchFamily="49" charset="-122"/>
              </a:rPr>
              <a:t> </a:t>
            </a:r>
            <a:endParaRPr lang="zh-CN" altLang="en-US" sz="2200" b="1">
              <a:solidFill>
                <a:srgbClr val="000000"/>
              </a:solidFill>
              <a:latin typeface="楷体" panose="02010609060101010101" pitchFamily="49" charset="-122"/>
              <a:ea typeface="楷体" panose="02010609060101010101" pitchFamily="49" charset="-122"/>
            </a:endParaRPr>
          </a:p>
          <a:p>
            <a:pPr>
              <a:lnSpc>
                <a:spcPct val="130000"/>
              </a:lnSpc>
            </a:pPr>
            <a:r>
              <a:rPr lang="en-US" altLang="zh-CN" sz="2200" b="1">
                <a:solidFill>
                  <a:srgbClr val="000000"/>
                </a:solidFill>
                <a:latin typeface="楷体" panose="02010609060101010101" pitchFamily="49" charset="-122"/>
                <a:ea typeface="楷体" panose="02010609060101010101" pitchFamily="49" charset="-122"/>
              </a:rPr>
              <a:t>(2)</a:t>
            </a:r>
            <a:r>
              <a:rPr lang="zh-CN" altLang="en-US" sz="2200" b="1">
                <a:solidFill>
                  <a:srgbClr val="000000"/>
                </a:solidFill>
                <a:latin typeface="楷体" panose="02010609060101010101" pitchFamily="49" charset="-122"/>
                <a:ea typeface="楷体" panose="02010609060101010101" pitchFamily="49" charset="-122"/>
              </a:rPr>
              <a:t>朔气传金柝</a:t>
            </a:r>
            <a:r>
              <a:rPr lang="en-US" altLang="zh-CN" sz="2200" b="1">
                <a:solidFill>
                  <a:srgbClr val="000000"/>
                </a:solidFill>
                <a:latin typeface="楷体" panose="02010609060101010101" pitchFamily="49" charset="-122"/>
                <a:ea typeface="楷体" panose="02010609060101010101" pitchFamily="49" charset="-122"/>
              </a:rPr>
              <a:t>,</a:t>
            </a:r>
            <a:r>
              <a:rPr lang="zh-CN" altLang="en-US" sz="2200" b="1" u="sng">
                <a:solidFill>
                  <a:srgbClr val="000000"/>
                </a:solidFill>
                <a:latin typeface="楷体" panose="02010609060101010101" pitchFamily="49" charset="-122"/>
                <a:ea typeface="楷体" panose="02010609060101010101" pitchFamily="49" charset="-122"/>
              </a:rPr>
              <a:t>　　　　    </a:t>
            </a:r>
            <a:r>
              <a:rPr lang="zh-CN" altLang="en-US" sz="2200" b="1">
                <a:solidFill>
                  <a:srgbClr val="000000"/>
                </a:solidFill>
                <a:latin typeface="楷体" panose="02010609060101010101" pitchFamily="49" charset="-122"/>
                <a:ea typeface="楷体" panose="02010609060101010101" pitchFamily="49" charset="-122"/>
              </a:rPr>
              <a:t>。</a:t>
            </a:r>
            <a:r>
              <a:rPr lang="en-US" altLang="zh-CN" sz="2200" b="1">
                <a:solidFill>
                  <a:srgbClr val="000000"/>
                </a:solidFill>
                <a:latin typeface="楷体" panose="02010609060101010101" pitchFamily="49" charset="-122"/>
                <a:ea typeface="楷体" panose="02010609060101010101" pitchFamily="49" charset="-122"/>
              </a:rPr>
              <a:t> </a:t>
            </a:r>
            <a:endParaRPr lang="zh-CN" altLang="en-US" sz="2200" b="1">
              <a:solidFill>
                <a:srgbClr val="000000"/>
              </a:solidFill>
              <a:latin typeface="楷体" panose="02010609060101010101" pitchFamily="49" charset="-122"/>
              <a:ea typeface="楷体" panose="02010609060101010101" pitchFamily="49" charset="-122"/>
            </a:endParaRPr>
          </a:p>
          <a:p>
            <a:pPr>
              <a:lnSpc>
                <a:spcPct val="130000"/>
              </a:lnSpc>
            </a:pPr>
            <a:r>
              <a:rPr lang="en-US" altLang="zh-CN" sz="2200" b="1">
                <a:solidFill>
                  <a:srgbClr val="000000"/>
                </a:solidFill>
                <a:latin typeface="楷体" panose="02010609060101010101" pitchFamily="49" charset="-122"/>
                <a:ea typeface="楷体" panose="02010609060101010101" pitchFamily="49" charset="-122"/>
              </a:rPr>
              <a:t>(3)</a:t>
            </a:r>
            <a:r>
              <a:rPr lang="zh-CN" altLang="en-US" sz="2200" b="1" u="sng">
                <a:solidFill>
                  <a:srgbClr val="000000"/>
                </a:solidFill>
                <a:latin typeface="楷体" panose="02010609060101010101" pitchFamily="49" charset="-122"/>
                <a:ea typeface="楷体" panose="02010609060101010101" pitchFamily="49" charset="-122"/>
              </a:rPr>
              <a:t>　　　     </a:t>
            </a:r>
            <a:r>
              <a:rPr lang="en-US" altLang="zh-CN" sz="2200" b="1">
                <a:solidFill>
                  <a:srgbClr val="000000"/>
                </a:solidFill>
                <a:latin typeface="楷体" panose="02010609060101010101" pitchFamily="49" charset="-122"/>
                <a:ea typeface="楷体" panose="02010609060101010101" pitchFamily="49" charset="-122"/>
              </a:rPr>
              <a:t>,</a:t>
            </a:r>
            <a:r>
              <a:rPr lang="zh-CN" altLang="en-US" sz="2200" b="1">
                <a:solidFill>
                  <a:srgbClr val="000000"/>
                </a:solidFill>
                <a:latin typeface="楷体" panose="02010609060101010101" pitchFamily="49" charset="-122"/>
                <a:ea typeface="楷体" panose="02010609060101010101" pitchFamily="49" charset="-122"/>
              </a:rPr>
              <a:t>壮士十年归。</a:t>
            </a:r>
            <a:r>
              <a:rPr lang="en-US" altLang="zh-CN" sz="2200" b="1">
                <a:solidFill>
                  <a:srgbClr val="000000"/>
                </a:solidFill>
                <a:latin typeface="楷体" panose="02010609060101010101" pitchFamily="49" charset="-122"/>
                <a:ea typeface="楷体" panose="02010609060101010101" pitchFamily="49" charset="-122"/>
              </a:rPr>
              <a:t> </a:t>
            </a:r>
            <a:endParaRPr lang="zh-CN" altLang="en-US" sz="2200" b="1">
              <a:solidFill>
                <a:srgbClr val="000000"/>
              </a:solidFill>
              <a:latin typeface="楷体" panose="02010609060101010101" pitchFamily="49" charset="-122"/>
              <a:ea typeface="楷体" panose="02010609060101010101" pitchFamily="49" charset="-122"/>
            </a:endParaRPr>
          </a:p>
          <a:p>
            <a:pPr>
              <a:lnSpc>
                <a:spcPct val="130000"/>
              </a:lnSpc>
            </a:pPr>
            <a:r>
              <a:rPr lang="en-US" altLang="zh-CN" sz="2200" b="1">
                <a:solidFill>
                  <a:srgbClr val="000000"/>
                </a:solidFill>
                <a:latin typeface="楷体" panose="02010609060101010101" pitchFamily="49" charset="-122"/>
                <a:ea typeface="楷体" panose="02010609060101010101" pitchFamily="49" charset="-122"/>
              </a:rPr>
              <a:t>(4)</a:t>
            </a:r>
            <a:r>
              <a:rPr lang="zh-CN" altLang="en-US" sz="2200" b="1">
                <a:solidFill>
                  <a:srgbClr val="000000"/>
                </a:solidFill>
                <a:latin typeface="楷体" panose="02010609060101010101" pitchFamily="49" charset="-122"/>
                <a:ea typeface="楷体" panose="02010609060101010101" pitchFamily="49" charset="-122"/>
              </a:rPr>
              <a:t>诗中交代木兰停机叹息的根本原因的句子是</a:t>
            </a:r>
            <a:r>
              <a:rPr lang="zh-CN" altLang="en-US" sz="2200" b="1" u="sng">
                <a:solidFill>
                  <a:srgbClr val="000000"/>
                </a:solidFill>
                <a:latin typeface="楷体" panose="02010609060101010101" pitchFamily="49" charset="-122"/>
                <a:ea typeface="楷体" panose="02010609060101010101" pitchFamily="49" charset="-122"/>
              </a:rPr>
              <a:t>　　　　　　　　 　</a:t>
            </a:r>
            <a:r>
              <a:rPr lang="en-US" altLang="zh-CN" sz="2200" b="1">
                <a:solidFill>
                  <a:srgbClr val="000000"/>
                </a:solidFill>
                <a:latin typeface="楷体" panose="02010609060101010101" pitchFamily="49" charset="-122"/>
                <a:ea typeface="楷体" panose="02010609060101010101" pitchFamily="49" charset="-122"/>
              </a:rPr>
              <a:t>,</a:t>
            </a:r>
          </a:p>
          <a:p>
            <a:pPr>
              <a:lnSpc>
                <a:spcPct val="130000"/>
              </a:lnSpc>
            </a:pPr>
            <a:r>
              <a:rPr lang="zh-CN" altLang="en-US" sz="2200" b="1">
                <a:solidFill>
                  <a:srgbClr val="000000"/>
                </a:solidFill>
                <a:latin typeface="楷体" panose="02010609060101010101" pitchFamily="49" charset="-122"/>
                <a:ea typeface="楷体" panose="02010609060101010101" pitchFamily="49" charset="-122"/>
              </a:rPr>
              <a:t>为此木兰的打算是</a:t>
            </a:r>
            <a:r>
              <a:rPr lang="zh-CN" altLang="en-US" sz="2200" b="1" u="sng">
                <a:solidFill>
                  <a:srgbClr val="000000"/>
                </a:solidFill>
                <a:latin typeface="楷体" panose="02010609060101010101" pitchFamily="49" charset="-122"/>
                <a:ea typeface="楷体" panose="02010609060101010101" pitchFamily="49" charset="-122"/>
              </a:rPr>
              <a:t>　                   </a:t>
            </a:r>
            <a:r>
              <a:rPr lang="zh-CN" altLang="en-US" sz="2200" b="1">
                <a:solidFill>
                  <a:srgbClr val="000000"/>
                </a:solidFill>
                <a:latin typeface="楷体" panose="02010609060101010101" pitchFamily="49" charset="-122"/>
                <a:ea typeface="楷体" panose="02010609060101010101" pitchFamily="49" charset="-122"/>
              </a:rPr>
              <a:t>。</a:t>
            </a:r>
            <a:r>
              <a:rPr lang="en-US" altLang="zh-CN" sz="2200" b="1">
                <a:solidFill>
                  <a:srgbClr val="000000"/>
                </a:solidFill>
                <a:latin typeface="楷体" panose="02010609060101010101" pitchFamily="49" charset="-122"/>
                <a:ea typeface="楷体" panose="02010609060101010101" pitchFamily="49" charset="-122"/>
              </a:rPr>
              <a:t> </a:t>
            </a:r>
            <a:endParaRPr lang="zh-CN" altLang="en-US" sz="2200" b="1">
              <a:solidFill>
                <a:srgbClr val="000000"/>
              </a:solidFill>
              <a:latin typeface="楷体" panose="02010609060101010101" pitchFamily="49" charset="-122"/>
              <a:ea typeface="楷体" panose="02010609060101010101" pitchFamily="49" charset="-122"/>
            </a:endParaRPr>
          </a:p>
          <a:p>
            <a:pPr>
              <a:lnSpc>
                <a:spcPct val="130000"/>
              </a:lnSpc>
            </a:pPr>
            <a:r>
              <a:rPr lang="en-US" altLang="zh-CN" sz="2200" b="1">
                <a:solidFill>
                  <a:srgbClr val="000000"/>
                </a:solidFill>
                <a:latin typeface="楷体" panose="02010609060101010101" pitchFamily="49" charset="-122"/>
                <a:ea typeface="楷体" panose="02010609060101010101" pitchFamily="49" charset="-122"/>
              </a:rPr>
              <a:t>(5)</a:t>
            </a:r>
            <a:r>
              <a:rPr lang="zh-CN" altLang="en-US" sz="2200" b="1">
                <a:solidFill>
                  <a:srgbClr val="000000"/>
                </a:solidFill>
                <a:latin typeface="楷体" panose="02010609060101010101" pitchFamily="49" charset="-122"/>
                <a:ea typeface="楷体" panose="02010609060101010101" pitchFamily="49" charset="-122"/>
              </a:rPr>
              <a:t>写木兰奔赴战场矫健雄姿的句子是</a:t>
            </a:r>
            <a:r>
              <a:rPr lang="zh-CN" altLang="en-US" sz="2200" b="1" u="sng">
                <a:solidFill>
                  <a:srgbClr val="000000"/>
                </a:solidFill>
                <a:latin typeface="楷体" panose="02010609060101010101" pitchFamily="49" charset="-122"/>
                <a:ea typeface="楷体" panose="02010609060101010101" pitchFamily="49" charset="-122"/>
              </a:rPr>
              <a:t>　　　  　</a:t>
            </a:r>
            <a:r>
              <a:rPr lang="en-US" altLang="zh-CN" sz="2200" b="1">
                <a:solidFill>
                  <a:srgbClr val="000000"/>
                </a:solidFill>
                <a:latin typeface="楷体" panose="02010609060101010101" pitchFamily="49" charset="-122"/>
                <a:ea typeface="楷体" panose="02010609060101010101" pitchFamily="49" charset="-122"/>
              </a:rPr>
              <a:t>,</a:t>
            </a:r>
            <a:r>
              <a:rPr lang="zh-CN" altLang="en-US" sz="2200" b="1" u="sng">
                <a:solidFill>
                  <a:srgbClr val="000000"/>
                </a:solidFill>
                <a:latin typeface="楷体" panose="02010609060101010101" pitchFamily="49" charset="-122"/>
                <a:ea typeface="楷体" panose="02010609060101010101" pitchFamily="49" charset="-122"/>
              </a:rPr>
              <a:t>　　　　　</a:t>
            </a:r>
            <a:r>
              <a:rPr lang="zh-CN" altLang="en-US" sz="2200" b="1">
                <a:solidFill>
                  <a:srgbClr val="000000"/>
                </a:solidFill>
                <a:latin typeface="楷体" panose="02010609060101010101" pitchFamily="49" charset="-122"/>
                <a:ea typeface="楷体" panose="02010609060101010101" pitchFamily="49" charset="-122"/>
              </a:rPr>
              <a:t>。</a:t>
            </a:r>
            <a:endParaRPr lang="en-US" altLang="zh-CN" sz="2200" b="1">
              <a:solidFill>
                <a:srgbClr val="000000"/>
              </a:solidFill>
              <a:latin typeface="楷体" panose="02010609060101010101" pitchFamily="49" charset="-122"/>
              <a:ea typeface="楷体" panose="02010609060101010101" pitchFamily="49" charset="-122"/>
            </a:endParaRPr>
          </a:p>
          <a:p>
            <a:pPr>
              <a:lnSpc>
                <a:spcPct val="130000"/>
              </a:lnSpc>
            </a:pPr>
            <a:r>
              <a:rPr lang="zh-CN" altLang="en-US" sz="2200" b="1">
                <a:solidFill>
                  <a:srgbClr val="000000"/>
                </a:solidFill>
                <a:latin typeface="楷体" panose="02010609060101010101" pitchFamily="49" charset="-122"/>
                <a:ea typeface="楷体" panose="02010609060101010101" pitchFamily="49" charset="-122"/>
              </a:rPr>
              <a:t>写边塞夜景的句子是</a:t>
            </a:r>
            <a:r>
              <a:rPr lang="zh-CN" altLang="en-US" sz="2200" b="1" u="sng">
                <a:solidFill>
                  <a:srgbClr val="000000"/>
                </a:solidFill>
                <a:latin typeface="楷体" panose="02010609060101010101" pitchFamily="49" charset="-122"/>
                <a:ea typeface="楷体" panose="02010609060101010101" pitchFamily="49" charset="-122"/>
              </a:rPr>
              <a:t>　　　　   </a:t>
            </a:r>
            <a:r>
              <a:rPr lang="en-US" altLang="zh-CN" sz="2200" b="1">
                <a:solidFill>
                  <a:srgbClr val="000000"/>
                </a:solidFill>
                <a:latin typeface="楷体" panose="02010609060101010101" pitchFamily="49" charset="-122"/>
                <a:ea typeface="楷体" panose="02010609060101010101" pitchFamily="49" charset="-122"/>
              </a:rPr>
              <a:t>,</a:t>
            </a:r>
            <a:r>
              <a:rPr lang="zh-CN" altLang="en-US" sz="2200" b="1" u="sng">
                <a:solidFill>
                  <a:srgbClr val="000000"/>
                </a:solidFill>
                <a:latin typeface="楷体" panose="02010609060101010101" pitchFamily="49" charset="-122"/>
                <a:ea typeface="楷体" panose="02010609060101010101" pitchFamily="49" charset="-122"/>
              </a:rPr>
              <a:t>　　　　  　</a:t>
            </a:r>
            <a:r>
              <a:rPr lang="zh-CN" altLang="en-US" sz="2200" b="1">
                <a:solidFill>
                  <a:srgbClr val="000000"/>
                </a:solidFill>
                <a:latin typeface="楷体" panose="02010609060101010101" pitchFamily="49" charset="-122"/>
                <a:ea typeface="楷体" panose="02010609060101010101" pitchFamily="49" charset="-122"/>
              </a:rPr>
              <a:t>。写战争旷日持久</a:t>
            </a:r>
            <a:r>
              <a:rPr lang="en-US" altLang="zh-CN" sz="2200" b="1">
                <a:solidFill>
                  <a:srgbClr val="000000"/>
                </a:solidFill>
                <a:latin typeface="楷体" panose="02010609060101010101" pitchFamily="49" charset="-122"/>
                <a:ea typeface="楷体" panose="02010609060101010101" pitchFamily="49" charset="-122"/>
              </a:rPr>
              <a:t>,</a:t>
            </a:r>
          </a:p>
          <a:p>
            <a:pPr>
              <a:lnSpc>
                <a:spcPct val="130000"/>
              </a:lnSpc>
            </a:pPr>
            <a:r>
              <a:rPr lang="zh-CN" altLang="en-US" sz="2200" b="1">
                <a:solidFill>
                  <a:srgbClr val="000000"/>
                </a:solidFill>
                <a:latin typeface="楷体" panose="02010609060101010101" pitchFamily="49" charset="-122"/>
                <a:ea typeface="楷体" panose="02010609060101010101" pitchFamily="49" charset="-122"/>
              </a:rPr>
              <a:t>异常残酷的句子是</a:t>
            </a:r>
            <a:r>
              <a:rPr lang="zh-CN" altLang="en-US" sz="2200" b="1" u="sng">
                <a:solidFill>
                  <a:srgbClr val="000000"/>
                </a:solidFill>
                <a:latin typeface="楷体" panose="02010609060101010101" pitchFamily="49" charset="-122"/>
                <a:ea typeface="楷体" panose="02010609060101010101" pitchFamily="49" charset="-122"/>
              </a:rPr>
              <a:t>　　　　　  </a:t>
            </a:r>
            <a:r>
              <a:rPr lang="en-US" altLang="zh-CN" sz="2200" b="1">
                <a:solidFill>
                  <a:srgbClr val="000000"/>
                </a:solidFill>
                <a:latin typeface="楷体" panose="02010609060101010101" pitchFamily="49" charset="-122"/>
                <a:ea typeface="楷体" panose="02010609060101010101" pitchFamily="49" charset="-122"/>
              </a:rPr>
              <a:t>,</a:t>
            </a:r>
            <a:r>
              <a:rPr lang="zh-CN" altLang="en-US" sz="2200" b="1" u="sng">
                <a:solidFill>
                  <a:srgbClr val="000000"/>
                </a:solidFill>
                <a:latin typeface="楷体" panose="02010609060101010101" pitchFamily="49" charset="-122"/>
                <a:ea typeface="楷体" panose="02010609060101010101" pitchFamily="49" charset="-122"/>
              </a:rPr>
              <a:t>　　　  　 </a:t>
            </a:r>
            <a:r>
              <a:rPr lang="zh-CN" altLang="en-US" sz="2200" b="1">
                <a:solidFill>
                  <a:srgbClr val="000000"/>
                </a:solidFill>
                <a:latin typeface="楷体" panose="02010609060101010101" pitchFamily="49" charset="-122"/>
                <a:ea typeface="楷体" panose="02010609060101010101" pitchFamily="49" charset="-122"/>
              </a:rPr>
              <a:t>。</a:t>
            </a:r>
          </a:p>
        </p:txBody>
      </p:sp>
      <p:sp>
        <p:nvSpPr>
          <p:cNvPr id="7" name="矩形 6"/>
          <p:cNvSpPr>
            <a:spLocks noChangeArrowheads="1"/>
          </p:cNvSpPr>
          <p:nvPr/>
        </p:nvSpPr>
        <p:spPr bwMode="auto">
          <a:xfrm>
            <a:off x="447675" y="1058863"/>
            <a:ext cx="16033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200" b="1">
                <a:solidFill>
                  <a:srgbClr val="FF0000"/>
                </a:solidFill>
                <a:latin typeface="楷体" panose="02010609060101010101" pitchFamily="49" charset="-122"/>
                <a:ea typeface="楷体" panose="02010609060101010101" pitchFamily="49" charset="-122"/>
              </a:rPr>
              <a:t>雄兔脚扑朔</a:t>
            </a:r>
          </a:p>
        </p:txBody>
      </p:sp>
      <p:sp>
        <p:nvSpPr>
          <p:cNvPr id="8" name="矩形 7"/>
          <p:cNvSpPr>
            <a:spLocks noChangeArrowheads="1"/>
          </p:cNvSpPr>
          <p:nvPr/>
        </p:nvSpPr>
        <p:spPr bwMode="auto">
          <a:xfrm>
            <a:off x="2105025" y="1565275"/>
            <a:ext cx="1603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200" b="1">
                <a:solidFill>
                  <a:srgbClr val="FF0000"/>
                </a:solidFill>
                <a:latin typeface="楷体" panose="02010609060101010101" pitchFamily="49" charset="-122"/>
                <a:ea typeface="楷体" panose="02010609060101010101" pitchFamily="49" charset="-122"/>
              </a:rPr>
              <a:t>寒光照铁衣</a:t>
            </a:r>
          </a:p>
        </p:txBody>
      </p:sp>
      <p:sp>
        <p:nvSpPr>
          <p:cNvPr id="9" name="矩形 8"/>
          <p:cNvSpPr>
            <a:spLocks noChangeArrowheads="1"/>
          </p:cNvSpPr>
          <p:nvPr/>
        </p:nvSpPr>
        <p:spPr bwMode="auto">
          <a:xfrm>
            <a:off x="468313" y="1995488"/>
            <a:ext cx="16017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200" b="1">
                <a:solidFill>
                  <a:srgbClr val="FF0000"/>
                </a:solidFill>
                <a:latin typeface="楷体" panose="02010609060101010101" pitchFamily="49" charset="-122"/>
                <a:ea typeface="楷体" panose="02010609060101010101" pitchFamily="49" charset="-122"/>
              </a:rPr>
              <a:t>将军百战死</a:t>
            </a:r>
          </a:p>
        </p:txBody>
      </p:sp>
      <p:sp>
        <p:nvSpPr>
          <p:cNvPr id="10" name="矩形 9"/>
          <p:cNvSpPr>
            <a:spLocks noChangeArrowheads="1"/>
          </p:cNvSpPr>
          <p:nvPr/>
        </p:nvSpPr>
        <p:spPr bwMode="auto">
          <a:xfrm>
            <a:off x="5795963" y="2427288"/>
            <a:ext cx="28940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a:solidFill>
                  <a:srgbClr val="FF0000"/>
                </a:solidFill>
                <a:latin typeface="楷体" panose="02010609060101010101" pitchFamily="49" charset="-122"/>
                <a:ea typeface="楷体" panose="02010609060101010101" pitchFamily="49" charset="-122"/>
              </a:rPr>
              <a:t>阿爷无大儿</a:t>
            </a:r>
            <a:r>
              <a:rPr lang="en-US" altLang="zh-CN" sz="2000" b="1">
                <a:solidFill>
                  <a:srgbClr val="FF0000"/>
                </a:solidFill>
                <a:latin typeface="楷体" panose="02010609060101010101" pitchFamily="49" charset="-122"/>
                <a:ea typeface="楷体" panose="02010609060101010101" pitchFamily="49" charset="-122"/>
              </a:rPr>
              <a:t>,</a:t>
            </a:r>
            <a:r>
              <a:rPr lang="zh-CN" altLang="en-US" sz="2000" b="1">
                <a:solidFill>
                  <a:srgbClr val="FF0000"/>
                </a:solidFill>
                <a:latin typeface="楷体" panose="02010609060101010101" pitchFamily="49" charset="-122"/>
                <a:ea typeface="楷体" panose="02010609060101010101" pitchFamily="49" charset="-122"/>
              </a:rPr>
              <a:t>木兰无长兄</a:t>
            </a:r>
          </a:p>
        </p:txBody>
      </p:sp>
      <p:sp>
        <p:nvSpPr>
          <p:cNvPr id="11" name="矩形 10"/>
          <p:cNvSpPr>
            <a:spLocks noChangeArrowheads="1"/>
          </p:cNvSpPr>
          <p:nvPr/>
        </p:nvSpPr>
        <p:spPr bwMode="auto">
          <a:xfrm>
            <a:off x="2324100" y="2892425"/>
            <a:ext cx="2895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a:solidFill>
                  <a:srgbClr val="FF0000"/>
                </a:solidFill>
                <a:latin typeface="楷体" panose="02010609060101010101" pitchFamily="49" charset="-122"/>
                <a:ea typeface="楷体" panose="02010609060101010101" pitchFamily="49" charset="-122"/>
              </a:rPr>
              <a:t>愿为市鞍马</a:t>
            </a:r>
            <a:r>
              <a:rPr lang="en-US" altLang="zh-CN" sz="2000" b="1">
                <a:solidFill>
                  <a:srgbClr val="FF0000"/>
                </a:solidFill>
                <a:latin typeface="楷体" panose="02010609060101010101" pitchFamily="49" charset="-122"/>
                <a:ea typeface="楷体" panose="02010609060101010101" pitchFamily="49" charset="-122"/>
              </a:rPr>
              <a:t>,</a:t>
            </a:r>
            <a:r>
              <a:rPr lang="zh-CN" altLang="en-US" sz="2000" b="1">
                <a:solidFill>
                  <a:srgbClr val="FF0000"/>
                </a:solidFill>
                <a:latin typeface="楷体" panose="02010609060101010101" pitchFamily="49" charset="-122"/>
                <a:ea typeface="楷体" panose="02010609060101010101" pitchFamily="49" charset="-122"/>
              </a:rPr>
              <a:t>从此替爷征</a:t>
            </a:r>
          </a:p>
        </p:txBody>
      </p:sp>
      <p:sp>
        <p:nvSpPr>
          <p:cNvPr id="12" name="矩形 11"/>
          <p:cNvSpPr>
            <a:spLocks noChangeArrowheads="1"/>
          </p:cNvSpPr>
          <p:nvPr/>
        </p:nvSpPr>
        <p:spPr bwMode="auto">
          <a:xfrm>
            <a:off x="4572000" y="3292475"/>
            <a:ext cx="1603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200" b="1">
                <a:solidFill>
                  <a:srgbClr val="FF0000"/>
                </a:solidFill>
                <a:latin typeface="楷体" panose="02010609060101010101" pitchFamily="49" charset="-122"/>
                <a:ea typeface="楷体" panose="02010609060101010101" pitchFamily="49" charset="-122"/>
              </a:rPr>
              <a:t>万里赴戎机</a:t>
            </a:r>
          </a:p>
        </p:txBody>
      </p:sp>
      <p:sp>
        <p:nvSpPr>
          <p:cNvPr id="13" name="矩形 12"/>
          <p:cNvSpPr>
            <a:spLocks noChangeArrowheads="1"/>
          </p:cNvSpPr>
          <p:nvPr/>
        </p:nvSpPr>
        <p:spPr bwMode="auto">
          <a:xfrm>
            <a:off x="6137275" y="3292475"/>
            <a:ext cx="1603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200" b="1">
                <a:solidFill>
                  <a:srgbClr val="FF0000"/>
                </a:solidFill>
                <a:latin typeface="楷体" panose="02010609060101010101" pitchFamily="49" charset="-122"/>
                <a:ea typeface="楷体" panose="02010609060101010101" pitchFamily="49" charset="-122"/>
              </a:rPr>
              <a:t>关山度若飞</a:t>
            </a:r>
          </a:p>
        </p:txBody>
      </p:sp>
      <p:sp>
        <p:nvSpPr>
          <p:cNvPr id="14" name="矩形 13"/>
          <p:cNvSpPr>
            <a:spLocks noChangeArrowheads="1"/>
          </p:cNvSpPr>
          <p:nvPr/>
        </p:nvSpPr>
        <p:spPr bwMode="auto">
          <a:xfrm>
            <a:off x="2555875" y="3724275"/>
            <a:ext cx="1603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200" b="1">
                <a:solidFill>
                  <a:srgbClr val="FF0000"/>
                </a:solidFill>
                <a:latin typeface="楷体" panose="02010609060101010101" pitchFamily="49" charset="-122"/>
                <a:ea typeface="楷体" panose="02010609060101010101" pitchFamily="49" charset="-122"/>
              </a:rPr>
              <a:t>朔气传金柝</a:t>
            </a:r>
          </a:p>
        </p:txBody>
      </p:sp>
      <p:sp>
        <p:nvSpPr>
          <p:cNvPr id="15" name="矩形 14"/>
          <p:cNvSpPr>
            <a:spLocks noChangeArrowheads="1"/>
          </p:cNvSpPr>
          <p:nvPr/>
        </p:nvSpPr>
        <p:spPr bwMode="auto">
          <a:xfrm>
            <a:off x="4303713" y="3724275"/>
            <a:ext cx="1603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200" b="1">
                <a:solidFill>
                  <a:srgbClr val="FF0000"/>
                </a:solidFill>
                <a:latin typeface="楷体" panose="02010609060101010101" pitchFamily="49" charset="-122"/>
                <a:ea typeface="楷体" panose="02010609060101010101" pitchFamily="49" charset="-122"/>
              </a:rPr>
              <a:t>寒光照铁衣</a:t>
            </a:r>
          </a:p>
        </p:txBody>
      </p:sp>
      <p:sp>
        <p:nvSpPr>
          <p:cNvPr id="16" name="矩形 15"/>
          <p:cNvSpPr>
            <a:spLocks noChangeArrowheads="1"/>
          </p:cNvSpPr>
          <p:nvPr/>
        </p:nvSpPr>
        <p:spPr bwMode="auto">
          <a:xfrm>
            <a:off x="2320925" y="4156075"/>
            <a:ext cx="16033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200" b="1">
                <a:solidFill>
                  <a:srgbClr val="FF0000"/>
                </a:solidFill>
                <a:latin typeface="楷体" panose="02010609060101010101" pitchFamily="49" charset="-122"/>
                <a:ea typeface="楷体" panose="02010609060101010101" pitchFamily="49" charset="-122"/>
              </a:rPr>
              <a:t>将军百战死</a:t>
            </a:r>
          </a:p>
        </p:txBody>
      </p:sp>
      <p:sp>
        <p:nvSpPr>
          <p:cNvPr id="17" name="矩形 16"/>
          <p:cNvSpPr>
            <a:spLocks noChangeArrowheads="1"/>
          </p:cNvSpPr>
          <p:nvPr/>
        </p:nvSpPr>
        <p:spPr bwMode="auto">
          <a:xfrm>
            <a:off x="4121150" y="4186238"/>
            <a:ext cx="16033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200" b="1">
                <a:solidFill>
                  <a:srgbClr val="FF0000"/>
                </a:solidFill>
                <a:latin typeface="楷体" panose="02010609060101010101" pitchFamily="49" charset="-122"/>
                <a:ea typeface="楷体" panose="02010609060101010101" pitchFamily="49" charset="-122"/>
              </a:rPr>
              <a:t>壮士十年归</a:t>
            </a:r>
          </a:p>
        </p:txBody>
      </p:sp>
      <p:sp>
        <p:nvSpPr>
          <p:cNvPr id="65551" name="矩形 17"/>
          <p:cNvSpPr>
            <a:spLocks noChangeArrowheads="1"/>
          </p:cNvSpPr>
          <p:nvPr/>
        </p:nvSpPr>
        <p:spPr bwMode="auto">
          <a:xfrm>
            <a:off x="34925" y="555625"/>
            <a:ext cx="204311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400" b="1">
                <a:solidFill>
                  <a:srgbClr val="000000"/>
                </a:solidFill>
                <a:latin typeface="宋体" panose="02010600030101010101" pitchFamily="2" charset="-122"/>
              </a:rPr>
              <a:t>3.</a:t>
            </a:r>
            <a:r>
              <a:rPr lang="zh-CN" altLang="en-US" sz="2400" b="1">
                <a:solidFill>
                  <a:srgbClr val="000000"/>
                </a:solidFill>
                <a:latin typeface="宋体" panose="02010600030101010101" pitchFamily="2" charset="-122"/>
              </a:rPr>
              <a:t>名句默写。</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additive="base">
                                        <p:cTn id="60" dur="500" fill="hold"/>
                                        <p:tgtEl>
                                          <p:spTgt spid="16"/>
                                        </p:tgtEl>
                                        <p:attrNameLst>
                                          <p:attrName>ppt_x</p:attrName>
                                        </p:attrNameLst>
                                      </p:cBhvr>
                                      <p:tavLst>
                                        <p:tav tm="0">
                                          <p:val>
                                            <p:strVal val="#ppt_x"/>
                                          </p:val>
                                        </p:tav>
                                        <p:tav tm="100000">
                                          <p:val>
                                            <p:strVal val="#ppt_x"/>
                                          </p:val>
                                        </p:tav>
                                      </p:tavLst>
                                    </p:anim>
                                    <p:anim calcmode="lin" valueType="num">
                                      <p:cBhvr additive="base">
                                        <p:cTn id="6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linds(horizontal)">
                                      <p:cBhvr>
                                        <p:cTn id="6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6562" name="组合 15"/>
          <p:cNvGrpSpPr/>
          <p:nvPr/>
        </p:nvGrpSpPr>
        <p:grpSpPr>
          <a:xfrm>
            <a:off x="34925" y="-20638"/>
            <a:ext cx="2008188" cy="523876"/>
            <a:chOff x="70" y="-63"/>
            <a:chExt cx="3161" cy="824"/>
          </a:xfrm>
        </p:grpSpPr>
        <p:sp>
          <p:nvSpPr>
            <p:cNvPr id="6657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课堂检测</a:t>
              </a: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6563" name="TextBox 5"/>
          <p:cNvSpPr txBox="1">
            <a:spLocks noChangeArrowheads="1"/>
          </p:cNvSpPr>
          <p:nvPr/>
        </p:nvSpPr>
        <p:spPr bwMode="auto">
          <a:xfrm>
            <a:off x="90488" y="1393825"/>
            <a:ext cx="9053512"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400" b="1">
                <a:latin typeface="楷体" panose="02010609060101010101" pitchFamily="49" charset="-122"/>
                <a:ea typeface="楷体" panose="02010609060101010101" pitchFamily="49" charset="-122"/>
              </a:rPr>
              <a:t>(1)</a:t>
            </a:r>
            <a:r>
              <a:rPr lang="zh-CN" altLang="en-US" sz="2400" b="1">
                <a:latin typeface="楷体" panose="02010609060101010101" pitchFamily="49" charset="-122"/>
                <a:ea typeface="楷体" panose="02010609060101010101" pitchFamily="49" charset="-122"/>
              </a:rPr>
              <a:t>这两句诗写北地苦寒</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可见战斗的艰辛。</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　　</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　</a:t>
            </a:r>
          </a:p>
          <a:p>
            <a:pPr>
              <a:lnSpc>
                <a:spcPct val="120000"/>
              </a:lnSpc>
            </a:pP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这两句诗组成对偶句。</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　　</a:t>
            </a:r>
            <a:r>
              <a:rPr lang="en-US" altLang="zh-CN"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这两句诗属详细描写</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连柝的色泽、衣的质地都写出来了。</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 </a:t>
            </a:r>
            <a:r>
              <a:rPr lang="en-US" altLang="zh-CN"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(4)</a:t>
            </a:r>
            <a:r>
              <a:rPr lang="zh-CN" altLang="en-US" sz="2400" b="1">
                <a:latin typeface="楷体" panose="02010609060101010101" pitchFamily="49" charset="-122"/>
                <a:ea typeface="楷体" panose="02010609060101010101" pitchFamily="49" charset="-122"/>
              </a:rPr>
              <a:t>这两句诗既写军营情况</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又反映了木兰的战地生活。</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　　</a:t>
            </a:r>
            <a:r>
              <a:rPr lang="en-US" altLang="zh-CN"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(5)</a:t>
            </a:r>
            <a:r>
              <a:rPr lang="zh-CN" altLang="en-US" sz="2400" b="1">
                <a:latin typeface="楷体" panose="02010609060101010101" pitchFamily="49" charset="-122"/>
                <a:ea typeface="楷体" panose="02010609060101010101" pitchFamily="49" charset="-122"/>
              </a:rPr>
              <a:t>这两句诗描写的是边塞夜景。</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　　</a:t>
            </a:r>
            <a:r>
              <a:rPr lang="en-US" altLang="zh-CN"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a:p>
            <a:pPr>
              <a:lnSpc>
                <a:spcPct val="120000"/>
              </a:lnSpc>
            </a:pPr>
            <a:r>
              <a:rPr lang="en-US" altLang="zh-CN" sz="2400" b="1">
                <a:latin typeface="楷体" panose="02010609060101010101" pitchFamily="49" charset="-122"/>
                <a:ea typeface="楷体" panose="02010609060101010101" pitchFamily="49" charset="-122"/>
              </a:rPr>
              <a:t>(6)</a:t>
            </a:r>
            <a:r>
              <a:rPr lang="zh-CN" altLang="en-US" sz="2400" b="1">
                <a:latin typeface="楷体" panose="02010609060101010101" pitchFamily="49" charset="-122"/>
                <a:ea typeface="楷体" panose="02010609060101010101" pitchFamily="49" charset="-122"/>
              </a:rPr>
              <a:t>这两句诗的意思是</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北方的寒气传送着打更的声音</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冷森森的月光映照着明晃晃的铠甲。</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　　</a:t>
            </a:r>
            <a:r>
              <a:rPr lang="en-US" altLang="zh-CN"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p:txBody>
      </p:sp>
      <p:sp>
        <p:nvSpPr>
          <p:cNvPr id="7" name="矩形 6"/>
          <p:cNvSpPr>
            <a:spLocks noChangeArrowheads="1"/>
          </p:cNvSpPr>
          <p:nvPr/>
        </p:nvSpPr>
        <p:spPr bwMode="auto">
          <a:xfrm>
            <a:off x="8477250" y="2355850"/>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b="1">
                <a:solidFill>
                  <a:srgbClr val="FF0000"/>
                </a:solidFill>
                <a:latin typeface="楷体" panose="02010609060101010101" pitchFamily="49" charset="-122"/>
                <a:ea typeface="楷体" panose="02010609060101010101" pitchFamily="49" charset="-122"/>
              </a:rPr>
              <a:t>×</a:t>
            </a:r>
            <a:endParaRPr lang="zh-CN" altLang="en-US">
              <a:solidFill>
                <a:srgbClr val="FF0000"/>
              </a:solidFill>
              <a:latin typeface="楷体" panose="02010609060101010101" pitchFamily="49" charset="-122"/>
              <a:ea typeface="楷体" panose="02010609060101010101" pitchFamily="49" charset="-122"/>
            </a:endParaRPr>
          </a:p>
        </p:txBody>
      </p:sp>
      <p:sp>
        <p:nvSpPr>
          <p:cNvPr id="8" name="矩形 7"/>
          <p:cNvSpPr>
            <a:spLocks noChangeArrowheads="1"/>
          </p:cNvSpPr>
          <p:nvPr/>
        </p:nvSpPr>
        <p:spPr bwMode="auto">
          <a:xfrm>
            <a:off x="6243638" y="1419225"/>
            <a:ext cx="495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FF0000"/>
                </a:solidFill>
                <a:latin typeface="楷体" panose="02010609060101010101" pitchFamily="49" charset="-122"/>
                <a:ea typeface="楷体" panose="02010609060101010101" pitchFamily="49" charset="-122"/>
              </a:rPr>
              <a:t>√</a:t>
            </a:r>
            <a:endParaRPr lang="zh-CN" altLang="en-US" sz="2400">
              <a:solidFill>
                <a:srgbClr val="FF0000"/>
              </a:solidFill>
              <a:latin typeface="楷体" panose="02010609060101010101" pitchFamily="49" charset="-122"/>
              <a:ea typeface="楷体" panose="02010609060101010101" pitchFamily="49" charset="-122"/>
            </a:endParaRPr>
          </a:p>
        </p:txBody>
      </p:sp>
      <p:sp>
        <p:nvSpPr>
          <p:cNvPr id="9" name="矩形 8"/>
          <p:cNvSpPr>
            <a:spLocks noChangeArrowheads="1"/>
          </p:cNvSpPr>
          <p:nvPr/>
        </p:nvSpPr>
        <p:spPr bwMode="auto">
          <a:xfrm>
            <a:off x="3929063" y="1851025"/>
            <a:ext cx="493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FF0000"/>
                </a:solidFill>
                <a:latin typeface="楷体" panose="02010609060101010101" pitchFamily="49" charset="-122"/>
                <a:ea typeface="楷体" panose="02010609060101010101" pitchFamily="49" charset="-122"/>
              </a:rPr>
              <a:t>√</a:t>
            </a:r>
            <a:endParaRPr lang="zh-CN" altLang="en-US" sz="2400">
              <a:solidFill>
                <a:srgbClr val="FF0000"/>
              </a:solidFill>
              <a:latin typeface="楷体" panose="02010609060101010101" pitchFamily="49" charset="-122"/>
              <a:ea typeface="楷体" panose="02010609060101010101" pitchFamily="49" charset="-122"/>
            </a:endParaRPr>
          </a:p>
        </p:txBody>
      </p:sp>
      <p:sp>
        <p:nvSpPr>
          <p:cNvPr id="10" name="矩形 9"/>
          <p:cNvSpPr>
            <a:spLocks noChangeArrowheads="1"/>
          </p:cNvSpPr>
          <p:nvPr/>
        </p:nvSpPr>
        <p:spPr bwMode="auto">
          <a:xfrm>
            <a:off x="7678738" y="2716213"/>
            <a:ext cx="493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FF0000"/>
                </a:solidFill>
                <a:latin typeface="楷体" panose="02010609060101010101" pitchFamily="49" charset="-122"/>
                <a:ea typeface="楷体" panose="02010609060101010101" pitchFamily="49" charset="-122"/>
              </a:rPr>
              <a:t>√</a:t>
            </a:r>
            <a:endParaRPr lang="zh-CN" altLang="en-US" sz="2400">
              <a:solidFill>
                <a:srgbClr val="FF0000"/>
              </a:solidFill>
              <a:latin typeface="楷体" panose="02010609060101010101" pitchFamily="49" charset="-122"/>
              <a:ea typeface="楷体" panose="02010609060101010101" pitchFamily="49" charset="-122"/>
            </a:endParaRPr>
          </a:p>
        </p:txBody>
      </p:sp>
      <p:sp>
        <p:nvSpPr>
          <p:cNvPr id="11" name="矩形 10"/>
          <p:cNvSpPr>
            <a:spLocks noChangeArrowheads="1"/>
          </p:cNvSpPr>
          <p:nvPr/>
        </p:nvSpPr>
        <p:spPr bwMode="auto">
          <a:xfrm>
            <a:off x="4787900" y="3190875"/>
            <a:ext cx="493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FF0000"/>
                </a:solidFill>
                <a:latin typeface="楷体" panose="02010609060101010101" pitchFamily="49" charset="-122"/>
                <a:ea typeface="楷体" panose="02010609060101010101" pitchFamily="49" charset="-122"/>
              </a:rPr>
              <a:t>√</a:t>
            </a:r>
            <a:endParaRPr lang="zh-CN" altLang="en-US" sz="2400">
              <a:solidFill>
                <a:srgbClr val="FF0000"/>
              </a:solidFill>
              <a:latin typeface="楷体" panose="02010609060101010101" pitchFamily="49" charset="-122"/>
              <a:ea typeface="楷体" panose="02010609060101010101" pitchFamily="49" charset="-122"/>
            </a:endParaRPr>
          </a:p>
        </p:txBody>
      </p:sp>
      <p:sp>
        <p:nvSpPr>
          <p:cNvPr id="12" name="矩形 11"/>
          <p:cNvSpPr>
            <a:spLocks noChangeArrowheads="1"/>
          </p:cNvSpPr>
          <p:nvPr/>
        </p:nvSpPr>
        <p:spPr bwMode="auto">
          <a:xfrm>
            <a:off x="3724275" y="4084638"/>
            <a:ext cx="493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FF0000"/>
                </a:solidFill>
                <a:latin typeface="楷体" panose="02010609060101010101" pitchFamily="49" charset="-122"/>
                <a:ea typeface="楷体" panose="02010609060101010101" pitchFamily="49" charset="-122"/>
              </a:rPr>
              <a:t>√</a:t>
            </a:r>
            <a:endParaRPr lang="zh-CN" altLang="en-US" sz="2400">
              <a:solidFill>
                <a:srgbClr val="FF0000"/>
              </a:solidFill>
              <a:latin typeface="楷体" panose="02010609060101010101" pitchFamily="49" charset="-122"/>
              <a:ea typeface="楷体" panose="02010609060101010101" pitchFamily="49" charset="-122"/>
            </a:endParaRPr>
          </a:p>
        </p:txBody>
      </p:sp>
      <p:sp>
        <p:nvSpPr>
          <p:cNvPr id="66570" name="矩形 1"/>
          <p:cNvSpPr>
            <a:spLocks noChangeArrowheads="1"/>
          </p:cNvSpPr>
          <p:nvPr/>
        </p:nvSpPr>
        <p:spPr bwMode="auto">
          <a:xfrm>
            <a:off x="174625" y="512763"/>
            <a:ext cx="8861425"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en-US" altLang="zh-CN" sz="2400" b="1">
                <a:solidFill>
                  <a:srgbClr val="000000"/>
                </a:solidFill>
                <a:latin typeface="宋体" panose="02010600030101010101" pitchFamily="2" charset="-122"/>
              </a:rPr>
              <a:t>4.</a:t>
            </a:r>
            <a:r>
              <a:rPr lang="zh-CN" altLang="en-US" sz="2400" b="1">
                <a:solidFill>
                  <a:srgbClr val="000000"/>
                </a:solidFill>
                <a:latin typeface="宋体" panose="02010600030101010101" pitchFamily="2" charset="-122"/>
              </a:rPr>
              <a:t>下列都是对“</a:t>
            </a:r>
            <a:r>
              <a:rPr lang="zh-CN" altLang="en-US" sz="2400" b="1">
                <a:solidFill>
                  <a:srgbClr val="000000"/>
                </a:solidFill>
                <a:latin typeface="楷体" panose="02010609060101010101" pitchFamily="49" charset="-122"/>
                <a:ea typeface="楷体" panose="02010609060101010101" pitchFamily="49" charset="-122"/>
              </a:rPr>
              <a:t>朔气传金柝</a:t>
            </a:r>
            <a:r>
              <a:rPr lang="en-US" altLang="zh-CN" sz="2400" b="1">
                <a:solidFill>
                  <a:srgbClr val="000000"/>
                </a:solidFill>
                <a:latin typeface="楷体" panose="02010609060101010101" pitchFamily="49" charset="-122"/>
                <a:ea typeface="楷体" panose="02010609060101010101" pitchFamily="49" charset="-122"/>
              </a:rPr>
              <a:t>,</a:t>
            </a:r>
            <a:r>
              <a:rPr lang="zh-CN" altLang="en-US" sz="2400" b="1">
                <a:solidFill>
                  <a:srgbClr val="000000"/>
                </a:solidFill>
                <a:latin typeface="楷体" panose="02010609060101010101" pitchFamily="49" charset="-122"/>
                <a:ea typeface="楷体" panose="02010609060101010101" pitchFamily="49" charset="-122"/>
              </a:rPr>
              <a:t>寒光照铁衣</a:t>
            </a:r>
            <a:r>
              <a:rPr lang="zh-CN" altLang="en-US" sz="2400" b="1">
                <a:solidFill>
                  <a:srgbClr val="000000"/>
                </a:solidFill>
                <a:latin typeface="宋体" panose="02010600030101010101" pitchFamily="2" charset="-122"/>
              </a:rPr>
              <a:t>”的理解。判断正误</a:t>
            </a:r>
            <a:r>
              <a:rPr lang="en-US" altLang="zh-CN"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正确的打“</a:t>
            </a:r>
            <a:r>
              <a:rPr lang="en-US" altLang="zh-CN"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a:t>
            </a:r>
            <a:r>
              <a:rPr lang="en-US" altLang="zh-CN"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错误的打“</a:t>
            </a:r>
            <a:r>
              <a:rPr lang="en-US" altLang="zh-CN"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7586" name="组合 15"/>
          <p:cNvGrpSpPr/>
          <p:nvPr/>
        </p:nvGrpSpPr>
        <p:grpSpPr>
          <a:xfrm>
            <a:off x="34925" y="-20638"/>
            <a:ext cx="2008188" cy="523876"/>
            <a:chOff x="70" y="-63"/>
            <a:chExt cx="3161" cy="824"/>
          </a:xfrm>
        </p:grpSpPr>
        <p:sp>
          <p:nvSpPr>
            <p:cNvPr id="67591"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课堂检测</a:t>
              </a:r>
            </a:p>
          </p:txBody>
        </p:sp>
        <p:cxnSp>
          <p:nvCxnSpPr>
            <p:cNvPr id="21"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2" name="菱形 21"/>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4515" name="TextBox 5"/>
          <p:cNvSpPr txBox="1">
            <a:spLocks noChangeArrowheads="1"/>
          </p:cNvSpPr>
          <p:nvPr/>
        </p:nvSpPr>
        <p:spPr bwMode="auto">
          <a:xfrm>
            <a:off x="179388" y="946150"/>
            <a:ext cx="8858250" cy="36385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defRPr/>
            </a:pPr>
            <a:r>
              <a:rPr lang="en-US" altLang="zh-CN" sz="2400" b="1" smtClean="0">
                <a:latin typeface="+mn-lt"/>
                <a:ea typeface="楷体" panose="02010609060101010101" pitchFamily="49" charset="-122"/>
              </a:rPr>
              <a:t>A.</a:t>
            </a:r>
            <a:r>
              <a:rPr lang="zh-CN" altLang="en-US" sz="2400" b="1" smtClean="0">
                <a:latin typeface="+mn-lt"/>
                <a:ea typeface="楷体" panose="02010609060101010101" pitchFamily="49" charset="-122"/>
              </a:rPr>
              <a:t>“万里赴戎机</a:t>
            </a:r>
            <a:r>
              <a:rPr lang="en-US" altLang="zh-CN" sz="2400" b="1" smtClean="0">
                <a:latin typeface="+mn-lt"/>
                <a:ea typeface="楷体" panose="02010609060101010101" pitchFamily="49" charset="-122"/>
              </a:rPr>
              <a:t>,</a:t>
            </a:r>
            <a:r>
              <a:rPr lang="zh-CN" altLang="en-US" sz="2400" b="1" smtClean="0">
                <a:latin typeface="+mn-lt"/>
                <a:ea typeface="楷体" panose="02010609060101010101" pitchFamily="49" charset="-122"/>
              </a:rPr>
              <a:t>关山度若飞”用夸张的修辞手法描写木兰翻山越岭奔赴战场的情景。</a:t>
            </a:r>
          </a:p>
          <a:p>
            <a:pPr>
              <a:lnSpc>
                <a:spcPct val="120000"/>
              </a:lnSpc>
              <a:defRPr/>
            </a:pPr>
            <a:r>
              <a:rPr lang="en-US" altLang="zh-CN" sz="2400" b="1" smtClean="0">
                <a:latin typeface="+mn-lt"/>
                <a:ea typeface="楷体" panose="02010609060101010101" pitchFamily="49" charset="-122"/>
              </a:rPr>
              <a:t>B.</a:t>
            </a:r>
            <a:r>
              <a:rPr lang="zh-CN" altLang="en-US" sz="2400" b="1" smtClean="0">
                <a:latin typeface="+mn-lt"/>
                <a:ea typeface="楷体" panose="02010609060101010101" pitchFamily="49" charset="-122"/>
              </a:rPr>
              <a:t>“朔气传金柝</a:t>
            </a:r>
            <a:r>
              <a:rPr lang="en-US" altLang="zh-CN" sz="2400" b="1" smtClean="0">
                <a:latin typeface="+mn-lt"/>
                <a:ea typeface="楷体" panose="02010609060101010101" pitchFamily="49" charset="-122"/>
              </a:rPr>
              <a:t>,</a:t>
            </a:r>
            <a:r>
              <a:rPr lang="zh-CN" altLang="en-US" sz="2400" b="1" smtClean="0">
                <a:latin typeface="+mn-lt"/>
                <a:ea typeface="楷体" panose="02010609060101010101" pitchFamily="49" charset="-122"/>
              </a:rPr>
              <a:t>寒光照铁衣”从听觉和视觉的角度描写边塞军营的生活。</a:t>
            </a:r>
          </a:p>
          <a:p>
            <a:pPr>
              <a:lnSpc>
                <a:spcPct val="120000"/>
              </a:lnSpc>
              <a:defRPr/>
            </a:pPr>
            <a:r>
              <a:rPr lang="en-US" altLang="zh-CN" sz="2400" b="1" smtClean="0">
                <a:latin typeface="+mn-lt"/>
                <a:ea typeface="楷体" panose="02010609060101010101" pitchFamily="49" charset="-122"/>
              </a:rPr>
              <a:t>C.</a:t>
            </a:r>
            <a:r>
              <a:rPr lang="zh-CN" altLang="en-US" sz="2400" b="1" smtClean="0">
                <a:latin typeface="+mn-lt"/>
                <a:ea typeface="楷体" panose="02010609060101010101" pitchFamily="49" charset="-122"/>
              </a:rPr>
              <a:t>“将军百战死</a:t>
            </a:r>
            <a:r>
              <a:rPr lang="en-US" altLang="zh-CN" sz="2400" b="1" smtClean="0">
                <a:latin typeface="+mn-lt"/>
                <a:ea typeface="楷体" panose="02010609060101010101" pitchFamily="49" charset="-122"/>
              </a:rPr>
              <a:t>,</a:t>
            </a:r>
            <a:r>
              <a:rPr lang="zh-CN" altLang="en-US" sz="2400" b="1" smtClean="0">
                <a:latin typeface="+mn-lt"/>
                <a:ea typeface="楷体" panose="02010609060101010101" pitchFamily="49" charset="-122"/>
              </a:rPr>
              <a:t>壮士十年归”实写将军拼死作战</a:t>
            </a:r>
            <a:r>
              <a:rPr lang="en-US" altLang="zh-CN" sz="2400" b="1" smtClean="0">
                <a:latin typeface="+mn-lt"/>
                <a:ea typeface="楷体" panose="02010609060101010101" pitchFamily="49" charset="-122"/>
              </a:rPr>
              <a:t>,</a:t>
            </a:r>
            <a:r>
              <a:rPr lang="zh-CN" altLang="en-US" sz="2400" b="1" smtClean="0">
                <a:latin typeface="+mn-lt"/>
                <a:ea typeface="楷体" panose="02010609060101010101" pitchFamily="49" charset="-122"/>
              </a:rPr>
              <a:t>壮士十年后归来的情景。</a:t>
            </a:r>
          </a:p>
          <a:p>
            <a:pPr>
              <a:lnSpc>
                <a:spcPct val="120000"/>
              </a:lnSpc>
              <a:defRPr/>
            </a:pPr>
            <a:r>
              <a:rPr lang="en-US" altLang="zh-CN" sz="2400" b="1" smtClean="0">
                <a:latin typeface="+mn-lt"/>
                <a:ea typeface="楷体" panose="02010609060101010101" pitchFamily="49" charset="-122"/>
              </a:rPr>
              <a:t>D.</a:t>
            </a:r>
            <a:r>
              <a:rPr lang="zh-CN" altLang="en-US" sz="2400" b="1" smtClean="0">
                <a:latin typeface="+mn-lt"/>
                <a:ea typeface="楷体" panose="02010609060101010101" pitchFamily="49" charset="-122"/>
              </a:rPr>
              <a:t>“策勋十二转</a:t>
            </a:r>
            <a:r>
              <a:rPr lang="en-US" altLang="zh-CN" sz="2400" b="1" smtClean="0">
                <a:latin typeface="+mn-lt"/>
                <a:ea typeface="楷体" panose="02010609060101010101" pitchFamily="49" charset="-122"/>
              </a:rPr>
              <a:t>,</a:t>
            </a:r>
            <a:r>
              <a:rPr lang="zh-CN" altLang="en-US" sz="2400" b="1" smtClean="0">
                <a:latin typeface="+mn-lt"/>
                <a:ea typeface="楷体" panose="02010609060101010101" pitchFamily="49" charset="-122"/>
              </a:rPr>
              <a:t>赏赐百千强”中的数字“十二”与“百千”都是表示多数。</a:t>
            </a:r>
          </a:p>
        </p:txBody>
      </p:sp>
      <p:sp>
        <p:nvSpPr>
          <p:cNvPr id="8" name="矩形 7"/>
          <p:cNvSpPr>
            <a:spLocks noChangeArrowheads="1"/>
          </p:cNvSpPr>
          <p:nvPr/>
        </p:nvSpPr>
        <p:spPr bwMode="auto">
          <a:xfrm>
            <a:off x="6972300" y="514350"/>
            <a:ext cx="407988" cy="46196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2400" b="1" smtClean="0">
                <a:solidFill>
                  <a:srgbClr val="FF0000"/>
                </a:solidFill>
                <a:latin typeface="+mn-lt"/>
                <a:ea typeface="华文楷体" panose="02010600040101010101" pitchFamily="2" charset="-122"/>
              </a:rPr>
              <a:t>C</a:t>
            </a:r>
            <a:endParaRPr lang="zh-CN" altLang="en-US" sz="2400" b="1" smtClean="0">
              <a:solidFill>
                <a:srgbClr val="FF0000"/>
              </a:solidFill>
              <a:latin typeface="+mn-lt"/>
              <a:ea typeface="华文楷体" panose="02010600040101010101" pitchFamily="2" charset="-122"/>
            </a:endParaRPr>
          </a:p>
        </p:txBody>
      </p:sp>
      <p:sp>
        <p:nvSpPr>
          <p:cNvPr id="9" name="矩形 8"/>
          <p:cNvSpPr>
            <a:spLocks noChangeArrowheads="1"/>
          </p:cNvSpPr>
          <p:nvPr/>
        </p:nvSpPr>
        <p:spPr bwMode="auto">
          <a:xfrm>
            <a:off x="107950" y="4475163"/>
            <a:ext cx="86471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a:solidFill>
                  <a:srgbClr val="FF0000"/>
                </a:solidFill>
                <a:latin typeface="宋体" panose="02010600030101010101" pitchFamily="2" charset="-122"/>
              </a:rPr>
              <a:t>【</a:t>
            </a:r>
            <a:r>
              <a:rPr lang="zh-CN" altLang="en-US" sz="2000" b="1">
                <a:solidFill>
                  <a:srgbClr val="FF0000"/>
                </a:solidFill>
                <a:latin typeface="宋体" panose="02010600030101010101" pitchFamily="2" charset="-122"/>
              </a:rPr>
              <a:t>解析</a:t>
            </a:r>
            <a:r>
              <a:rPr lang="en-US" altLang="zh-CN" sz="2000" b="1">
                <a:solidFill>
                  <a:srgbClr val="FF0000"/>
                </a:solidFill>
                <a:latin typeface="宋体" panose="02010600030101010101" pitchFamily="2" charset="-122"/>
              </a:rPr>
              <a:t>】“</a:t>
            </a:r>
            <a:r>
              <a:rPr lang="zh-CN" altLang="en-US" sz="2000" b="1">
                <a:solidFill>
                  <a:srgbClr val="FF0000"/>
                </a:solidFill>
                <a:latin typeface="宋体" panose="02010600030101010101" pitchFamily="2" charset="-122"/>
              </a:rPr>
              <a:t>将军百战死</a:t>
            </a:r>
            <a:r>
              <a:rPr lang="en-US" altLang="zh-CN" sz="2000" b="1">
                <a:solidFill>
                  <a:srgbClr val="FF0000"/>
                </a:solidFill>
                <a:latin typeface="宋体" panose="02010600030101010101" pitchFamily="2" charset="-122"/>
              </a:rPr>
              <a:t>,</a:t>
            </a:r>
            <a:r>
              <a:rPr lang="zh-CN" altLang="en-US" sz="2000" b="1">
                <a:solidFill>
                  <a:srgbClr val="FF0000"/>
                </a:solidFill>
                <a:latin typeface="宋体" panose="02010600030101010101" pitchFamily="2" charset="-122"/>
              </a:rPr>
              <a:t>壮士十年归”</a:t>
            </a:r>
            <a:r>
              <a:rPr lang="en-US" altLang="zh-CN" sz="2000" b="1">
                <a:solidFill>
                  <a:srgbClr val="FF0000"/>
                </a:solidFill>
                <a:latin typeface="宋体" panose="02010600030101010101" pitchFamily="2" charset="-122"/>
              </a:rPr>
              <a:t>,</a:t>
            </a:r>
            <a:r>
              <a:rPr lang="zh-CN" altLang="en-US" sz="2000" b="1">
                <a:solidFill>
                  <a:srgbClr val="FF0000"/>
                </a:solidFill>
                <a:latin typeface="宋体" panose="02010600030101010101" pitchFamily="2" charset="-122"/>
              </a:rPr>
              <a:t>概述战争旷日持久</a:t>
            </a:r>
            <a:r>
              <a:rPr lang="en-US" altLang="zh-CN" sz="2000" b="1">
                <a:solidFill>
                  <a:srgbClr val="FF0000"/>
                </a:solidFill>
                <a:latin typeface="宋体" panose="02010600030101010101" pitchFamily="2" charset="-122"/>
              </a:rPr>
              <a:t>,</a:t>
            </a:r>
            <a:r>
              <a:rPr lang="zh-CN" altLang="en-US" sz="2000" b="1">
                <a:solidFill>
                  <a:srgbClr val="FF0000"/>
                </a:solidFill>
                <a:latin typeface="宋体" panose="02010600030101010101" pitchFamily="2" charset="-122"/>
              </a:rPr>
              <a:t>战斗激烈悲壮。</a:t>
            </a:r>
          </a:p>
        </p:txBody>
      </p:sp>
      <p:sp>
        <p:nvSpPr>
          <p:cNvPr id="67590" name="矩形 1"/>
          <p:cNvSpPr>
            <a:spLocks noChangeArrowheads="1"/>
          </p:cNvSpPr>
          <p:nvPr/>
        </p:nvSpPr>
        <p:spPr bwMode="auto">
          <a:xfrm>
            <a:off x="179388" y="484188"/>
            <a:ext cx="79883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2400" b="1">
                <a:solidFill>
                  <a:srgbClr val="000000"/>
                </a:solidFill>
                <a:latin typeface="宋体" panose="02010600030101010101" pitchFamily="2" charset="-122"/>
              </a:rPr>
              <a:t>5.</a:t>
            </a:r>
            <a:r>
              <a:rPr lang="zh-CN" altLang="en-US" sz="2400" b="1">
                <a:solidFill>
                  <a:srgbClr val="000000"/>
                </a:solidFill>
                <a:latin typeface="宋体" panose="02010600030101010101" pitchFamily="2" charset="-122"/>
              </a:rPr>
              <a:t>对文中有关句子的理解和分析不正确的一项是</a:t>
            </a:r>
            <a:r>
              <a:rPr lang="en-US" altLang="zh-CN"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　　</a:t>
            </a:r>
            <a:r>
              <a:rPr lang="en-US" altLang="zh-CN" sz="2400" b="1">
                <a:solidFill>
                  <a:srgbClr val="000000"/>
                </a:solidFill>
                <a:latin typeface="宋体" panose="02010600030101010101" pitchFamily="2" charset="-122"/>
              </a:rPr>
              <a:t>)</a:t>
            </a:r>
            <a:endParaRPr lang="zh-CN" altLang="en-US" sz="2400" b="1">
              <a:solidFill>
                <a:srgbClr val="000000"/>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8610" name="组合 13"/>
          <p:cNvGrpSpPr/>
          <p:nvPr/>
        </p:nvGrpSpPr>
        <p:grpSpPr>
          <a:xfrm>
            <a:off x="3260725" y="565150"/>
            <a:ext cx="1743075" cy="566738"/>
            <a:chOff x="3333750" y="555625"/>
            <a:chExt cx="1743075" cy="566738"/>
          </a:xfrm>
        </p:grpSpPr>
        <p:sp>
          <p:nvSpPr>
            <p:cNvPr id="17" name="圆角矩形 16"/>
            <p:cNvSpPr/>
            <p:nvPr/>
          </p:nvSpPr>
          <p:spPr>
            <a:xfrm rot="555800">
              <a:off x="4602163" y="673100"/>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9" name="圆角矩形 18"/>
            <p:cNvSpPr/>
            <p:nvPr/>
          </p:nvSpPr>
          <p:spPr>
            <a:xfrm rot="20470820">
              <a:off x="4197350" y="679450"/>
              <a:ext cx="442913"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0" name="圆角矩形 19"/>
            <p:cNvSpPr/>
            <p:nvPr/>
          </p:nvSpPr>
          <p:spPr>
            <a:xfrm rot="319204">
              <a:off x="3778250" y="679450"/>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1" name="圆角矩形 20"/>
            <p:cNvSpPr/>
            <p:nvPr/>
          </p:nvSpPr>
          <p:spPr>
            <a:xfrm rot="21148334">
              <a:off x="3368675" y="687388"/>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68620" name="矩形 1"/>
            <p:cNvSpPr>
              <a:spLocks noChangeArrowheads="1"/>
            </p:cNvSpPr>
            <p:nvPr/>
          </p:nvSpPr>
          <p:spPr bwMode="auto">
            <a:xfrm>
              <a:off x="3333750" y="555625"/>
              <a:ext cx="1743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拓展阅读</a:t>
              </a:r>
            </a:p>
          </p:txBody>
        </p:sp>
      </p:grpSp>
      <p:grpSp>
        <p:nvGrpSpPr>
          <p:cNvPr id="68611" name="组合 9"/>
          <p:cNvGrpSpPr/>
          <p:nvPr/>
        </p:nvGrpSpPr>
        <p:grpSpPr>
          <a:xfrm>
            <a:off x="34925" y="-20638"/>
            <a:ext cx="2008188" cy="523876"/>
            <a:chOff x="70" y="-63"/>
            <a:chExt cx="3161" cy="824"/>
          </a:xfrm>
        </p:grpSpPr>
        <p:sp>
          <p:nvSpPr>
            <p:cNvPr id="68613"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22"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3" name="菱形 22"/>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6" name="TextBox 15"/>
          <p:cNvSpPr txBox="1"/>
          <p:nvPr/>
        </p:nvSpPr>
        <p:spPr>
          <a:xfrm>
            <a:off x="468313" y="1222375"/>
            <a:ext cx="8231187" cy="2862263"/>
          </a:xfrm>
          <a:prstGeom prst="rect">
            <a:avLst/>
          </a:prstGeom>
          <a:ln>
            <a:noFill/>
          </a:ln>
        </p:spPr>
        <p:style>
          <a:lnRef idx="2">
            <a:schemeClr val="accent6"/>
          </a:lnRef>
          <a:fillRef idx="1">
            <a:schemeClr val="lt1"/>
          </a:fillRef>
          <a:effectRef idx="0">
            <a:schemeClr val="accent6"/>
          </a:effectRef>
          <a:fontRef idx="minor">
            <a:schemeClr val="dk1"/>
          </a:fontRef>
        </p:style>
        <p:txBody>
          <a:bodyPr>
            <a:spAutoFit/>
          </a:bodyPr>
          <a:lstStyle/>
          <a:p>
            <a:pPr>
              <a:lnSpc>
                <a:spcPct val="150000"/>
              </a:lnSpc>
              <a:defRPr/>
            </a:pPr>
            <a:r>
              <a:rPr lang="zh-CN" altLang="en-US" sz="2400" b="1">
                <a:latin typeface="楷体" panose="02010609060101010101" pitchFamily="49" charset="-122"/>
                <a:ea typeface="楷体" panose="02010609060101010101" pitchFamily="49" charset="-122"/>
              </a:rPr>
              <a:t>    木兰者，古时一民间女子也。少习骑，长少而益精。值可汗点兵，其父名在军书，与同里诸少年皆次当行。其父以老病不能行。木兰乃易男装，市鞍马，代父从</a:t>
            </a:r>
            <a:r>
              <a:rPr lang="zh-CN" altLang="en-US" sz="2400" b="1">
                <a:solidFill>
                  <a:schemeClr val="tx1"/>
                </a:solidFill>
                <a:latin typeface="楷体" panose="02010609060101010101" pitchFamily="49" charset="-122"/>
                <a:ea typeface="楷体" panose="02010609060101010101" pitchFamily="49" charset="-122"/>
              </a:rPr>
              <a:t>军。</a:t>
            </a:r>
            <a:r>
              <a:rPr lang="zh-CN" altLang="en-US" sz="2400" b="1">
                <a:latin typeface="楷体" panose="02010609060101010101" pitchFamily="49" charset="-122"/>
                <a:ea typeface="楷体" panose="02010609060101010101" pitchFamily="49" charset="-122"/>
              </a:rPr>
              <a:t>溯黄河，度黑山，转战驱驰凡十有二年，数建奇功。嘻！男子可为之事女子未必不可为，余观夫木兰从军之事因益信。</a:t>
            </a:r>
          </a:p>
        </p:txBody>
      </p:sp>
    </p:spTree>
  </p:cSld>
  <p:clrMapOvr>
    <a:masterClrMapping/>
  </p:clrMapOvr>
  <p:transition spd="slow">
    <p:random/>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9634" name="组合 9"/>
          <p:cNvGrpSpPr/>
          <p:nvPr/>
        </p:nvGrpSpPr>
        <p:grpSpPr>
          <a:xfrm>
            <a:off x="34925" y="-20638"/>
            <a:ext cx="2008188" cy="523876"/>
            <a:chOff x="70" y="-63"/>
            <a:chExt cx="3161" cy="824"/>
          </a:xfrm>
        </p:grpSpPr>
        <p:sp>
          <p:nvSpPr>
            <p:cNvPr id="69646"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4"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5" name="菱形 4"/>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9635" name="TextBox 17"/>
          <p:cNvSpPr txBox="1">
            <a:spLocks noChangeArrowheads="1"/>
          </p:cNvSpPr>
          <p:nvPr/>
        </p:nvSpPr>
        <p:spPr bwMode="auto">
          <a:xfrm>
            <a:off x="390525" y="3724275"/>
            <a:ext cx="838835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2400" b="1">
                <a:latin typeface="宋体" panose="02010600030101010101" pitchFamily="2" charset="-122"/>
              </a:rPr>
              <a:t>3.《</a:t>
            </a:r>
            <a:r>
              <a:rPr lang="zh-CN" altLang="en-US" sz="2400" b="1">
                <a:latin typeface="宋体" panose="02010600030101010101" pitchFamily="2" charset="-122"/>
              </a:rPr>
              <a:t>木兰诗</a:t>
            </a:r>
            <a:r>
              <a:rPr lang="en-US" altLang="zh-CN" sz="2400" b="1">
                <a:latin typeface="宋体" panose="02010600030101010101" pitchFamily="2" charset="-122"/>
              </a:rPr>
              <a:t>》</a:t>
            </a:r>
            <a:r>
              <a:rPr lang="zh-CN" altLang="en-US" sz="2400" b="1">
                <a:latin typeface="宋体" panose="02010600030101010101" pitchFamily="2" charset="-122"/>
              </a:rPr>
              <a:t>中与本文“溯黄河</a:t>
            </a:r>
            <a:r>
              <a:rPr lang="en-US" altLang="zh-CN" sz="2400" b="1">
                <a:latin typeface="宋体" panose="02010600030101010101" pitchFamily="2" charset="-122"/>
              </a:rPr>
              <a:t>,</a:t>
            </a:r>
            <a:r>
              <a:rPr lang="zh-CN" altLang="en-US" sz="2400" b="1">
                <a:latin typeface="宋体" panose="02010600030101010101" pitchFamily="2" charset="-122"/>
              </a:rPr>
              <a:t>度黑山</a:t>
            </a:r>
            <a:r>
              <a:rPr lang="en-US" altLang="zh-CN" sz="2400" b="1">
                <a:latin typeface="宋体" panose="02010600030101010101" pitchFamily="2" charset="-122"/>
              </a:rPr>
              <a:t>”</a:t>
            </a:r>
            <a:r>
              <a:rPr lang="zh-CN" altLang="en-US" sz="2400" b="1">
                <a:latin typeface="宋体" panose="02010600030101010101" pitchFamily="2" charset="-122"/>
              </a:rPr>
              <a:t>相照应的句子是：</a:t>
            </a:r>
            <a:endParaRPr lang="en-US" altLang="zh-CN" sz="2400" b="1">
              <a:latin typeface="宋体" panose="02010600030101010101" pitchFamily="2" charset="-122"/>
            </a:endParaRPr>
          </a:p>
        </p:txBody>
      </p:sp>
      <p:sp>
        <p:nvSpPr>
          <p:cNvPr id="7" name="矩形 6"/>
          <p:cNvSpPr>
            <a:spLocks noChangeArrowheads="1"/>
          </p:cNvSpPr>
          <p:nvPr/>
        </p:nvSpPr>
        <p:spPr bwMode="auto">
          <a:xfrm>
            <a:off x="2127250" y="1062038"/>
            <a:ext cx="4937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买</a:t>
            </a:r>
          </a:p>
        </p:txBody>
      </p:sp>
      <p:sp>
        <p:nvSpPr>
          <p:cNvPr id="8" name="矩形 7"/>
          <p:cNvSpPr>
            <a:spLocks noChangeArrowheads="1"/>
          </p:cNvSpPr>
          <p:nvPr/>
        </p:nvSpPr>
        <p:spPr bwMode="auto">
          <a:xfrm>
            <a:off x="5364163" y="1036638"/>
            <a:ext cx="8048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更加</a:t>
            </a:r>
          </a:p>
        </p:txBody>
      </p:sp>
      <p:sp>
        <p:nvSpPr>
          <p:cNvPr id="9" name="矩形 8"/>
          <p:cNvSpPr>
            <a:spLocks noChangeArrowheads="1"/>
          </p:cNvSpPr>
          <p:nvPr/>
        </p:nvSpPr>
        <p:spPr bwMode="auto">
          <a:xfrm>
            <a:off x="1619250" y="2489200"/>
            <a:ext cx="7632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a:solidFill>
                  <a:srgbClr val="FF0000"/>
                </a:solidFill>
                <a:latin typeface="楷体" panose="02010609060101010101" pitchFamily="49" charset="-122"/>
                <a:ea typeface="楷体" panose="02010609060101010101" pitchFamily="49" charset="-122"/>
              </a:rPr>
              <a:t>嘻！男子可为之事女子未必不可为，余观夫木兰从军之事因益信。</a:t>
            </a:r>
          </a:p>
        </p:txBody>
      </p:sp>
      <p:sp>
        <p:nvSpPr>
          <p:cNvPr id="10" name="TextBox 9"/>
          <p:cNvSpPr txBox="1">
            <a:spLocks noChangeArrowheads="1"/>
          </p:cNvSpPr>
          <p:nvPr/>
        </p:nvSpPr>
        <p:spPr bwMode="auto">
          <a:xfrm>
            <a:off x="3216275" y="2943225"/>
            <a:ext cx="556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a:solidFill>
                  <a:srgbClr val="FF0000"/>
                </a:solidFill>
                <a:latin typeface="楷体" panose="02010609060101010101" pitchFamily="49" charset="-122"/>
                <a:ea typeface="楷体" panose="02010609060101010101" pitchFamily="49" charset="-122"/>
              </a:rPr>
              <a:t>雄兔脚扑朔，雌兔眼迷离；双兔傍地走，安能辨我是雄</a:t>
            </a:r>
            <a:r>
              <a:rPr lang="zh-CN" altLang="en-US" sz="2000" b="1" smtClean="0">
                <a:solidFill>
                  <a:srgbClr val="FF0000"/>
                </a:solidFill>
                <a:latin typeface="楷体" panose="02010609060101010101" pitchFamily="49" charset="-122"/>
                <a:ea typeface="楷体" panose="02010609060101010101" pitchFamily="49" charset="-122"/>
              </a:rPr>
              <a:t>雌？</a:t>
            </a:r>
            <a:endParaRPr lang="zh-CN" altLang="en-US" sz="2000" b="1">
              <a:solidFill>
                <a:srgbClr val="FF0000"/>
              </a:solidFill>
              <a:latin typeface="楷体" panose="02010609060101010101" pitchFamily="49" charset="-122"/>
              <a:ea typeface="楷体" panose="02010609060101010101" pitchFamily="49" charset="-122"/>
            </a:endParaRPr>
          </a:p>
        </p:txBody>
      </p:sp>
      <p:sp>
        <p:nvSpPr>
          <p:cNvPr id="11" name="TextBox 10"/>
          <p:cNvSpPr txBox="1">
            <a:spLocks noChangeArrowheads="1"/>
          </p:cNvSpPr>
          <p:nvPr/>
        </p:nvSpPr>
        <p:spPr bwMode="auto">
          <a:xfrm>
            <a:off x="2219325" y="4227513"/>
            <a:ext cx="4297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暮宿黄河边 ，暮至黑山头。</a:t>
            </a:r>
          </a:p>
        </p:txBody>
      </p:sp>
      <p:sp>
        <p:nvSpPr>
          <p:cNvPr id="69641" name="矩形 11"/>
          <p:cNvSpPr>
            <a:spLocks noChangeArrowheads="1"/>
          </p:cNvSpPr>
          <p:nvPr/>
        </p:nvSpPr>
        <p:spPr bwMode="auto">
          <a:xfrm>
            <a:off x="409575" y="484188"/>
            <a:ext cx="3433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000000"/>
                </a:solidFill>
                <a:latin typeface="宋体" panose="02010600030101010101" pitchFamily="2" charset="-122"/>
              </a:rPr>
              <a:t>1.</a:t>
            </a:r>
            <a:r>
              <a:rPr lang="zh-CN" altLang="en-US" sz="2400" b="1">
                <a:solidFill>
                  <a:srgbClr val="000000"/>
                </a:solidFill>
                <a:latin typeface="宋体" panose="02010600030101010101" pitchFamily="2" charset="-122"/>
              </a:rPr>
              <a:t>解释</a:t>
            </a:r>
            <a:r>
              <a:rPr lang="zh-CN" altLang="en-US" sz="2400" b="1">
                <a:latin typeface="宋体" panose="02010600030101010101" pitchFamily="2" charset="-122"/>
              </a:rPr>
              <a:t>下列划线词语。</a:t>
            </a:r>
            <a:r>
              <a:rPr lang="zh-CN" altLang="en-US" sz="2400">
                <a:latin typeface="宋体" panose="02010600030101010101" pitchFamily="2" charset="-122"/>
              </a:rPr>
              <a:t> </a:t>
            </a:r>
            <a:endParaRPr lang="zh-CN" altLang="en-US" sz="2000">
              <a:latin typeface="宋体" panose="02010600030101010101" pitchFamily="2" charset="-122"/>
            </a:endParaRPr>
          </a:p>
        </p:txBody>
      </p:sp>
      <p:sp>
        <p:nvSpPr>
          <p:cNvPr id="69642" name="矩形 12"/>
          <p:cNvSpPr>
            <a:spLocks noChangeArrowheads="1"/>
          </p:cNvSpPr>
          <p:nvPr/>
        </p:nvSpPr>
        <p:spPr bwMode="auto">
          <a:xfrm>
            <a:off x="431800" y="1058863"/>
            <a:ext cx="8245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u="sng">
                <a:solidFill>
                  <a:srgbClr val="000000"/>
                </a:solidFill>
                <a:latin typeface="楷体" panose="02010609060101010101" pitchFamily="49" charset="-122"/>
                <a:ea typeface="楷体" panose="02010609060101010101" pitchFamily="49" charset="-122"/>
              </a:rPr>
              <a:t>市</a:t>
            </a:r>
            <a:r>
              <a:rPr lang="zh-CN" altLang="en-US" sz="2400" b="1">
                <a:solidFill>
                  <a:srgbClr val="000000"/>
                </a:solidFill>
                <a:latin typeface="楷体" panose="02010609060101010101" pitchFamily="49" charset="-122"/>
                <a:ea typeface="楷体" panose="02010609060101010101" pitchFamily="49" charset="-122"/>
              </a:rPr>
              <a:t>鞍马（         ） 长而</a:t>
            </a:r>
            <a:r>
              <a:rPr lang="zh-CN" altLang="en-US" sz="2400" b="1" u="sng">
                <a:solidFill>
                  <a:srgbClr val="000000"/>
                </a:solidFill>
                <a:latin typeface="楷体" panose="02010609060101010101" pitchFamily="49" charset="-122"/>
                <a:ea typeface="楷体" panose="02010609060101010101" pitchFamily="49" charset="-122"/>
              </a:rPr>
              <a:t>益</a:t>
            </a:r>
            <a:r>
              <a:rPr lang="zh-CN" altLang="en-US" sz="2400" b="1">
                <a:solidFill>
                  <a:srgbClr val="000000"/>
                </a:solidFill>
                <a:latin typeface="楷体" panose="02010609060101010101" pitchFamily="49" charset="-122"/>
                <a:ea typeface="楷体" panose="02010609060101010101" pitchFamily="49" charset="-122"/>
              </a:rPr>
              <a:t>精（         ）</a:t>
            </a:r>
            <a:endParaRPr lang="zh-CN" altLang="en-US" sz="2000">
              <a:latin typeface="楷体" panose="02010609060101010101" pitchFamily="49" charset="-122"/>
              <a:ea typeface="楷体" panose="02010609060101010101" pitchFamily="49" charset="-122"/>
            </a:endParaRPr>
          </a:p>
        </p:txBody>
      </p:sp>
      <p:sp>
        <p:nvSpPr>
          <p:cNvPr id="69643" name="矩形 13"/>
          <p:cNvSpPr>
            <a:spLocks noChangeArrowheads="1"/>
          </p:cNvSpPr>
          <p:nvPr/>
        </p:nvSpPr>
        <p:spPr bwMode="auto">
          <a:xfrm>
            <a:off x="395288" y="1635125"/>
            <a:ext cx="8696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000000"/>
                </a:solidFill>
                <a:latin typeface="宋体" panose="02010600030101010101" pitchFamily="2" charset="-122"/>
              </a:rPr>
              <a:t>2.</a:t>
            </a:r>
            <a:r>
              <a:rPr lang="zh-CN" altLang="en-US" sz="2400" b="1">
                <a:solidFill>
                  <a:srgbClr val="000000"/>
                </a:solidFill>
                <a:latin typeface="宋体" panose="02010600030101010101" pitchFamily="2" charset="-122"/>
              </a:rPr>
              <a:t>请找出这段文章的主旨句，并写出</a:t>
            </a:r>
            <a:r>
              <a:rPr lang="en-US" altLang="zh-CN"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木兰诗</a:t>
            </a:r>
            <a:r>
              <a:rPr lang="en-US" altLang="zh-CN"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中与之相似的句子。</a:t>
            </a:r>
            <a:endParaRPr lang="zh-CN" altLang="en-US" sz="2000">
              <a:latin typeface="宋体" panose="02010600030101010101" pitchFamily="2" charset="-122"/>
            </a:endParaRPr>
          </a:p>
        </p:txBody>
      </p:sp>
      <p:sp>
        <p:nvSpPr>
          <p:cNvPr id="69644" name="矩形 14"/>
          <p:cNvSpPr>
            <a:spLocks noChangeArrowheads="1"/>
          </p:cNvSpPr>
          <p:nvPr/>
        </p:nvSpPr>
        <p:spPr bwMode="auto">
          <a:xfrm>
            <a:off x="395288" y="2427288"/>
            <a:ext cx="17827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latin typeface="楷体" panose="02010609060101010101" pitchFamily="49" charset="-122"/>
                <a:ea typeface="楷体" panose="02010609060101010101" pitchFamily="49" charset="-122"/>
              </a:rPr>
              <a:t>主旨句：</a:t>
            </a:r>
          </a:p>
        </p:txBody>
      </p:sp>
      <p:sp>
        <p:nvSpPr>
          <p:cNvPr id="69645" name="矩形 15"/>
          <p:cNvSpPr>
            <a:spLocks noChangeArrowheads="1"/>
          </p:cNvSpPr>
          <p:nvPr/>
        </p:nvSpPr>
        <p:spPr bwMode="auto">
          <a:xfrm>
            <a:off x="250825" y="2932113"/>
            <a:ext cx="3435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000000"/>
                </a:solidFill>
                <a:latin typeface="楷体" panose="02010609060101010101" pitchFamily="49" charset="-122"/>
                <a:ea typeface="楷体" panose="02010609060101010101" pitchFamily="49" charset="-122"/>
              </a:rPr>
              <a:t>《</a:t>
            </a:r>
            <a:r>
              <a:rPr lang="zh-CN" altLang="en-US" sz="2400" b="1">
                <a:solidFill>
                  <a:srgbClr val="000000"/>
                </a:solidFill>
                <a:latin typeface="楷体" panose="02010609060101010101" pitchFamily="49" charset="-122"/>
                <a:ea typeface="楷体" panose="02010609060101010101" pitchFamily="49" charset="-122"/>
              </a:rPr>
              <a:t>木兰诗</a:t>
            </a:r>
            <a:r>
              <a:rPr lang="en-US" altLang="zh-CN" sz="2400" b="1">
                <a:solidFill>
                  <a:srgbClr val="000000"/>
                </a:solidFill>
                <a:latin typeface="楷体" panose="02010609060101010101" pitchFamily="49" charset="-122"/>
                <a:ea typeface="楷体" panose="02010609060101010101" pitchFamily="49" charset="-122"/>
              </a:rPr>
              <a:t>》</a:t>
            </a:r>
            <a:r>
              <a:rPr lang="zh-CN" altLang="en-US" sz="2400" b="1">
                <a:solidFill>
                  <a:srgbClr val="000000"/>
                </a:solidFill>
                <a:latin typeface="楷体" panose="02010609060101010101" pitchFamily="49" charset="-122"/>
                <a:ea typeface="楷体" panose="02010609060101010101" pitchFamily="49" charset="-122"/>
              </a:rPr>
              <a:t>中的句子： </a:t>
            </a: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8" name="矩形 1"/>
          <p:cNvSpPr>
            <a:spLocks noChangeArrowheads="1"/>
          </p:cNvSpPr>
          <p:nvPr/>
        </p:nvSpPr>
        <p:spPr bwMode="auto">
          <a:xfrm>
            <a:off x="250825" y="1503363"/>
            <a:ext cx="8677275" cy="35657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en-US" sz="2200" b="1">
                <a:latin typeface="楷体" panose="02010609060101010101" pitchFamily="49" charset="-122"/>
                <a:ea typeface="楷体" panose="02010609060101010101" pitchFamily="49" charset="-122"/>
              </a:rPr>
              <a:t>    孔雀东南飞，五里一徘徊。</a:t>
            </a:r>
          </a:p>
          <a:p>
            <a:pPr>
              <a:lnSpc>
                <a:spcPct val="114000"/>
              </a:lnSpc>
            </a:pPr>
            <a:r>
              <a:rPr lang="zh-CN" altLang="en-US" sz="2200" b="1">
                <a:latin typeface="楷体" panose="02010609060101010101" pitchFamily="49" charset="-122"/>
                <a:ea typeface="楷体" panose="02010609060101010101" pitchFamily="49" charset="-122"/>
              </a:rPr>
              <a:t>    “十三能织素，十四学裁衣，十五弹箜篌，十六诵诗书。十七为君妇，心中常苦悲。君既为府吏，守节情不移，贱妾留空房，相见常日稀。鸡鸣入机织，夜夜不得息。三日断五匹，大人故嫌迟。非为织作迟，君家妇难为！妾不堪驱使，徒留无所施，便可白公姥，及时相遣归。”</a:t>
            </a:r>
          </a:p>
          <a:p>
            <a:pPr>
              <a:lnSpc>
                <a:spcPct val="114000"/>
              </a:lnSpc>
            </a:pPr>
            <a:r>
              <a:rPr lang="zh-CN" altLang="en-US" sz="2200" b="1">
                <a:latin typeface="楷体" panose="02010609060101010101" pitchFamily="49" charset="-122"/>
                <a:ea typeface="楷体" panose="02010609060101010101" pitchFamily="49" charset="-122"/>
              </a:rPr>
              <a:t>    府吏得闻之，堂上启阿母：“儿已薄禄相，幸复得此妇，结发同枕席，黄泉共为友。共事二三年，始尔未为久</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女行无偏斜，何意致不</a:t>
            </a:r>
            <a:r>
              <a:rPr lang="zh-CN" altLang="en-US" sz="2200" b="1" smtClean="0">
                <a:latin typeface="楷体" panose="02010609060101010101" pitchFamily="49" charset="-122"/>
                <a:ea typeface="楷体" panose="02010609060101010101" pitchFamily="49" charset="-122"/>
              </a:rPr>
              <a:t>厚？”</a:t>
            </a:r>
            <a:endParaRPr lang="zh-CN" altLang="en-US" sz="2200" b="1">
              <a:latin typeface="楷体" panose="02010609060101010101" pitchFamily="49" charset="-122"/>
              <a:ea typeface="楷体" panose="02010609060101010101" pitchFamily="49" charset="-122"/>
            </a:endParaRPr>
          </a:p>
        </p:txBody>
      </p:sp>
      <p:grpSp>
        <p:nvGrpSpPr>
          <p:cNvPr id="70659" name="组合 9"/>
          <p:cNvGrpSpPr/>
          <p:nvPr/>
        </p:nvGrpSpPr>
        <p:grpSpPr>
          <a:xfrm>
            <a:off x="34925" y="-20638"/>
            <a:ext cx="2008188" cy="523876"/>
            <a:chOff x="70" y="-63"/>
            <a:chExt cx="3161" cy="824"/>
          </a:xfrm>
        </p:grpSpPr>
        <p:sp>
          <p:nvSpPr>
            <p:cNvPr id="7066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grpSp>
        <p:nvGrpSpPr>
          <p:cNvPr id="70660" name="组合 1"/>
          <p:cNvGrpSpPr/>
          <p:nvPr/>
        </p:nvGrpSpPr>
        <p:grpSpPr>
          <a:xfrm>
            <a:off x="3276600" y="349250"/>
            <a:ext cx="1743075" cy="566738"/>
            <a:chOff x="3333750" y="555625"/>
            <a:chExt cx="1743075" cy="566738"/>
          </a:xfrm>
        </p:grpSpPr>
        <p:sp>
          <p:nvSpPr>
            <p:cNvPr id="8" name="圆角矩形 7"/>
            <p:cNvSpPr/>
            <p:nvPr/>
          </p:nvSpPr>
          <p:spPr>
            <a:xfrm rot="555800">
              <a:off x="4602163" y="673100"/>
              <a:ext cx="442912"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9" name="圆角矩形 8"/>
            <p:cNvSpPr/>
            <p:nvPr/>
          </p:nvSpPr>
          <p:spPr>
            <a:xfrm rot="20470820">
              <a:off x="4197350" y="679450"/>
              <a:ext cx="442913"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0" name="圆角矩形 9"/>
            <p:cNvSpPr/>
            <p:nvPr/>
          </p:nvSpPr>
          <p:spPr>
            <a:xfrm rot="319204">
              <a:off x="3778250" y="679450"/>
              <a:ext cx="441325"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 name="圆角矩形 10"/>
            <p:cNvSpPr/>
            <p:nvPr/>
          </p:nvSpPr>
          <p:spPr>
            <a:xfrm rot="21148334">
              <a:off x="3368675" y="687388"/>
              <a:ext cx="441325"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70666" name="矩形 1"/>
            <p:cNvSpPr>
              <a:spLocks noChangeArrowheads="1"/>
            </p:cNvSpPr>
            <p:nvPr/>
          </p:nvSpPr>
          <p:spPr bwMode="auto">
            <a:xfrm>
              <a:off x="3333750" y="555625"/>
              <a:ext cx="1743075"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传统文化</a:t>
              </a:r>
            </a:p>
          </p:txBody>
        </p:sp>
      </p:grpSp>
      <p:sp>
        <p:nvSpPr>
          <p:cNvPr id="70661" name="TextBox 1"/>
          <p:cNvSpPr txBox="1">
            <a:spLocks noChangeArrowheads="1"/>
          </p:cNvSpPr>
          <p:nvPr/>
        </p:nvSpPr>
        <p:spPr bwMode="auto">
          <a:xfrm>
            <a:off x="2771775" y="1030288"/>
            <a:ext cx="33131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00FF"/>
                </a:solidFill>
                <a:latin typeface="楷体" panose="02010609060101010101" pitchFamily="49" charset="-122"/>
                <a:ea typeface="楷体" panose="02010609060101010101" pitchFamily="49" charset="-122"/>
              </a:rPr>
              <a:t>孔雀东南飞</a:t>
            </a:r>
            <a:r>
              <a:rPr lang="zh-CN" altLang="en-US" sz="2400" b="1">
                <a:latin typeface="楷体" panose="02010609060101010101" pitchFamily="49" charset="-122"/>
                <a:ea typeface="楷体" panose="02010609060101010101" pitchFamily="49" charset="-122"/>
              </a:rPr>
              <a:t>（节选）</a:t>
            </a:r>
          </a:p>
        </p:txBody>
      </p:sp>
    </p:spTree>
  </p:cSld>
  <p:clrMapOvr>
    <a:masterClrMapping/>
  </p:clrMapOvr>
  <p:transition spd="slow">
    <p:random/>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82" name="组合 9"/>
          <p:cNvGrpSpPr/>
          <p:nvPr/>
        </p:nvGrpSpPr>
        <p:grpSpPr>
          <a:xfrm>
            <a:off x="34925" y="-20638"/>
            <a:ext cx="2008188" cy="523876"/>
            <a:chOff x="70" y="-63"/>
            <a:chExt cx="3161" cy="824"/>
          </a:xfrm>
        </p:grpSpPr>
        <p:sp>
          <p:nvSpPr>
            <p:cNvPr id="7168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1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6" name="菱形 1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67587" name="矩形 5"/>
          <p:cNvSpPr>
            <a:spLocks noChangeArrowheads="1"/>
          </p:cNvSpPr>
          <p:nvPr/>
        </p:nvSpPr>
        <p:spPr bwMode="auto">
          <a:xfrm>
            <a:off x="420688" y="1373188"/>
            <a:ext cx="8072437" cy="2773362"/>
          </a:xfrm>
          <a:prstGeom prst="rect">
            <a:avLst/>
          </a:prstGeom>
          <a:solidFill>
            <a:schemeClr val="accent5">
              <a:lumMod val="20000"/>
              <a:lumOff val="80000"/>
            </a:schemeClr>
          </a:solidFill>
          <a:ln>
            <a:noFill/>
          </a:ln>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30000"/>
              </a:lnSpc>
              <a:defRPr/>
            </a:pPr>
            <a:r>
              <a:rPr lang="zh-CN" altLang="en-US" sz="2400" b="1" smtClean="0">
                <a:solidFill>
                  <a:srgbClr val="0000FF"/>
                </a:solidFill>
                <a:latin typeface="楷体" panose="02010609060101010101" pitchFamily="49" charset="-122"/>
                <a:ea typeface="楷体" panose="02010609060101010101" pitchFamily="49" charset="-122"/>
              </a:rPr>
              <a:t>穆桂英</a:t>
            </a:r>
            <a:r>
              <a:rPr lang="en-US" altLang="zh-CN" sz="2400" b="1" smtClean="0">
                <a:solidFill>
                  <a:srgbClr val="0000FF"/>
                </a:solidFill>
                <a:latin typeface="楷体" panose="02010609060101010101" pitchFamily="49" charset="-122"/>
                <a:ea typeface="楷体" panose="02010609060101010101" pitchFamily="49" charset="-122"/>
              </a:rPr>
              <a:t>:</a:t>
            </a:r>
            <a:r>
              <a:rPr lang="zh-CN" altLang="en-US" sz="2200" b="1" smtClean="0">
                <a:latin typeface="楷体" panose="02010609060101010101" pitchFamily="49" charset="-122"/>
                <a:ea typeface="楷体" panose="02010609060101010101" pitchFamily="49" charset="-122"/>
              </a:rPr>
              <a:t>原为穆柯寨穆羽之女，武艺超群、机智勇敢，传说有神女传授她神箭飞刀之术。穆桂英因阵前与杨宗保交战，生擒宗保并招之成亲，归于杨家将之列，为杨门女将中的杰出人物。她与杨家将一起征战卫国，屡建战功。佘太君（佘赛花）百岁挂帅，率十二寡妇西征，她五十岁尤挂先锋印，深入险境，力战番将，大获全胜。她是中国古典文学中巾帼英雄的典型形象。</a:t>
            </a:r>
          </a:p>
        </p:txBody>
      </p:sp>
      <p:sp>
        <p:nvSpPr>
          <p:cNvPr id="71684" name="TextBox 1"/>
          <p:cNvSpPr txBox="1">
            <a:spLocks noChangeArrowheads="1"/>
          </p:cNvSpPr>
          <p:nvPr/>
        </p:nvSpPr>
        <p:spPr bwMode="auto">
          <a:xfrm>
            <a:off x="395288" y="771525"/>
            <a:ext cx="4392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古典文化中的巾帼英雄形象：</a:t>
            </a:r>
          </a:p>
        </p:txBody>
      </p:sp>
    </p:spTree>
  </p:cSld>
  <p:clrMapOvr>
    <a:masterClrMapping/>
  </p:clrMapOvr>
  <p:transition spd="slow">
    <p:random/>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5"/>
          <p:cNvSpPr>
            <a:spLocks noChangeArrowheads="1"/>
          </p:cNvSpPr>
          <p:nvPr/>
        </p:nvSpPr>
        <p:spPr bwMode="auto">
          <a:xfrm>
            <a:off x="420688" y="1373188"/>
            <a:ext cx="8255000" cy="2333625"/>
          </a:xfrm>
          <a:prstGeom prst="rect">
            <a:avLst/>
          </a:prstGeom>
          <a:solidFill>
            <a:schemeClr val="accent3">
              <a:lumMod val="20000"/>
              <a:lumOff val="80000"/>
            </a:schemeClr>
          </a:solidFill>
          <a:ln>
            <a:noFill/>
          </a:ln>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130000"/>
              </a:lnSpc>
              <a:defRPr/>
            </a:pPr>
            <a:r>
              <a:rPr lang="zh-CN" altLang="en-US" sz="2400" b="1" smtClean="0">
                <a:solidFill>
                  <a:srgbClr val="0000FF"/>
                </a:solidFill>
                <a:latin typeface="楷体" panose="02010609060101010101" pitchFamily="49" charset="-122"/>
                <a:ea typeface="楷体" panose="02010609060101010101" pitchFamily="49" charset="-122"/>
              </a:rPr>
              <a:t>樊梨花</a:t>
            </a:r>
            <a:r>
              <a:rPr lang="en-US" altLang="zh-CN" sz="2400" b="1" smtClean="0">
                <a:solidFill>
                  <a:srgbClr val="0000FF"/>
                </a:solidFill>
                <a:latin typeface="楷体" panose="02010609060101010101" pitchFamily="49" charset="-122"/>
                <a:ea typeface="楷体" panose="02010609060101010101" pitchFamily="49" charset="-122"/>
              </a:rPr>
              <a:t>:</a:t>
            </a:r>
            <a:r>
              <a:rPr lang="zh-CN" altLang="en-US" sz="2400" b="1" smtClean="0">
                <a:latin typeface="楷体" panose="02010609060101010101" pitchFamily="49" charset="-122"/>
                <a:ea typeface="楷体" panose="02010609060101010101" pitchFamily="49" charset="-122"/>
              </a:rPr>
              <a:t>樊梨花是</a:t>
            </a:r>
            <a:r>
              <a:rPr lang="zh-CN" altLang="en-US" sz="2200" b="1" smtClean="0">
                <a:latin typeface="楷体" panose="02010609060101010101" pitchFamily="49" charset="-122"/>
                <a:ea typeface="楷体" panose="02010609060101010101" pitchFamily="49" charset="-122"/>
              </a:rPr>
              <a:t>唐太宗贞观年间人，她的父亲樊洪是西凉国（西突厥）寒江关守将，后投唐，与薛丁山结为夫妇。二人智勇双全，登坛挂帅。在薛家被满门抄斩后，她率儿子薛刚杀进长安，除奸报仇。在民间传说中，她是一个敢爱敢恨、胸怀宽广的大唐奇女，也是一个武艺高强、神通广大、文武全才的兵马大元帅。</a:t>
            </a:r>
          </a:p>
        </p:txBody>
      </p:sp>
      <p:grpSp>
        <p:nvGrpSpPr>
          <p:cNvPr id="72707" name="组合 9"/>
          <p:cNvGrpSpPr/>
          <p:nvPr/>
        </p:nvGrpSpPr>
        <p:grpSpPr>
          <a:xfrm>
            <a:off x="34925" y="-20638"/>
            <a:ext cx="2008188" cy="523876"/>
            <a:chOff x="70" y="-63"/>
            <a:chExt cx="3161" cy="824"/>
          </a:xfrm>
        </p:grpSpPr>
        <p:sp>
          <p:nvSpPr>
            <p:cNvPr id="72709"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拓展探究</a:t>
              </a:r>
            </a:p>
          </p:txBody>
        </p:sp>
        <p:cxnSp>
          <p:nvCxnSpPr>
            <p:cNvPr id="5"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6" name="菱形 5"/>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72708" name="TextBox 1"/>
          <p:cNvSpPr txBox="1">
            <a:spLocks noChangeArrowheads="1"/>
          </p:cNvSpPr>
          <p:nvPr/>
        </p:nvSpPr>
        <p:spPr bwMode="auto">
          <a:xfrm>
            <a:off x="395288" y="771525"/>
            <a:ext cx="43926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楷体" panose="02010609060101010101" pitchFamily="49" charset="-122"/>
                <a:ea typeface="楷体" panose="02010609060101010101" pitchFamily="49" charset="-122"/>
              </a:rPr>
              <a:t>古典文化中的巾帼英雄形象：</a:t>
            </a:r>
          </a:p>
        </p:txBody>
      </p:sp>
    </p:spTree>
  </p:cSld>
  <p:clrMapOvr>
    <a:masterClrMapping/>
  </p:clrMapOvr>
  <p:transition spd="slow">
    <p:rand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矩形 2"/>
          <p:cNvSpPr>
            <a:spLocks noChangeArrowheads="1"/>
          </p:cNvSpPr>
          <p:nvPr/>
        </p:nvSpPr>
        <p:spPr bwMode="auto">
          <a:xfrm>
            <a:off x="323850" y="1563688"/>
            <a:ext cx="8648700"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latin typeface="楷体" panose="02010609060101010101" pitchFamily="49" charset="-122"/>
                <a:ea typeface="楷体" panose="02010609060101010101" pitchFamily="49" charset="-122"/>
              </a:rPr>
              <a:t>1.</a:t>
            </a:r>
            <a:r>
              <a:rPr lang="zh-CN" altLang="en-US" sz="2400" b="1">
                <a:latin typeface="楷体" panose="02010609060101010101" pitchFamily="49" charset="-122"/>
                <a:ea typeface="楷体" panose="02010609060101010101" pitchFamily="49" charset="-122"/>
              </a:rPr>
              <a:t>叙事性强，人物性格鲜明，故事情节完整。</a:t>
            </a:r>
          </a:p>
          <a:p>
            <a:pPr algn="just">
              <a:lnSpc>
                <a:spcPct val="150000"/>
              </a:lnSpc>
            </a:pP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运用多种艺术手法来描写人物，如个性化的对话，人物行动和细节的描写等。</a:t>
            </a:r>
          </a:p>
          <a:p>
            <a:pPr algn="just">
              <a:lnSpc>
                <a:spcPct val="150000"/>
              </a:lnSpc>
            </a:pP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形式多样，有四言、五言、杂言。五言是乐府民歌的创新。</a:t>
            </a:r>
          </a:p>
          <a:p>
            <a:pPr algn="just">
              <a:lnSpc>
                <a:spcPct val="150000"/>
              </a:lnSpc>
            </a:pPr>
            <a:r>
              <a:rPr lang="en-US" altLang="zh-CN" sz="2400" b="1">
                <a:latin typeface="楷体" panose="02010609060101010101" pitchFamily="49" charset="-122"/>
                <a:ea typeface="楷体" panose="02010609060101010101" pitchFamily="49" charset="-122"/>
              </a:rPr>
              <a:t>4.</a:t>
            </a:r>
            <a:r>
              <a:rPr lang="zh-CN" altLang="en-US" sz="2400" b="1">
                <a:latin typeface="楷体" panose="02010609060101010101" pitchFamily="49" charset="-122"/>
                <a:ea typeface="楷体" panose="02010609060101010101" pitchFamily="49" charset="-122"/>
              </a:rPr>
              <a:t>有丰富奇特的幻想，具有浪漫色彩。</a:t>
            </a:r>
            <a:endParaRPr lang="zh-CN" altLang="en-US" sz="2400">
              <a:latin typeface="楷体" panose="02010609060101010101" pitchFamily="49" charset="-122"/>
              <a:ea typeface="楷体" panose="02010609060101010101" pitchFamily="49" charset="-122"/>
            </a:endParaRPr>
          </a:p>
        </p:txBody>
      </p:sp>
      <p:grpSp>
        <p:nvGrpSpPr>
          <p:cNvPr id="9219" name="组合 8"/>
          <p:cNvGrpSpPr/>
          <p:nvPr/>
        </p:nvGrpSpPr>
        <p:grpSpPr>
          <a:xfrm>
            <a:off x="0" y="31750"/>
            <a:ext cx="2051050" cy="523875"/>
            <a:chOff x="0" y="-63"/>
            <a:chExt cx="3231" cy="824"/>
          </a:xfrm>
        </p:grpSpPr>
        <p:sp>
          <p:nvSpPr>
            <p:cNvPr id="9227"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知识备查</a:t>
              </a:r>
            </a:p>
          </p:txBody>
        </p:sp>
        <p:cxnSp>
          <p:nvCxnSpPr>
            <p:cNvPr id="6"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7" name="菱形 6"/>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grpSp>
        <p:nvGrpSpPr>
          <p:cNvPr id="9220" name="组合 14"/>
          <p:cNvGrpSpPr/>
          <p:nvPr/>
        </p:nvGrpSpPr>
        <p:grpSpPr>
          <a:xfrm>
            <a:off x="3275013" y="917575"/>
            <a:ext cx="2098675" cy="436563"/>
            <a:chOff x="3368666" y="884333"/>
            <a:chExt cx="2098942" cy="436454"/>
          </a:xfrm>
        </p:grpSpPr>
        <p:sp>
          <p:nvSpPr>
            <p:cNvPr id="16" name="圆角矩形 15"/>
            <p:cNvSpPr/>
            <p:nvPr/>
          </p:nvSpPr>
          <p:spPr bwMode="auto">
            <a:xfrm rot="555800">
              <a:off x="4602310" y="885921"/>
              <a:ext cx="442969" cy="418995"/>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p:cNvSpPr/>
            <p:nvPr/>
          </p:nvSpPr>
          <p:spPr bwMode="auto">
            <a:xfrm rot="20470820">
              <a:off x="4197446" y="892269"/>
              <a:ext cx="442968" cy="420582"/>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p:cNvSpPr/>
            <p:nvPr/>
          </p:nvSpPr>
          <p:spPr bwMode="auto">
            <a:xfrm rot="319204">
              <a:off x="3778293" y="892269"/>
              <a:ext cx="441381" cy="420582"/>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9" name="圆角矩形 18"/>
            <p:cNvSpPr/>
            <p:nvPr/>
          </p:nvSpPr>
          <p:spPr bwMode="auto">
            <a:xfrm rot="21148334">
              <a:off x="3368666" y="900204"/>
              <a:ext cx="441381" cy="42058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20" name="圆角矩形 19"/>
            <p:cNvSpPr/>
            <p:nvPr/>
          </p:nvSpPr>
          <p:spPr bwMode="auto">
            <a:xfrm rot="21148334">
              <a:off x="5026227" y="884333"/>
              <a:ext cx="441381" cy="420583"/>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grpSp>
      <p:sp>
        <p:nvSpPr>
          <p:cNvPr id="9221" name="矩形 1"/>
          <p:cNvSpPr>
            <a:spLocks noChangeArrowheads="1"/>
          </p:cNvSpPr>
          <p:nvPr/>
        </p:nvSpPr>
        <p:spPr bwMode="auto">
          <a:xfrm>
            <a:off x="3203575" y="774700"/>
            <a:ext cx="2214563"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乐府诗特点</a:t>
            </a:r>
          </a:p>
        </p:txBody>
      </p:sp>
    </p:spTree>
  </p:cSld>
  <p:clrMapOvr>
    <a:masterClrMapping/>
  </p:clrMapOvr>
  <p:transition spd="slow">
    <p:random/>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3730" name="组合 8"/>
          <p:cNvGrpSpPr/>
          <p:nvPr/>
        </p:nvGrpSpPr>
        <p:grpSpPr>
          <a:xfrm>
            <a:off x="34925" y="-20638"/>
            <a:ext cx="2008188" cy="523876"/>
            <a:chOff x="70" y="-63"/>
            <a:chExt cx="3161" cy="824"/>
          </a:xfrm>
        </p:grpSpPr>
        <p:sp>
          <p:nvSpPr>
            <p:cNvPr id="73732"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课下作业</a:t>
              </a:r>
            </a:p>
          </p:txBody>
        </p:sp>
        <p:cxnSp>
          <p:nvCxnSpPr>
            <p:cNvPr id="8" name="直线连接符 9"/>
            <p:cNvCxnSpPr/>
            <p:nvPr/>
          </p:nvCxnSpPr>
          <p:spPr>
            <a:xfrm>
              <a:off x="70" y="701"/>
              <a:ext cx="316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11" name="菱形 10"/>
            <p:cNvSpPr/>
            <p:nvPr/>
          </p:nvSpPr>
          <p:spPr>
            <a:xfrm>
              <a:off x="125" y="149"/>
              <a:ext cx="552"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73731" name="矩形 6"/>
          <p:cNvSpPr>
            <a:spLocks noChangeArrowheads="1"/>
          </p:cNvSpPr>
          <p:nvPr/>
        </p:nvSpPr>
        <p:spPr bwMode="auto">
          <a:xfrm>
            <a:off x="539750" y="1058863"/>
            <a:ext cx="828040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800" b="1">
                <a:latin typeface="宋体" panose="02010600030101010101" pitchFamily="2" charset="-122"/>
              </a:rPr>
              <a:t>1.</a:t>
            </a:r>
            <a:r>
              <a:rPr lang="zh-CN" altLang="en-US" sz="2800" b="1">
                <a:latin typeface="宋体" panose="02010600030101010101" pitchFamily="2" charset="-122"/>
              </a:rPr>
              <a:t>背诵这首诗。</a:t>
            </a:r>
            <a:endParaRPr lang="en-US" altLang="zh-CN" sz="2800" b="1">
              <a:latin typeface="宋体" panose="02010600030101010101" pitchFamily="2" charset="-122"/>
            </a:endParaRPr>
          </a:p>
          <a:p>
            <a:pPr eaLnBrk="1" hangingPunct="1">
              <a:lnSpc>
                <a:spcPct val="150000"/>
              </a:lnSpc>
            </a:pPr>
            <a:r>
              <a:rPr lang="en-US" altLang="zh-CN" sz="2800" b="1">
                <a:latin typeface="宋体" panose="02010600030101010101" pitchFamily="2" charset="-122"/>
              </a:rPr>
              <a:t>2.</a:t>
            </a:r>
            <a:r>
              <a:rPr lang="zh-CN" altLang="en-US" sz="2800" b="1">
                <a:latin typeface="宋体" panose="02010600030101010101" pitchFamily="2" charset="-122"/>
              </a:rPr>
              <a:t>联系时代背景，联想花木兰从军过程中可能会遇到的事情，她会怎么想，怎么做。试着扩写花木兰的经历。</a:t>
            </a:r>
            <a:endParaRPr lang="zh-CN" altLang="en-US" sz="2800">
              <a:latin typeface="宋体" panose="02010600030101010101" pitchFamily="2" charset="-122"/>
            </a:endParaRPr>
          </a:p>
        </p:txBody>
      </p:sp>
      <p:pic>
        <p:nvPicPr>
          <p:cNvPr id="73733" name="New picture"/>
          <p:cNvPicPr/>
          <p:nvPr/>
        </p:nvPicPr>
        <p:blipFill>
          <a:blip r:embed="rId2"/>
          <a:stretch>
            <a:fillRect/>
          </a:stretch>
        </p:blipFill>
        <p:spPr>
          <a:xfrm>
            <a:off x="11417300" y="12026900"/>
            <a:ext cx="355600" cy="266700"/>
          </a:xfrm>
          <a:prstGeom prst="cube">
            <a:avLst/>
          </a:prstGeom>
        </p:spPr>
      </p:pic>
    </p:spTree>
  </p:cSld>
  <p:clrMapOvr>
    <a:masterClrMapping/>
  </p:clrMapOvr>
  <p:transition spd="slow">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2" name="组合 1"/>
          <p:cNvGrpSpPr/>
          <p:nvPr/>
        </p:nvGrpSpPr>
        <p:grpSpPr>
          <a:xfrm>
            <a:off x="3460750" y="484188"/>
            <a:ext cx="1758950" cy="566737"/>
            <a:chOff x="3286116" y="615935"/>
            <a:chExt cx="1758959" cy="566737"/>
          </a:xfrm>
        </p:grpSpPr>
        <p:sp>
          <p:nvSpPr>
            <p:cNvPr id="15" name="圆角矩形 14"/>
            <p:cNvSpPr/>
            <p:nvPr/>
          </p:nvSpPr>
          <p:spPr>
            <a:xfrm rot="555800">
              <a:off x="4602161" y="715947"/>
              <a:ext cx="442914" cy="419100"/>
            </a:xfrm>
            <a:prstGeom prst="roundRect">
              <a:avLst/>
            </a:prstGeom>
            <a:solidFill>
              <a:schemeClr val="accent6">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6" name="圆角矩形 15"/>
            <p:cNvSpPr/>
            <p:nvPr/>
          </p:nvSpPr>
          <p:spPr>
            <a:xfrm rot="20470820">
              <a:off x="4197346" y="722297"/>
              <a:ext cx="442915" cy="420688"/>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7" name="圆角矩形 16"/>
            <p:cNvSpPr/>
            <p:nvPr/>
          </p:nvSpPr>
          <p:spPr>
            <a:xfrm rot="319204">
              <a:off x="3778244" y="722297"/>
              <a:ext cx="441327" cy="420688"/>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8" name="圆角矩形 17"/>
            <p:cNvSpPr/>
            <p:nvPr/>
          </p:nvSpPr>
          <p:spPr>
            <a:xfrm rot="21148334">
              <a:off x="3368666" y="730235"/>
              <a:ext cx="441327" cy="420687"/>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0252" name="矩形 1"/>
            <p:cNvSpPr>
              <a:spLocks noChangeArrowheads="1"/>
            </p:cNvSpPr>
            <p:nvPr/>
          </p:nvSpPr>
          <p:spPr bwMode="auto">
            <a:xfrm>
              <a:off x="3286116" y="615935"/>
              <a:ext cx="1743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背景资料</a:t>
              </a:r>
            </a:p>
          </p:txBody>
        </p:sp>
      </p:grpSp>
      <p:grpSp>
        <p:nvGrpSpPr>
          <p:cNvPr id="10243" name="组合 8"/>
          <p:cNvGrpSpPr/>
          <p:nvPr/>
        </p:nvGrpSpPr>
        <p:grpSpPr>
          <a:xfrm>
            <a:off x="0" y="31750"/>
            <a:ext cx="2051050" cy="523875"/>
            <a:chOff x="0" y="-63"/>
            <a:chExt cx="3231" cy="824"/>
          </a:xfrm>
        </p:grpSpPr>
        <p:sp>
          <p:nvSpPr>
            <p:cNvPr id="10245" name="文本框 6"/>
            <p:cNvSpPr txBox="1">
              <a:spLocks noChangeArrowheads="1"/>
            </p:cNvSpPr>
            <p:nvPr/>
          </p:nvSpPr>
          <p:spPr bwMode="auto">
            <a:xfrm>
              <a:off x="678" y="-63"/>
              <a:ext cx="2553" cy="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知识备查</a:t>
              </a:r>
            </a:p>
          </p:txBody>
        </p:sp>
        <p:cxnSp>
          <p:nvCxnSpPr>
            <p:cNvPr id="19" name="直线连接符 9"/>
            <p:cNvCxnSpPr/>
            <p:nvPr/>
          </p:nvCxnSpPr>
          <p:spPr>
            <a:xfrm>
              <a:off x="0" y="701"/>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20" name="菱形 19"/>
            <p:cNvSpPr/>
            <p:nvPr/>
          </p:nvSpPr>
          <p:spPr>
            <a:xfrm>
              <a:off x="125" y="149"/>
              <a:ext cx="553" cy="552"/>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0244" name="矩形 1"/>
          <p:cNvSpPr>
            <a:spLocks noChangeArrowheads="1"/>
          </p:cNvSpPr>
          <p:nvPr/>
        </p:nvSpPr>
        <p:spPr bwMode="auto">
          <a:xfrm>
            <a:off x="107950" y="1131888"/>
            <a:ext cx="896461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200" b="1">
                <a:latin typeface="楷体" panose="02010609060101010101" pitchFamily="49" charset="-122"/>
                <a:ea typeface="楷体" panose="02010609060101010101" pitchFamily="49" charset="-122"/>
              </a:rPr>
              <a:t>    这首诗与北魏与柔然之间所发生的长期战争有密切的关系。柔然，四世纪中</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在蒙古高原鄂尔浑河和土拉河流域建立政权</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经常骚扰北魏。据历史记载</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从公元</a:t>
            </a:r>
            <a:r>
              <a:rPr lang="en-US" altLang="zh-CN" sz="2200" b="1">
                <a:latin typeface="楷体" panose="02010609060101010101" pitchFamily="49" charset="-122"/>
                <a:ea typeface="楷体" panose="02010609060101010101" pitchFamily="49" charset="-122"/>
              </a:rPr>
              <a:t>407</a:t>
            </a:r>
            <a:r>
              <a:rPr lang="zh-CN" altLang="en-US" sz="2200" b="1">
                <a:latin typeface="楷体" panose="02010609060101010101" pitchFamily="49" charset="-122"/>
                <a:ea typeface="楷体" panose="02010609060101010101" pitchFamily="49" charset="-122"/>
              </a:rPr>
              <a:t>年到</a:t>
            </a:r>
            <a:r>
              <a:rPr lang="en-US" altLang="zh-CN" sz="2200" b="1">
                <a:latin typeface="楷体" panose="02010609060101010101" pitchFamily="49" charset="-122"/>
                <a:ea typeface="楷体" panose="02010609060101010101" pitchFamily="49" charset="-122"/>
              </a:rPr>
              <a:t>493</a:t>
            </a:r>
            <a:r>
              <a:rPr lang="zh-CN" altLang="en-US" sz="2200" b="1">
                <a:latin typeface="楷体" panose="02010609060101010101" pitchFamily="49" charset="-122"/>
                <a:ea typeface="楷体" panose="02010609060101010101" pitchFamily="49" charset="-122"/>
              </a:rPr>
              <a:t>年的</a:t>
            </a:r>
            <a:r>
              <a:rPr lang="en-US" altLang="zh-CN" sz="2200" b="1">
                <a:latin typeface="楷体" panose="02010609060101010101" pitchFamily="49" charset="-122"/>
                <a:ea typeface="楷体" panose="02010609060101010101" pitchFamily="49" charset="-122"/>
              </a:rPr>
              <a:t>80</a:t>
            </a:r>
            <a:r>
              <a:rPr lang="zh-CN" altLang="en-US" sz="2200" b="1">
                <a:latin typeface="楷体" panose="02010609060101010101" pitchFamily="49" charset="-122"/>
                <a:ea typeface="楷体" panose="02010609060101010101" pitchFamily="49" charset="-122"/>
              </a:rPr>
              <a:t>多年间</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双方发生的大战役就有</a:t>
            </a:r>
            <a:r>
              <a:rPr lang="en-US" altLang="zh-CN" sz="2200" b="1">
                <a:latin typeface="楷体" panose="02010609060101010101" pitchFamily="49" charset="-122"/>
                <a:ea typeface="楷体" panose="02010609060101010101" pitchFamily="49" charset="-122"/>
              </a:rPr>
              <a:t>15</a:t>
            </a:r>
            <a:r>
              <a:rPr lang="zh-CN" altLang="en-US" sz="2200" b="1">
                <a:latin typeface="楷体" panose="02010609060101010101" pitchFamily="49" charset="-122"/>
                <a:ea typeface="楷体" panose="02010609060101010101" pitchFamily="49" charset="-122"/>
              </a:rPr>
              <a:t>次之多。</a:t>
            </a:r>
            <a:br>
              <a:rPr lang="zh-CN" altLang="en-US" sz="2200" b="1">
                <a:latin typeface="楷体" panose="02010609060101010101" pitchFamily="49" charset="-122"/>
                <a:ea typeface="楷体" panose="02010609060101010101" pitchFamily="49" charset="-122"/>
              </a:rPr>
            </a:br>
            <a:r>
              <a:rPr lang="zh-CN" altLang="en-US" sz="2200" b="1">
                <a:latin typeface="楷体" panose="02010609060101010101" pitchFamily="49" charset="-122"/>
                <a:ea typeface="楷体" panose="02010609060101010101" pitchFamily="49" charset="-122"/>
              </a:rPr>
              <a:t>    北魏因此发动了大规模的战争，出击柔然</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迫使柔然退到大漠以北。后来又灭夏国</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灭“北燕”</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灭“北凉”</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结束了从</a:t>
            </a:r>
            <a:r>
              <a:rPr lang="en-US" altLang="zh-CN" sz="2200" b="1">
                <a:latin typeface="楷体" panose="02010609060101010101" pitchFamily="49" charset="-122"/>
                <a:ea typeface="楷体" panose="02010609060101010101" pitchFamily="49" charset="-122"/>
              </a:rPr>
              <a:t>304</a:t>
            </a:r>
            <a:r>
              <a:rPr lang="zh-CN" altLang="en-US" sz="2200" b="1">
                <a:latin typeface="楷体" panose="02010609060101010101" pitchFamily="49" charset="-122"/>
                <a:ea typeface="楷体" panose="02010609060101010101" pitchFamily="49" charset="-122"/>
              </a:rPr>
              <a:t>年开始的一百多年的黄河流域大乱</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中国北部重新统一。这次战争是进步的</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符合人民的愿望。诗中的木兰参加了这十多年的统一北方的战争</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打败敌人凯旋还乡。正因为这样</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木兰诗</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千百年来流传不衰</a:t>
            </a:r>
            <a:r>
              <a:rPr lang="en-US" altLang="zh-CN" sz="2200" b="1">
                <a:latin typeface="楷体" panose="02010609060101010101" pitchFamily="49" charset="-122"/>
                <a:ea typeface="楷体" panose="02010609060101010101" pitchFamily="49" charset="-122"/>
              </a:rPr>
              <a:t>,</a:t>
            </a:r>
            <a:r>
              <a:rPr lang="zh-CN" altLang="en-US" sz="2200" b="1">
                <a:latin typeface="楷体" panose="02010609060101010101" pitchFamily="49" charset="-122"/>
                <a:ea typeface="楷体" panose="02010609060101010101" pitchFamily="49" charset="-122"/>
              </a:rPr>
              <a:t>木兰千百年来受到人民的传颂和赞扬。</a:t>
            </a:r>
          </a:p>
        </p:txBody>
      </p:sp>
    </p:spTree>
  </p:cSld>
  <p:clrMapOvr>
    <a:masterClrMapping/>
  </p:clrMapOvr>
  <p:transition spd="slow">
    <p:random/>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266" name="组合 68"/>
          <p:cNvGrpSpPr/>
          <p:nvPr/>
        </p:nvGrpSpPr>
        <p:grpSpPr>
          <a:xfrm>
            <a:off x="539750" y="565150"/>
            <a:ext cx="1497013" cy="566738"/>
            <a:chOff x="752475" y="598488"/>
            <a:chExt cx="1497013" cy="566737"/>
          </a:xfrm>
        </p:grpSpPr>
        <p:sp>
          <p:nvSpPr>
            <p:cNvPr id="57" name="圆角矩形 56"/>
            <p:cNvSpPr/>
            <p:nvPr/>
          </p:nvSpPr>
          <p:spPr>
            <a:xfrm rot="20326116">
              <a:off x="1746250" y="719138"/>
              <a:ext cx="442913" cy="420687"/>
            </a:xfrm>
            <a:prstGeom prst="roundRect">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8" name="圆角矩形 57"/>
            <p:cNvSpPr/>
            <p:nvPr/>
          </p:nvSpPr>
          <p:spPr>
            <a:xfrm rot="319204">
              <a:off x="1258888" y="722313"/>
              <a:ext cx="441325" cy="420687"/>
            </a:xfrm>
            <a:prstGeom prst="roundRect">
              <a:avLst/>
            </a:prstGeom>
            <a:solidFill>
              <a:schemeClr val="accent1">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59" name="圆角矩形 58"/>
            <p:cNvSpPr/>
            <p:nvPr/>
          </p:nvSpPr>
          <p:spPr>
            <a:xfrm rot="21148334">
              <a:off x="787400" y="730251"/>
              <a:ext cx="441325" cy="420686"/>
            </a:xfrm>
            <a:prstGeom prst="round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kumimoji="1" lang="zh-CN" altLang="en-US"/>
            </a:p>
          </p:txBody>
        </p:sp>
        <p:sp>
          <p:nvSpPr>
            <p:cNvPr id="11300" name="矩形 1"/>
            <p:cNvSpPr>
              <a:spLocks noChangeArrowheads="1"/>
            </p:cNvSpPr>
            <p:nvPr/>
          </p:nvSpPr>
          <p:spPr bwMode="auto">
            <a:xfrm>
              <a:off x="752475" y="598488"/>
              <a:ext cx="1497013"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lnSpc>
                  <a:spcPts val="4300"/>
                </a:lnSpc>
              </a:pPr>
              <a:r>
                <a:rPr lang="zh-CN" altLang="en-US" sz="2800" b="1">
                  <a:solidFill>
                    <a:schemeClr val="bg1"/>
                  </a:solidFill>
                  <a:latin typeface="楷体" panose="02010609060101010101" pitchFamily="49" charset="-122"/>
                  <a:ea typeface="楷体" panose="02010609060101010101" pitchFamily="49" charset="-122"/>
                </a:rPr>
                <a:t>读一读</a:t>
              </a:r>
            </a:p>
          </p:txBody>
        </p:sp>
      </p:grpSp>
      <p:grpSp>
        <p:nvGrpSpPr>
          <p:cNvPr id="11267" name="组合 8"/>
          <p:cNvGrpSpPr/>
          <p:nvPr/>
        </p:nvGrpSpPr>
        <p:grpSpPr>
          <a:xfrm>
            <a:off x="0" y="31750"/>
            <a:ext cx="2051050" cy="523875"/>
            <a:chOff x="0" y="-63"/>
            <a:chExt cx="3231" cy="823"/>
          </a:xfrm>
        </p:grpSpPr>
        <p:sp>
          <p:nvSpPr>
            <p:cNvPr id="11294" name="文本框 6"/>
            <p:cNvSpPr txBox="1">
              <a:spLocks noChangeArrowheads="1"/>
            </p:cNvSpPr>
            <p:nvPr/>
          </p:nvSpPr>
          <p:spPr bwMode="auto">
            <a:xfrm>
              <a:off x="678" y="-63"/>
              <a:ext cx="2553"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zh-CN" altLang="en-US" sz="2800">
                  <a:latin typeface="黑体" panose="02010609060101010101" pitchFamily="49" charset="-122"/>
                  <a:ea typeface="黑体" panose="02010609060101010101" pitchFamily="49" charset="-122"/>
                </a:rPr>
                <a:t>预习检查</a:t>
              </a:r>
            </a:p>
          </p:txBody>
        </p:sp>
        <p:cxnSp>
          <p:nvCxnSpPr>
            <p:cNvPr id="29" name="直线连接符 9"/>
            <p:cNvCxnSpPr/>
            <p:nvPr/>
          </p:nvCxnSpPr>
          <p:spPr>
            <a:xfrm>
              <a:off x="0" y="700"/>
              <a:ext cx="3231" cy="0"/>
            </a:xfrm>
            <a:prstGeom prst="line">
              <a:avLst/>
            </a:prstGeom>
            <a:ln>
              <a:solidFill>
                <a:srgbClr val="0FB746"/>
              </a:solidFill>
            </a:ln>
            <a:effectLst/>
          </p:spPr>
          <p:style>
            <a:lnRef idx="2">
              <a:schemeClr val="accent1"/>
            </a:lnRef>
            <a:fillRef idx="0">
              <a:schemeClr val="accent1"/>
            </a:fillRef>
            <a:effectRef idx="1">
              <a:schemeClr val="accent1"/>
            </a:effectRef>
            <a:fontRef idx="minor">
              <a:schemeClr val="tx1"/>
            </a:fontRef>
          </p:style>
        </p:cxnSp>
        <p:sp>
          <p:nvSpPr>
            <p:cNvPr id="30" name="菱形 29"/>
            <p:cNvSpPr/>
            <p:nvPr/>
          </p:nvSpPr>
          <p:spPr>
            <a:xfrm>
              <a:off x="125" y="149"/>
              <a:ext cx="553" cy="551"/>
            </a:xfrm>
            <a:prstGeom prst="diamond">
              <a:avLst/>
            </a:prstGeom>
            <a:solidFill>
              <a:srgbClr val="0FB7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zh-CN" altLang="en-US">
                <a:latin typeface="黑体" panose="02010609060101010101" pitchFamily="49" charset="-122"/>
                <a:ea typeface="黑体" panose="02010609060101010101" pitchFamily="49" charset="-122"/>
              </a:endParaRPr>
            </a:p>
          </p:txBody>
        </p:sp>
      </p:grpSp>
      <p:sp>
        <p:nvSpPr>
          <p:cNvPr id="12" name="矩形 11"/>
          <p:cNvSpPr>
            <a:spLocks noChangeArrowheads="1"/>
          </p:cNvSpPr>
          <p:nvPr/>
        </p:nvSpPr>
        <p:spPr bwMode="auto">
          <a:xfrm>
            <a:off x="768350" y="1268413"/>
            <a:ext cx="420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jī</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13" name="矩形 12"/>
          <p:cNvSpPr>
            <a:spLocks noChangeArrowheads="1"/>
          </p:cNvSpPr>
          <p:nvPr/>
        </p:nvSpPr>
        <p:spPr bwMode="auto">
          <a:xfrm>
            <a:off x="2268538" y="1276350"/>
            <a:ext cx="5889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pèi</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14" name="矩形 13"/>
          <p:cNvSpPr>
            <a:spLocks noChangeArrowheads="1"/>
          </p:cNvSpPr>
          <p:nvPr/>
        </p:nvSpPr>
        <p:spPr bwMode="auto">
          <a:xfrm>
            <a:off x="3779838" y="1276350"/>
            <a:ext cx="76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jiān</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15" name="矩形 14"/>
          <p:cNvSpPr>
            <a:spLocks noChangeArrowheads="1"/>
          </p:cNvSpPr>
          <p:nvPr/>
        </p:nvSpPr>
        <p:spPr bwMode="auto">
          <a:xfrm>
            <a:off x="6118225" y="1246188"/>
            <a:ext cx="40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jì</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16" name="矩形 15"/>
          <p:cNvSpPr>
            <a:spLocks noChangeArrowheads="1"/>
          </p:cNvSpPr>
          <p:nvPr/>
        </p:nvSpPr>
        <p:spPr bwMode="auto">
          <a:xfrm>
            <a:off x="7243763" y="1246188"/>
            <a:ext cx="568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jiū</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17" name="矩形 16"/>
          <p:cNvSpPr>
            <a:spLocks noChangeArrowheads="1"/>
          </p:cNvSpPr>
          <p:nvPr/>
        </p:nvSpPr>
        <p:spPr bwMode="auto">
          <a:xfrm>
            <a:off x="611188" y="2382838"/>
            <a:ext cx="841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shuò</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18" name="矩形 17"/>
          <p:cNvSpPr>
            <a:spLocks noChangeArrowheads="1"/>
          </p:cNvSpPr>
          <p:nvPr/>
        </p:nvSpPr>
        <p:spPr bwMode="auto">
          <a:xfrm>
            <a:off x="2700338" y="2398713"/>
            <a:ext cx="6588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tuò</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19" name="矩形 18"/>
          <p:cNvSpPr>
            <a:spLocks noChangeArrowheads="1"/>
          </p:cNvSpPr>
          <p:nvPr/>
        </p:nvSpPr>
        <p:spPr bwMode="auto">
          <a:xfrm>
            <a:off x="3851275" y="2373313"/>
            <a:ext cx="7096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huò</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20" name="矩形 19"/>
          <p:cNvSpPr>
            <a:spLocks noChangeArrowheads="1"/>
          </p:cNvSpPr>
          <p:nvPr/>
        </p:nvSpPr>
        <p:spPr bwMode="auto">
          <a:xfrm>
            <a:off x="5795963" y="2355850"/>
            <a:ext cx="871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zhuó</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21" name="矩形 20"/>
          <p:cNvSpPr>
            <a:spLocks noChangeArrowheads="1"/>
          </p:cNvSpPr>
          <p:nvPr/>
        </p:nvSpPr>
        <p:spPr bwMode="auto">
          <a:xfrm>
            <a:off x="1149350" y="3651250"/>
            <a:ext cx="6143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bìn</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22" name="矩形 21"/>
          <p:cNvSpPr>
            <a:spLocks noChangeArrowheads="1"/>
          </p:cNvSpPr>
          <p:nvPr/>
        </p:nvSpPr>
        <p:spPr bwMode="auto">
          <a:xfrm>
            <a:off x="2700338" y="3579813"/>
            <a:ext cx="704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zhù</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23" name="矩形 22"/>
          <p:cNvSpPr>
            <a:spLocks noChangeArrowheads="1"/>
          </p:cNvSpPr>
          <p:nvPr/>
        </p:nvSpPr>
        <p:spPr bwMode="auto">
          <a:xfrm>
            <a:off x="3892550" y="3549650"/>
            <a:ext cx="12176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ān jiān</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25" name="矩形 24"/>
          <p:cNvSpPr>
            <a:spLocks noChangeArrowheads="1"/>
          </p:cNvSpPr>
          <p:nvPr/>
        </p:nvSpPr>
        <p:spPr bwMode="auto">
          <a:xfrm>
            <a:off x="7720013" y="2325688"/>
            <a:ext cx="452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400">
                <a:solidFill>
                  <a:srgbClr val="0000FF"/>
                </a:solidFill>
                <a:latin typeface="汉语拼音" panose="000b0604020202020204" pitchFamily="34" charset="0"/>
                <a:ea typeface="华文楷体" panose="02010600040101010101" pitchFamily="2" charset="-122"/>
              </a:rPr>
              <a:t>zǐ</a:t>
            </a:r>
            <a:endParaRPr lang="zh-CN" altLang="en-US" sz="2400">
              <a:solidFill>
                <a:srgbClr val="0000FF"/>
              </a:solidFill>
              <a:latin typeface="汉语拼音" panose="000b0604020202020204" pitchFamily="34" charset="0"/>
              <a:ea typeface="华文楷体" panose="02010600040101010101" pitchFamily="2" charset="-122"/>
            </a:endParaRPr>
          </a:p>
        </p:txBody>
      </p:sp>
      <p:sp>
        <p:nvSpPr>
          <p:cNvPr id="11281" name="矩形 1"/>
          <p:cNvSpPr>
            <a:spLocks noChangeArrowheads="1"/>
          </p:cNvSpPr>
          <p:nvPr/>
        </p:nvSpPr>
        <p:spPr bwMode="auto">
          <a:xfrm>
            <a:off x="552450" y="1563688"/>
            <a:ext cx="1214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FF0000"/>
                </a:solidFill>
                <a:latin typeface="楷体" panose="02010609060101010101" pitchFamily="49" charset="-122"/>
                <a:ea typeface="楷体" panose="02010609060101010101" pitchFamily="49" charset="-122"/>
              </a:rPr>
              <a:t>唧</a:t>
            </a:r>
            <a:r>
              <a:rPr lang="zh-CN" altLang="en-US" sz="4000">
                <a:solidFill>
                  <a:srgbClr val="000000"/>
                </a:solidFill>
                <a:latin typeface="楷体" panose="02010609060101010101" pitchFamily="49" charset="-122"/>
                <a:ea typeface="楷体" panose="02010609060101010101" pitchFamily="49" charset="-122"/>
              </a:rPr>
              <a:t>唧</a:t>
            </a:r>
            <a:endParaRPr lang="zh-CN" altLang="en-US" sz="4000">
              <a:latin typeface="楷体" panose="02010609060101010101" pitchFamily="49" charset="-122"/>
              <a:ea typeface="楷体" panose="02010609060101010101" pitchFamily="49" charset="-122"/>
            </a:endParaRPr>
          </a:p>
        </p:txBody>
      </p:sp>
      <p:sp>
        <p:nvSpPr>
          <p:cNvPr id="11282" name="矩形 2"/>
          <p:cNvSpPr>
            <a:spLocks noChangeArrowheads="1"/>
          </p:cNvSpPr>
          <p:nvPr/>
        </p:nvSpPr>
        <p:spPr bwMode="auto">
          <a:xfrm>
            <a:off x="2209800" y="1635125"/>
            <a:ext cx="1212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FF0000"/>
                </a:solidFill>
                <a:latin typeface="楷体" panose="02010609060101010101" pitchFamily="49" charset="-122"/>
                <a:ea typeface="楷体" panose="02010609060101010101" pitchFamily="49" charset="-122"/>
              </a:rPr>
              <a:t>辔</a:t>
            </a:r>
            <a:r>
              <a:rPr lang="zh-CN" altLang="en-US" sz="4000">
                <a:latin typeface="楷体" panose="02010609060101010101" pitchFamily="49" charset="-122"/>
                <a:ea typeface="楷体" panose="02010609060101010101" pitchFamily="49" charset="-122"/>
              </a:rPr>
              <a:t>头</a:t>
            </a:r>
          </a:p>
        </p:txBody>
      </p:sp>
      <p:sp>
        <p:nvSpPr>
          <p:cNvPr id="11283" name="矩形 3"/>
          <p:cNvSpPr>
            <a:spLocks noChangeArrowheads="1"/>
          </p:cNvSpPr>
          <p:nvPr/>
        </p:nvSpPr>
        <p:spPr bwMode="auto">
          <a:xfrm>
            <a:off x="3803650" y="1647825"/>
            <a:ext cx="1214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FF0000"/>
                </a:solidFill>
                <a:latin typeface="楷体" panose="02010609060101010101" pitchFamily="49" charset="-122"/>
                <a:ea typeface="楷体" panose="02010609060101010101" pitchFamily="49" charset="-122"/>
              </a:rPr>
              <a:t>溅</a:t>
            </a:r>
            <a:r>
              <a:rPr lang="zh-CN" altLang="en-US" sz="4000">
                <a:latin typeface="楷体" panose="02010609060101010101" pitchFamily="49" charset="-122"/>
                <a:ea typeface="楷体" panose="02010609060101010101" pitchFamily="49" charset="-122"/>
              </a:rPr>
              <a:t>溅</a:t>
            </a:r>
          </a:p>
        </p:txBody>
      </p:sp>
      <p:sp>
        <p:nvSpPr>
          <p:cNvPr id="11284" name="矩形 6"/>
          <p:cNvSpPr>
            <a:spLocks noChangeArrowheads="1"/>
          </p:cNvSpPr>
          <p:nvPr/>
        </p:nvSpPr>
        <p:spPr bwMode="auto">
          <a:xfrm>
            <a:off x="7177088" y="1563688"/>
            <a:ext cx="12112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FF0000"/>
                </a:solidFill>
                <a:latin typeface="楷体" panose="02010609060101010101" pitchFamily="49" charset="-122"/>
                <a:ea typeface="楷体" panose="02010609060101010101" pitchFamily="49" charset="-122"/>
              </a:rPr>
              <a:t>啾</a:t>
            </a:r>
            <a:r>
              <a:rPr lang="zh-CN" altLang="en-US" sz="4000">
                <a:latin typeface="楷体" panose="02010609060101010101" pitchFamily="49" charset="-122"/>
                <a:ea typeface="楷体" panose="02010609060101010101" pitchFamily="49" charset="-122"/>
              </a:rPr>
              <a:t>啾</a:t>
            </a:r>
          </a:p>
        </p:txBody>
      </p:sp>
      <p:sp>
        <p:nvSpPr>
          <p:cNvPr id="11285" name="矩形 7"/>
          <p:cNvSpPr>
            <a:spLocks noChangeArrowheads="1"/>
          </p:cNvSpPr>
          <p:nvPr/>
        </p:nvSpPr>
        <p:spPr bwMode="auto">
          <a:xfrm>
            <a:off x="644525" y="2727325"/>
            <a:ext cx="12144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FF0000"/>
                </a:solidFill>
                <a:latin typeface="楷体" panose="02010609060101010101" pitchFamily="49" charset="-122"/>
                <a:ea typeface="楷体" panose="02010609060101010101" pitchFamily="49" charset="-122"/>
              </a:rPr>
              <a:t>朔</a:t>
            </a:r>
            <a:r>
              <a:rPr lang="zh-CN" altLang="en-US" sz="4000">
                <a:latin typeface="楷体" panose="02010609060101010101" pitchFamily="49" charset="-122"/>
                <a:ea typeface="楷体" panose="02010609060101010101" pitchFamily="49" charset="-122"/>
              </a:rPr>
              <a:t>气</a:t>
            </a:r>
          </a:p>
        </p:txBody>
      </p:sp>
      <p:sp>
        <p:nvSpPr>
          <p:cNvPr id="11286" name="矩形 8"/>
          <p:cNvSpPr>
            <a:spLocks noChangeArrowheads="1"/>
          </p:cNvSpPr>
          <p:nvPr/>
        </p:nvSpPr>
        <p:spPr bwMode="auto">
          <a:xfrm>
            <a:off x="2136775" y="2655888"/>
            <a:ext cx="12112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anose="02010609060101010101" pitchFamily="49" charset="-122"/>
                <a:ea typeface="楷体" panose="02010609060101010101" pitchFamily="49" charset="-122"/>
              </a:rPr>
              <a:t>金</a:t>
            </a:r>
            <a:r>
              <a:rPr lang="zh-CN" altLang="en-US" sz="4000">
                <a:solidFill>
                  <a:srgbClr val="FF0000"/>
                </a:solidFill>
                <a:latin typeface="楷体" panose="02010609060101010101" pitchFamily="49" charset="-122"/>
                <a:ea typeface="楷体" panose="02010609060101010101" pitchFamily="49" charset="-122"/>
              </a:rPr>
              <a:t>柝</a:t>
            </a:r>
          </a:p>
        </p:txBody>
      </p:sp>
      <p:sp>
        <p:nvSpPr>
          <p:cNvPr id="11287" name="矩形 9"/>
          <p:cNvSpPr>
            <a:spLocks noChangeArrowheads="1"/>
          </p:cNvSpPr>
          <p:nvPr/>
        </p:nvSpPr>
        <p:spPr bwMode="auto">
          <a:xfrm>
            <a:off x="3794125" y="2652713"/>
            <a:ext cx="12096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FF0000"/>
                </a:solidFill>
                <a:latin typeface="楷体" panose="02010609060101010101" pitchFamily="49" charset="-122"/>
                <a:ea typeface="楷体" panose="02010609060101010101" pitchFamily="49" charset="-122"/>
              </a:rPr>
              <a:t>霍</a:t>
            </a:r>
            <a:r>
              <a:rPr lang="zh-CN" altLang="en-US" sz="4000">
                <a:latin typeface="楷体" panose="02010609060101010101" pitchFamily="49" charset="-122"/>
                <a:ea typeface="楷体" panose="02010609060101010101" pitchFamily="49" charset="-122"/>
              </a:rPr>
              <a:t>霍</a:t>
            </a:r>
          </a:p>
        </p:txBody>
      </p:sp>
      <p:sp>
        <p:nvSpPr>
          <p:cNvPr id="11288" name="矩形 23"/>
          <p:cNvSpPr>
            <a:spLocks noChangeArrowheads="1"/>
          </p:cNvSpPr>
          <p:nvPr/>
        </p:nvSpPr>
        <p:spPr bwMode="auto">
          <a:xfrm>
            <a:off x="5867400" y="264318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FF0000"/>
                </a:solidFill>
                <a:latin typeface="楷体" panose="02010609060101010101" pitchFamily="49" charset="-122"/>
                <a:ea typeface="楷体" panose="02010609060101010101" pitchFamily="49" charset="-122"/>
              </a:rPr>
              <a:t>著</a:t>
            </a:r>
          </a:p>
        </p:txBody>
      </p:sp>
      <p:sp>
        <p:nvSpPr>
          <p:cNvPr id="11289" name="矩形 25"/>
          <p:cNvSpPr>
            <a:spLocks noChangeArrowheads="1"/>
          </p:cNvSpPr>
          <p:nvPr/>
        </p:nvSpPr>
        <p:spPr bwMode="auto">
          <a:xfrm>
            <a:off x="552450" y="3883025"/>
            <a:ext cx="12112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anose="02010609060101010101" pitchFamily="49" charset="-122"/>
                <a:ea typeface="楷体" panose="02010609060101010101" pitchFamily="49" charset="-122"/>
              </a:rPr>
              <a:t>云</a:t>
            </a:r>
            <a:r>
              <a:rPr lang="zh-CN" altLang="en-US" sz="4000">
                <a:solidFill>
                  <a:srgbClr val="FF0000"/>
                </a:solidFill>
                <a:latin typeface="楷体" panose="02010609060101010101" pitchFamily="49" charset="-122"/>
                <a:ea typeface="楷体" panose="02010609060101010101" pitchFamily="49" charset="-122"/>
              </a:rPr>
              <a:t>鬓</a:t>
            </a:r>
          </a:p>
        </p:txBody>
      </p:sp>
      <p:sp>
        <p:nvSpPr>
          <p:cNvPr id="11290" name="矩形 26"/>
          <p:cNvSpPr>
            <a:spLocks noChangeArrowheads="1"/>
          </p:cNvSpPr>
          <p:nvPr/>
        </p:nvSpPr>
        <p:spPr bwMode="auto">
          <a:xfrm>
            <a:off x="2136775" y="3879850"/>
            <a:ext cx="12112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anose="02010609060101010101" pitchFamily="49" charset="-122"/>
                <a:ea typeface="楷体" panose="02010609060101010101" pitchFamily="49" charset="-122"/>
              </a:rPr>
              <a:t>机</a:t>
            </a:r>
            <a:r>
              <a:rPr lang="zh-CN" altLang="en-US" sz="4000">
                <a:solidFill>
                  <a:srgbClr val="FF0000"/>
                </a:solidFill>
                <a:latin typeface="楷体" panose="02010609060101010101" pitchFamily="49" charset="-122"/>
                <a:ea typeface="楷体" panose="02010609060101010101" pitchFamily="49" charset="-122"/>
              </a:rPr>
              <a:t>杼</a:t>
            </a:r>
          </a:p>
        </p:txBody>
      </p:sp>
      <p:sp>
        <p:nvSpPr>
          <p:cNvPr id="11291" name="矩形 27"/>
          <p:cNvSpPr>
            <a:spLocks noChangeArrowheads="1"/>
          </p:cNvSpPr>
          <p:nvPr/>
        </p:nvSpPr>
        <p:spPr bwMode="auto">
          <a:xfrm>
            <a:off x="3794125" y="3879850"/>
            <a:ext cx="12096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solidFill>
                  <a:srgbClr val="FF0000"/>
                </a:solidFill>
                <a:latin typeface="楷体" panose="02010609060101010101" pitchFamily="49" charset="-122"/>
                <a:ea typeface="楷体" panose="02010609060101010101" pitchFamily="49" charset="-122"/>
              </a:rPr>
              <a:t>鞍鞯</a:t>
            </a:r>
          </a:p>
        </p:txBody>
      </p:sp>
      <p:sp>
        <p:nvSpPr>
          <p:cNvPr id="11292" name="矩形 30"/>
          <p:cNvSpPr>
            <a:spLocks noChangeArrowheads="1"/>
          </p:cNvSpPr>
          <p:nvPr/>
        </p:nvSpPr>
        <p:spPr bwMode="auto">
          <a:xfrm>
            <a:off x="7092950" y="2643188"/>
            <a:ext cx="1466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anose="02010609060101010101" pitchFamily="49" charset="-122"/>
                <a:ea typeface="楷体" panose="02010609060101010101" pitchFamily="49" charset="-122"/>
              </a:rPr>
              <a:t>阿</a:t>
            </a:r>
            <a:r>
              <a:rPr lang="zh-CN" altLang="en-US" sz="4000">
                <a:solidFill>
                  <a:srgbClr val="FF0000"/>
                </a:solidFill>
                <a:latin typeface="楷体" panose="02010609060101010101" pitchFamily="49" charset="-122"/>
                <a:ea typeface="楷体" panose="02010609060101010101" pitchFamily="49" charset="-122"/>
              </a:rPr>
              <a:t>姊</a:t>
            </a:r>
            <a:r>
              <a:rPr lang="zh-CN" altLang="en-US" sz="4000">
                <a:latin typeface="楷体" panose="02010609060101010101" pitchFamily="49" charset="-122"/>
                <a:ea typeface="楷体" panose="02010609060101010101" pitchFamily="49" charset="-122"/>
              </a:rPr>
              <a:t> </a:t>
            </a:r>
            <a:endParaRPr lang="en-US" altLang="zh-CN" sz="4000">
              <a:latin typeface="楷体" panose="02010609060101010101" pitchFamily="49" charset="-122"/>
              <a:ea typeface="楷体" panose="02010609060101010101" pitchFamily="49" charset="-122"/>
            </a:endParaRPr>
          </a:p>
        </p:txBody>
      </p:sp>
      <p:sp>
        <p:nvSpPr>
          <p:cNvPr id="11293" name="矩形 31"/>
          <p:cNvSpPr>
            <a:spLocks noChangeArrowheads="1"/>
          </p:cNvSpPr>
          <p:nvPr/>
        </p:nvSpPr>
        <p:spPr bwMode="auto">
          <a:xfrm>
            <a:off x="5535613" y="1576388"/>
            <a:ext cx="12096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a:latin typeface="楷体" panose="02010609060101010101" pitchFamily="49" charset="-122"/>
                <a:ea typeface="楷体" panose="02010609060101010101" pitchFamily="49" charset="-122"/>
              </a:rPr>
              <a:t>胡</a:t>
            </a:r>
            <a:r>
              <a:rPr lang="zh-CN" altLang="en-US" sz="4000">
                <a:solidFill>
                  <a:srgbClr val="FF0000"/>
                </a:solidFill>
                <a:latin typeface="楷体" panose="02010609060101010101" pitchFamily="49" charset="-122"/>
                <a:ea typeface="楷体" panose="02010609060101010101" pitchFamily="49" charset="-122"/>
              </a:rPr>
              <a:t>骑</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p:bldP spid="21" grpId="0"/>
      <p:bldP spid="22" grpId="0"/>
      <p:bldP spid="23" grpId="0"/>
      <p:bldP spid="25"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Arial"/>
      </a:majorFont>
      <a:minorFont>
        <a:latin typeface="Times New Roman"/>
        <a:ea typeface="微软雅黑"/>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470</Paragraphs>
  <Slides>70</Slides>
  <Notes>2</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70</vt:i4>
      </vt:variant>
    </vt:vector>
  </HeadingPairs>
  <TitlesOfParts>
    <vt:vector baseType="lpstr" size="82">
      <vt:lpstr>Arial</vt:lpstr>
      <vt:lpstr>Impact</vt:lpstr>
      <vt:lpstr>微软雅黑</vt:lpstr>
      <vt:lpstr>Times New Roman</vt:lpstr>
      <vt:lpstr>宋体</vt:lpstr>
      <vt:lpstr>Calibri</vt:lpstr>
      <vt:lpstr>楷体</vt:lpstr>
      <vt:lpstr>Kaiti SC</vt:lpstr>
      <vt:lpstr>黑体</vt:lpstr>
      <vt:lpstr>汉语拼音</vt:lpstr>
      <vt:lpstr>华文楷体</vt:lpstr>
      <vt:lpstr>《七彩课堂》课件模板（新）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2021-04-10T18:41:32.960</cp:lastPrinted>
  <dcterms:created xsi:type="dcterms:W3CDTF">2021-04-10T18:41:32Z</dcterms:created>
  <dcterms:modified xsi:type="dcterms:W3CDTF">2021-04-10T10:41:33Z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