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0" r:id="rId2"/>
    <p:sldId id="337" r:id="rId3"/>
    <p:sldId id="633" r:id="rId4"/>
    <p:sldId id="634" r:id="rId5"/>
    <p:sldId id="698" r:id="rId6"/>
    <p:sldId id="697" r:id="rId7"/>
    <p:sldId id="699" r:id="rId8"/>
    <p:sldId id="556" r:id="rId9"/>
  </p:sldIdLst>
  <p:sldSz cx="9144000" cy="5143500" type="screen16x9"/>
  <p:notesSz cx="6761163" cy="9942513"/>
  <p:embeddedFontLst>
    <p:embeddedFont>
      <p:font typeface="微软雅黑" pitchFamily="34" charset="-122"/>
      <p:regular r:id="rId10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7D4794"/>
    <a:srgbClr val="008D3F"/>
    <a:srgbClr val="005326"/>
    <a:srgbClr val="99CA6C"/>
    <a:srgbClr val="316A2C"/>
    <a:srgbClr val="5AB430"/>
    <a:srgbClr val="6FB52F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-3864" y="-20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命题热点透析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AC69F34-098B-4C92-AE8D-2463C3791135}"/>
              </a:ext>
            </a:extLst>
          </p:cNvPr>
          <p:cNvGrpSpPr/>
          <p:nvPr userDrawn="1"/>
        </p:nvGrpSpPr>
        <p:grpSpPr>
          <a:xfrm>
            <a:off x="-7792" y="350585"/>
            <a:ext cx="439592" cy="1407678"/>
            <a:chOff x="-7792" y="350585"/>
            <a:chExt cx="439592" cy="140767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C0F42FB-7AE2-4507-8AA4-8CF79D4D99DB}"/>
                </a:ext>
              </a:extLst>
            </p:cNvPr>
            <p:cNvSpPr/>
            <p:nvPr/>
          </p:nvSpPr>
          <p:spPr>
            <a:xfrm>
              <a:off x="-7792" y="350585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10">
              <a:extLst>
                <a:ext uri="{FF2B5EF4-FFF2-40B4-BE49-F238E27FC236}">
                  <a16:creationId xmlns="" xmlns:a16="http://schemas.microsoft.com/office/drawing/2014/main" id="{49FAD6E6-374A-4811-8357-03E9005A5475}"/>
                </a:ext>
              </a:extLst>
            </p:cNvPr>
            <p:cNvSpPr txBox="1"/>
            <p:nvPr/>
          </p:nvSpPr>
          <p:spPr>
            <a:xfrm>
              <a:off x="85282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知识体系梳理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FC9CB91-19FB-443A-B0F3-E284BE8C0EF1}"/>
              </a:ext>
            </a:extLst>
          </p:cNvPr>
          <p:cNvGrpSpPr/>
          <p:nvPr userDrawn="1"/>
        </p:nvGrpSpPr>
        <p:grpSpPr>
          <a:xfrm>
            <a:off x="-7792" y="1927266"/>
            <a:ext cx="439592" cy="1414209"/>
            <a:chOff x="-7792" y="1927266"/>
            <a:chExt cx="439592" cy="1414209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1935449"/>
              <a:ext cx="439592" cy="1406026"/>
            </a:xfrm>
            <a:prstGeom prst="rect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2" y="1927266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命题热点透析</a:t>
              </a:r>
            </a:p>
          </p:txBody>
        </p:sp>
      </p:grp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6" y="3480342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考题分层训练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知识体系梳理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 userDrawn="1"/>
        </p:nvSpPr>
        <p:spPr>
          <a:xfrm>
            <a:off x="85282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热点实验梳理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7792" y="3480342"/>
            <a:ext cx="428625" cy="1406026"/>
            <a:chOff x="-7792" y="3480342"/>
            <a:chExt cx="428625" cy="1406026"/>
          </a:xfrm>
          <a:solidFill>
            <a:srgbClr val="7D4794"/>
          </a:solidFill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480342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87" y="3480342"/>
              <a:ext cx="288147" cy="1406026"/>
            </a:xfrm>
            <a:prstGeom prst="rect">
              <a:avLst/>
            </a:prstGeom>
            <a:grp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考题分层训练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2020-03-21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0" y="1263376"/>
            <a:ext cx="9143999" cy="2555629"/>
          </a:xfrm>
          <a:prstGeom prst="rect">
            <a:avLst/>
          </a:prstGeom>
          <a:solidFill>
            <a:srgbClr val="7D4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1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题型突破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物质的检验和鉴别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651069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2E4471E-452C-42AB-8CB6-E8B4A6789D47}"/>
              </a:ext>
            </a:extLst>
          </p:cNvPr>
          <p:cNvGrpSpPr/>
          <p:nvPr/>
        </p:nvGrpSpPr>
        <p:grpSpPr>
          <a:xfrm>
            <a:off x="882045" y="521959"/>
            <a:ext cx="1240056" cy="439278"/>
            <a:chOff x="941670" y="1607128"/>
            <a:chExt cx="1240056" cy="439278"/>
          </a:xfrm>
        </p:grpSpPr>
        <p:sp>
          <p:nvSpPr>
            <p:cNvPr id="5" name="箭头: 五边形 17">
              <a:extLst>
                <a:ext uri="{FF2B5EF4-FFF2-40B4-BE49-F238E27FC236}">
                  <a16:creationId xmlns="" xmlns:a16="http://schemas.microsoft.com/office/drawing/2014/main" id="{96603A45-3CB0-4F96-AF88-67A73B18EB12}"/>
                </a:ext>
              </a:extLst>
            </p:cNvPr>
            <p:cNvSpPr/>
            <p:nvPr/>
          </p:nvSpPr>
          <p:spPr>
            <a:xfrm>
              <a:off x="941670" y="1685080"/>
              <a:ext cx="1240056" cy="361325"/>
            </a:xfrm>
            <a:prstGeom prst="homePlate">
              <a:avLst/>
            </a:prstGeom>
            <a:solidFill>
              <a:srgbClr val="7D47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7538"/>
                </a:solidFill>
              </a:endParaRPr>
            </a:p>
          </p:txBody>
        </p:sp>
        <p:sp>
          <p:nvSpPr>
            <p:cNvPr id="6" name="文本框 24">
              <a:extLst>
                <a:ext uri="{FF2B5EF4-FFF2-40B4-BE49-F238E27FC236}">
                  <a16:creationId xmlns="" xmlns:a16="http://schemas.microsoft.com/office/drawing/2014/main" id="{6595B644-D3EF-46B4-93C6-2FB52A6F8EB8}"/>
                </a:ext>
              </a:extLst>
            </p:cNvPr>
            <p:cNvSpPr txBox="1"/>
            <p:nvPr/>
          </p:nvSpPr>
          <p:spPr>
            <a:xfrm>
              <a:off x="997086" y="1607128"/>
              <a:ext cx="99603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题型解读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1">
            <a:extLst>
              <a:ext uri="{FF2B5EF4-FFF2-40B4-BE49-F238E27FC236}">
                <a16:creationId xmlns="" xmlns:a16="http://schemas.microsoft.com/office/drawing/2014/main" id="{15744FFC-7CB0-42A8-9BBF-31C9F6E32C41}"/>
              </a:ext>
            </a:extLst>
          </p:cNvPr>
          <p:cNvSpPr txBox="1"/>
          <p:nvPr/>
        </p:nvSpPr>
        <p:spPr>
          <a:xfrm>
            <a:off x="846420" y="1067790"/>
            <a:ext cx="7798819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一、物质的检验 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常见离子的检验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阳离子的检验方法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90651" y="2487302"/>
          <a:ext cx="7707084" cy="1165860"/>
        </p:xfrm>
        <a:graphic>
          <a:graphicData uri="http://schemas.openxmlformats.org/drawingml/2006/table">
            <a:tbl>
              <a:tblPr/>
              <a:tblGrid>
                <a:gridCol w="1056902"/>
                <a:gridCol w="2968831"/>
                <a:gridCol w="3681351"/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离子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检验试剂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实验现象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H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酸碱指示剂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石蕊溶液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紫色石蕊溶液变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Ba</a:t>
                      </a:r>
                      <a:r>
                        <a:rPr lang="en-US" sz="1700" kern="100" baseline="300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2+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H</a:t>
                      </a:r>
                      <a:r>
                        <a:rPr lang="en-US" sz="1700" kern="100" baseline="-250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US" sz="1700" kern="1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SO</a:t>
                      </a:r>
                      <a:r>
                        <a:rPr lang="en-US" sz="1700" kern="100" baseline="-250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4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或硫酸盐溶液、稀硝酸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生成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沉淀不溶于稀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硝酸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0194" y="2906465"/>
            <a:ext cx="290712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红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3903" y="3286476"/>
            <a:ext cx="94473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白色沉淀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914400" y="351157"/>
            <a:ext cx="7734735" cy="3958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/>
              <a:t>（续表）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50026" y="801005"/>
          <a:ext cx="7588332" cy="1554480"/>
        </p:xfrm>
        <a:graphic>
          <a:graphicData uri="http://schemas.openxmlformats.org/drawingml/2006/table">
            <a:tbl>
              <a:tblPr/>
              <a:tblGrid>
                <a:gridCol w="1187532"/>
                <a:gridCol w="2909455"/>
                <a:gridCol w="3491345"/>
              </a:tblGrid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离子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检验试剂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实验现象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Cu</a:t>
                      </a:r>
                      <a:r>
                        <a:rPr lang="en-US" sz="1700" kern="100" baseline="300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蓝色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NaOH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生成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色絮状沉淀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Ag</a:t>
                      </a:r>
                      <a:r>
                        <a:rPr lang="en-US" sz="1700" kern="100" baseline="300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盐酸或氯化物溶液、稀硝酸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生成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沉淀不溶于稀硝酸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Fe</a:t>
                      </a:r>
                      <a:r>
                        <a:rPr lang="en-US" sz="1700" kern="100" baseline="300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3+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黄色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NaOH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</a:t>
                      </a: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生成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色沉淀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5167" y="1220172"/>
            <a:ext cx="290712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蓝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413" y="1600180"/>
            <a:ext cx="94473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白色沉淀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0167" y="1992067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红褐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4882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阴离子的检验方法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02523" y="943325"/>
          <a:ext cx="7718962" cy="2700000"/>
        </p:xfrm>
        <a:graphic>
          <a:graphicData uri="http://schemas.openxmlformats.org/drawingml/2006/table">
            <a:tbl>
              <a:tblPr/>
              <a:tblGrid>
                <a:gridCol w="926277"/>
                <a:gridCol w="2363190"/>
                <a:gridCol w="4429495"/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离子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检验试剂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实验现象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Cl</a:t>
                      </a:r>
                      <a:r>
                        <a:rPr lang="en-US" sz="1700" kern="100" baseline="300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-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AgNO</a:t>
                      </a:r>
                      <a:r>
                        <a:rPr lang="en-US" sz="1700" kern="100" baseline="-250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溶液、稀硝酸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生成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再加稀硝酸沉淀不消失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硝酸钡溶液、稀硝酸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产生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再加稀硝酸沉淀不消失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稀盐酸、澄清石灰水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产生无色无味气体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使澄清石灰水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OH</a:t>
                      </a:r>
                      <a:r>
                        <a:rPr lang="en-US" sz="1700" kern="100" baseline="300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-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无色酚酞溶液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酚酞溶液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en-US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83554" y="1971903"/>
          <a:ext cx="625475" cy="666750"/>
        </p:xfrm>
        <a:graphic>
          <a:graphicData uri="http://schemas.openxmlformats.org/presentationml/2006/ole">
            <p:oleObj spid="_x0000_s46083" name="文档" r:id="rId3" imgW="625007" imgH="666384" progId="Word.Document.12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1162669" y="2508210"/>
          <a:ext cx="625475" cy="666750"/>
        </p:xfrm>
        <a:graphic>
          <a:graphicData uri="http://schemas.openxmlformats.org/presentationml/2006/ole">
            <p:oleObj spid="_x0000_s46084" name="文档" r:id="rId4" imgW="625007" imgH="666744" progId="Word.Document.12">
              <p:embed/>
            </p:oleObj>
          </a:graphicData>
        </a:graphic>
      </p:graphicFrame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518" y="1576429"/>
            <a:ext cx="94473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白色沉淀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514" y="2122693"/>
            <a:ext cx="94473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白色沉淀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37" y="2657087"/>
            <a:ext cx="726728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变浑浊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7024" y="3203349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变红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843149" y="351157"/>
            <a:ext cx="7758486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二、物质的鉴别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物理方法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利用颜色不同</a:t>
            </a:r>
            <a:r>
              <a:rPr lang="en-US" dirty="0" smtClean="0"/>
              <a:t>:</a:t>
            </a:r>
            <a:endParaRPr lang="zh-CN" altLang="en-US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06484" y="1782635"/>
          <a:ext cx="7631874" cy="1080000"/>
        </p:xfrm>
        <a:graphic>
          <a:graphicData uri="http://schemas.openxmlformats.org/drawingml/2006/table">
            <a:tbl>
              <a:tblPr/>
              <a:tblGrid>
                <a:gridCol w="969817"/>
                <a:gridCol w="6662057"/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溶液颜色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Fe</a:t>
                      </a:r>
                      <a:r>
                        <a:rPr lang="en-US" sz="1700" kern="100" baseline="300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溶液呈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;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Fe</a:t>
                      </a:r>
                      <a:r>
                        <a:rPr lang="en-US" sz="1700" kern="100" baseline="300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溶液呈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;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Cu</a:t>
                      </a:r>
                      <a:r>
                        <a:rPr lang="en-US" sz="1700" kern="100" baseline="300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+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溶液呈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en-US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黑色固体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、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、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、炭粉、铁粉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(Fe)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、活性炭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05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975" y="1873313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黄色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5153" y="1873311"/>
            <a:ext cx="726728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浅绿色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1461" y="1885186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蓝色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5067" y="2407704"/>
            <a:ext cx="70589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sz="1700" b="1" dirty="0" err="1" smtClean="0">
                <a:solidFill>
                  <a:srgbClr val="A50021"/>
                </a:solidFill>
              </a:rPr>
              <a:t>MnO</a:t>
            </a:r>
            <a:r>
              <a:rPr lang="en-US" sz="1700" b="1" baseline="-25000" dirty="0" err="1" smtClean="0">
                <a:solidFill>
                  <a:srgbClr val="A50021"/>
                </a:solidFill>
              </a:rPr>
              <a:t>2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3221" y="2443328"/>
            <a:ext cx="53917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sz="1700" b="1" dirty="0" err="1" smtClean="0">
                <a:solidFill>
                  <a:srgbClr val="A50021"/>
                </a:solidFill>
              </a:rPr>
              <a:t>CuO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497" y="2407700"/>
            <a:ext cx="678638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sz="1700" b="1" dirty="0" err="1" smtClean="0">
                <a:solidFill>
                  <a:srgbClr val="A50021"/>
                </a:solidFill>
              </a:rPr>
              <a:t>Fe</a:t>
            </a:r>
            <a:r>
              <a:rPr lang="en-US" sz="1700" b="1" baseline="-25000" dirty="0" err="1" smtClean="0">
                <a:solidFill>
                  <a:srgbClr val="A50021"/>
                </a:solidFill>
              </a:rPr>
              <a:t>3</a:t>
            </a:r>
            <a:r>
              <a:rPr lang="en-US" sz="1700" b="1" dirty="0" err="1" smtClean="0">
                <a:solidFill>
                  <a:srgbClr val="A50021"/>
                </a:solidFill>
              </a:rPr>
              <a:t>O</a:t>
            </a:r>
            <a:r>
              <a:rPr lang="en-US" sz="1700" b="1" baseline="-25000" dirty="0" err="1" smtClean="0">
                <a:solidFill>
                  <a:srgbClr val="A50021"/>
                </a:solidFill>
              </a:rPr>
              <a:t>4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780566" y="351157"/>
            <a:ext cx="7844819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利用气味不同</a:t>
            </a:r>
            <a:r>
              <a:rPr lang="en-US" dirty="0" smtClean="0"/>
              <a:t>:</a:t>
            </a:r>
            <a:r>
              <a:rPr lang="zh-CN" altLang="en-US" dirty="0" smtClean="0"/>
              <a:t>例如</a:t>
            </a:r>
            <a:r>
              <a:rPr lang="en-US" dirty="0" err="1" smtClean="0"/>
              <a:t>SO</a:t>
            </a:r>
            <a:r>
              <a:rPr lang="en-US" baseline="-25000" dirty="0" err="1" smtClean="0"/>
              <a:t>2</a:t>
            </a:r>
            <a:r>
              <a:rPr lang="zh-CN" altLang="en-US" dirty="0" smtClean="0"/>
              <a:t>和</a:t>
            </a:r>
            <a:r>
              <a:rPr lang="en-US" dirty="0" err="1" smtClean="0"/>
              <a:t>O</a:t>
            </a:r>
            <a:r>
              <a:rPr lang="en-US" baseline="-25000" dirty="0" err="1" smtClean="0"/>
              <a:t>2</a:t>
            </a:r>
            <a:r>
              <a:rPr lang="zh-CN" altLang="en-US" dirty="0" smtClean="0"/>
              <a:t>的鉴别</a:t>
            </a:r>
            <a:r>
              <a:rPr lang="en-US" dirty="0" smtClean="0"/>
              <a:t>,</a:t>
            </a:r>
            <a:r>
              <a:rPr lang="zh-CN" altLang="en-US" dirty="0" smtClean="0"/>
              <a:t>有刺激性气味的是</a:t>
            </a:r>
            <a:r>
              <a:rPr lang="en-US" dirty="0" err="1" smtClean="0"/>
              <a:t>SO</a:t>
            </a:r>
            <a:r>
              <a:rPr lang="en-US" baseline="-25000" dirty="0" err="1" smtClean="0"/>
              <a:t>2</a:t>
            </a:r>
            <a:r>
              <a:rPr lang="en-US" dirty="0" smtClean="0"/>
              <a:t>,</a:t>
            </a:r>
            <a:r>
              <a:rPr lang="zh-CN" altLang="en-US" dirty="0" smtClean="0"/>
              <a:t>无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的是</a:t>
            </a:r>
            <a:r>
              <a:rPr lang="en-US" dirty="0" err="1" smtClean="0"/>
              <a:t>O</a:t>
            </a:r>
            <a:r>
              <a:rPr lang="en-US" baseline="-25000" dirty="0" err="1" smtClean="0"/>
              <a:t>2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利用溶解性不同</a:t>
            </a:r>
            <a:r>
              <a:rPr lang="en-US" dirty="0" smtClean="0"/>
              <a:t>:</a:t>
            </a:r>
            <a:r>
              <a:rPr lang="zh-CN" altLang="en-US" dirty="0" smtClean="0"/>
              <a:t>例如</a:t>
            </a:r>
            <a:r>
              <a:rPr lang="en-US" dirty="0" err="1" smtClean="0"/>
              <a:t>Na</a:t>
            </a:r>
            <a:r>
              <a:rPr lang="en-US" baseline="-25000" dirty="0" err="1" smtClean="0"/>
              <a:t>2</a:t>
            </a:r>
            <a:r>
              <a:rPr lang="en-US" dirty="0" err="1" smtClean="0"/>
              <a:t>CO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和</a:t>
            </a:r>
            <a:r>
              <a:rPr lang="en-US" dirty="0" err="1" smtClean="0"/>
              <a:t>CaCO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固体的鉴别</a:t>
            </a:r>
            <a:r>
              <a:rPr lang="en-US" dirty="0" smtClean="0"/>
              <a:t>,</a:t>
            </a:r>
            <a:r>
              <a:rPr lang="zh-CN" altLang="en-US" dirty="0" smtClean="0"/>
              <a:t>将固体分别加入水中</a:t>
            </a:r>
            <a:r>
              <a:rPr lang="en-US" dirty="0" smtClean="0"/>
              <a:t>,</a:t>
            </a:r>
            <a:r>
              <a:rPr lang="zh-CN" altLang="en-US" dirty="0" smtClean="0"/>
              <a:t>能溶解的是</a:t>
            </a:r>
            <a:r>
              <a:rPr lang="zh-CN" altLang="en-US" u="sng" dirty="0" smtClean="0"/>
              <a:t>　　      　　</a:t>
            </a:r>
            <a:r>
              <a:rPr lang="en-US" dirty="0" smtClean="0"/>
              <a:t>,</a:t>
            </a:r>
            <a:r>
              <a:rPr lang="zh-CN" altLang="en-US" dirty="0" smtClean="0"/>
              <a:t>不能溶解的是</a:t>
            </a:r>
            <a:r>
              <a:rPr lang="zh-CN" altLang="en-US" u="sng" dirty="0" smtClean="0"/>
              <a:t>　　　   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利用溶解时的热量变化不同</a:t>
            </a:r>
            <a:r>
              <a:rPr lang="en-US" dirty="0" smtClean="0"/>
              <a:t>:</a:t>
            </a:r>
            <a:r>
              <a:rPr lang="zh-CN" altLang="en-US" dirty="0" smtClean="0"/>
              <a:t>例如</a:t>
            </a:r>
            <a:r>
              <a:rPr lang="en-US" dirty="0" err="1" smtClean="0"/>
              <a:t>NaCl</a:t>
            </a:r>
            <a:r>
              <a:rPr lang="zh-CN" altLang="en-US" dirty="0" smtClean="0"/>
              <a:t>、</a:t>
            </a:r>
            <a:r>
              <a:rPr lang="en-US" dirty="0" err="1" smtClean="0"/>
              <a:t>NaOH</a:t>
            </a:r>
            <a:r>
              <a:rPr lang="zh-CN" altLang="en-US" dirty="0" smtClean="0"/>
              <a:t>、</a:t>
            </a:r>
            <a:r>
              <a:rPr lang="en-US" dirty="0" err="1" smtClean="0"/>
              <a:t>NH</a:t>
            </a:r>
            <a:r>
              <a:rPr lang="en-US" baseline="-25000" dirty="0" err="1" smtClean="0"/>
              <a:t>4</a:t>
            </a:r>
            <a:r>
              <a:rPr lang="en-US" dirty="0" err="1" smtClean="0"/>
              <a:t>NO</a:t>
            </a:r>
            <a:r>
              <a:rPr lang="en-US" baseline="-25000" dirty="0" err="1" smtClean="0"/>
              <a:t>3</a:t>
            </a:r>
            <a:r>
              <a:rPr lang="zh-CN" altLang="en-US" dirty="0" smtClean="0"/>
              <a:t>固体的鉴别</a:t>
            </a:r>
            <a:r>
              <a:rPr lang="en-US" dirty="0" smtClean="0"/>
              <a:t>,</a:t>
            </a:r>
            <a:r>
              <a:rPr lang="zh-CN" altLang="en-US" dirty="0" smtClean="0"/>
              <a:t>将固体分别溶于水</a:t>
            </a:r>
            <a:r>
              <a:rPr lang="en-US" dirty="0" smtClean="0"/>
              <a:t>,</a:t>
            </a:r>
            <a:r>
              <a:rPr lang="zh-CN" altLang="en-US" dirty="0" smtClean="0"/>
              <a:t>使溶液温度升高的是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使溶液温度降低的是</a:t>
            </a:r>
            <a:r>
              <a:rPr lang="zh-CN" altLang="en-US" u="sng" dirty="0" smtClean="0"/>
              <a:t>　   　　　</a:t>
            </a:r>
            <a:r>
              <a:rPr lang="en-US" dirty="0" smtClean="0"/>
              <a:t>,</a:t>
            </a:r>
            <a:r>
              <a:rPr lang="zh-CN" altLang="en-US" dirty="0" smtClean="0"/>
              <a:t>溶液温度不变的是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。</a:t>
            </a:r>
            <a:r>
              <a:rPr lang="en-US" dirty="0" smtClean="0"/>
              <a:t> 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2707" y="412648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气味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306" y="1623931"/>
            <a:ext cx="932106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2</a:t>
            </a:r>
            <a:r>
              <a:rPr lang="en-US" b="1" dirty="0" err="1" smtClean="0">
                <a:solidFill>
                  <a:srgbClr val="A50021"/>
                </a:solidFill>
              </a:rPr>
              <a:t>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005" y="1623931"/>
            <a:ext cx="79745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CaCO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127" y="2478952"/>
            <a:ext cx="77962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NaOH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2705" y="2443327"/>
            <a:ext cx="1031299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NH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4</a:t>
            </a:r>
            <a:r>
              <a:rPr lang="en-US" b="1" dirty="0" err="1" smtClean="0">
                <a:solidFill>
                  <a:srgbClr val="A50021"/>
                </a:solidFill>
              </a:rPr>
              <a:t>NO</a:t>
            </a:r>
            <a:r>
              <a:rPr lang="en-US" b="1" baseline="-25000" dirty="0" err="1" smtClean="0">
                <a:solidFill>
                  <a:srgbClr val="A50021"/>
                </a:solidFill>
              </a:rPr>
              <a:t>3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333" y="2906468"/>
            <a:ext cx="625740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en-US" b="1" dirty="0" err="1" smtClean="0">
                <a:solidFill>
                  <a:srgbClr val="A50021"/>
                </a:solidFill>
              </a:rPr>
              <a:t>NaCl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780566" y="351157"/>
            <a:ext cx="7844819" cy="381218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化学方法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选择试剂鉴别</a:t>
            </a:r>
            <a:r>
              <a:rPr lang="en-US" dirty="0" smtClean="0"/>
              <a:t>:</a:t>
            </a:r>
            <a:r>
              <a:rPr lang="zh-CN" altLang="en-US" dirty="0" smtClean="0"/>
              <a:t>若被鉴别的物质是金属单质、非金属单质、金属氧化物</a:t>
            </a:r>
            <a:r>
              <a:rPr lang="en-US" dirty="0" smtClean="0"/>
              <a:t>,</a:t>
            </a:r>
            <a:r>
              <a:rPr lang="zh-CN" altLang="en-US" dirty="0" smtClean="0"/>
              <a:t>可选用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为试剂</a:t>
            </a:r>
            <a:r>
              <a:rPr lang="en-US" dirty="0" smtClean="0"/>
              <a:t>;</a:t>
            </a:r>
            <a:r>
              <a:rPr lang="zh-CN" altLang="en-US" dirty="0" smtClean="0"/>
              <a:t>若物质的酸碱性不同</a:t>
            </a:r>
            <a:r>
              <a:rPr lang="en-US" dirty="0" smtClean="0"/>
              <a:t>,</a:t>
            </a:r>
            <a:r>
              <a:rPr lang="zh-CN" altLang="en-US" dirty="0" smtClean="0"/>
              <a:t>可使用</a:t>
            </a:r>
            <a:r>
              <a:rPr lang="zh-CN" altLang="en-US" u="sng" dirty="0" smtClean="0"/>
              <a:t>　　     　  　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　　　     　</a:t>
            </a:r>
            <a:r>
              <a:rPr lang="zh-CN" altLang="en-US" dirty="0" smtClean="0"/>
              <a:t>、</a:t>
            </a:r>
            <a:r>
              <a:rPr lang="en-US" dirty="0" smtClean="0"/>
              <a:t>pH</a:t>
            </a:r>
            <a:r>
              <a:rPr lang="zh-CN" altLang="en-US" dirty="0" smtClean="0"/>
              <a:t>试纸鉴别。</a:t>
            </a:r>
            <a:r>
              <a:rPr lang="en-US" dirty="0" smtClean="0"/>
              <a:t> 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无试剂鉴别</a:t>
            </a:r>
            <a:r>
              <a:rPr lang="en-US" dirty="0" smtClean="0"/>
              <a:t>:</a:t>
            </a:r>
            <a:r>
              <a:rPr lang="zh-CN" altLang="en-US" dirty="0" smtClean="0"/>
              <a:t>特征现象法</a:t>
            </a:r>
            <a:r>
              <a:rPr lang="en-US" dirty="0" smtClean="0"/>
              <a:t>(</a:t>
            </a:r>
            <a:r>
              <a:rPr lang="zh-CN" altLang="en-US" dirty="0" smtClean="0"/>
              <a:t>利用物质的物理性质不同</a:t>
            </a:r>
            <a:r>
              <a:rPr lang="en-US" dirty="0" smtClean="0"/>
              <a:t>,</a:t>
            </a:r>
            <a:r>
              <a:rPr lang="zh-CN" altLang="en-US" dirty="0" smtClean="0"/>
              <a:t>通过观察找到突破口</a:t>
            </a:r>
            <a:r>
              <a:rPr lang="en-US" dirty="0" smtClean="0"/>
              <a:t>,</a:t>
            </a:r>
            <a:r>
              <a:rPr lang="zh-CN" altLang="en-US" dirty="0" smtClean="0"/>
              <a:t>然后利用已鉴别出的物质作为试剂将剩余物质依次鉴别出</a:t>
            </a:r>
            <a:r>
              <a:rPr lang="en-US" dirty="0" smtClean="0"/>
              <a:t>);</a:t>
            </a:r>
            <a:r>
              <a:rPr lang="zh-CN" altLang="en-US" dirty="0" smtClean="0"/>
              <a:t>两两混合法</a:t>
            </a:r>
            <a:r>
              <a:rPr lang="en-US" dirty="0" smtClean="0"/>
              <a:t>(</a:t>
            </a:r>
            <a:r>
              <a:rPr lang="zh-CN" altLang="en-US" dirty="0" smtClean="0"/>
              <a:t>当无法从物理性质入手时</a:t>
            </a:r>
            <a:r>
              <a:rPr lang="en-US" dirty="0" smtClean="0"/>
              <a:t>,</a:t>
            </a:r>
            <a:r>
              <a:rPr lang="zh-CN" altLang="en-US" dirty="0" smtClean="0"/>
              <a:t>采用两两混合的方法</a:t>
            </a:r>
            <a:r>
              <a:rPr lang="en-US" dirty="0" smtClean="0"/>
              <a:t>,</a:t>
            </a:r>
            <a:r>
              <a:rPr lang="zh-CN" altLang="en-US" dirty="0" smtClean="0"/>
              <a:t>若能各自产生不同现象</a:t>
            </a:r>
            <a:r>
              <a:rPr lang="en-US" dirty="0" smtClean="0"/>
              <a:t>,</a:t>
            </a:r>
            <a:r>
              <a:rPr lang="zh-CN" altLang="en-US" dirty="0" smtClean="0"/>
              <a:t>即可加以鉴别</a:t>
            </a:r>
            <a:r>
              <a:rPr lang="en-US" dirty="0" smtClean="0"/>
              <a:t>);</a:t>
            </a:r>
            <a:r>
              <a:rPr lang="zh-CN" altLang="en-US" dirty="0" smtClean="0"/>
              <a:t>借助产物法</a:t>
            </a:r>
            <a:r>
              <a:rPr lang="en-US" dirty="0" smtClean="0"/>
              <a:t>(</a:t>
            </a:r>
            <a:r>
              <a:rPr lang="zh-CN" altLang="en-US" dirty="0" smtClean="0"/>
              <a:t>若用以上两种方法还不能将组内的一种或两种物质鉴别出</a:t>
            </a:r>
            <a:r>
              <a:rPr lang="en-US" dirty="0" smtClean="0"/>
              <a:t>,</a:t>
            </a:r>
            <a:r>
              <a:rPr lang="zh-CN" altLang="en-US" dirty="0" smtClean="0"/>
              <a:t>可借助相关产物加以鉴别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537" y="1220169"/>
            <a:ext cx="534368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强酸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534" y="1220169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石蕊溶液</a:t>
            </a:r>
            <a:endParaRPr lang="zh-CN" altLang="en-US" dirty="0" smtClean="0">
              <a:solidFill>
                <a:srgbClr val="A5002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9578" y="1220170"/>
            <a:ext cx="996033" cy="34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b="1" dirty="0" smtClean="0">
                <a:solidFill>
                  <a:srgbClr val="A50021"/>
                </a:solidFill>
              </a:rPr>
              <a:t>酚酞溶液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5">
            <a:extLst>
              <a:ext uri="{FF2B5EF4-FFF2-40B4-BE49-F238E27FC236}">
                <a16:creationId xmlns="" xmlns:a16="http://schemas.microsoft.com/office/drawing/2014/main" id="{397633F9-8C47-462D-810D-830938166D1E}"/>
              </a:ext>
            </a:extLst>
          </p:cNvPr>
          <p:cNvSpPr txBox="1"/>
          <p:nvPr/>
        </p:nvSpPr>
        <p:spPr>
          <a:xfrm>
            <a:off x="780566" y="351157"/>
            <a:ext cx="7793418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zh-CN" altLang="en-US" b="1" dirty="0" smtClean="0"/>
              <a:t>常见物质的鉴别</a:t>
            </a:r>
            <a:endParaRPr lang="zh-CN" altLang="en-US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37578" y="948985"/>
          <a:ext cx="7700780" cy="2808000"/>
        </p:xfrm>
        <a:graphic>
          <a:graphicData uri="http://schemas.openxmlformats.org/drawingml/2006/table">
            <a:tbl>
              <a:tblPr/>
              <a:tblGrid>
                <a:gridCol w="1383108"/>
                <a:gridCol w="1769423"/>
                <a:gridCol w="4548249"/>
              </a:tblGrid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常见物质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所选试剂或方法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软水、硬水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肥皂水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较多的是软水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较少的是硬水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常见化肥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看外观或加水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灰白色或难溶于水或部分溶于水的是磷肥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加熟石灰研磨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有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产生的是铵态氮肥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黄金、假黄金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铜锌合金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盐酸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有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产生的是假黄金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反之是黄金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灼烧</a:t>
                      </a:r>
                    </a:p>
                  </a:txBody>
                  <a:tcPr marL="53635" marR="5363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　有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+mn-ea"/>
                          <a:ea typeface="+mn-ea"/>
                          <a:cs typeface="Times New Roman"/>
                        </a:rPr>
                        <a:t>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生成的是假黄金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反之是黄金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3867" y="1481426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泡沫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481427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泡沫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6379" y="2407703"/>
            <a:ext cx="1598762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刺激性气味气体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1384" y="2894591"/>
            <a:ext cx="508720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气泡</a:t>
            </a:r>
            <a:endParaRPr lang="zh-CN" altLang="en-US" sz="1700" dirty="0" smtClean="0">
              <a:solidFill>
                <a:srgbClr val="A5002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C73DFB8-D3D4-4E75-B4F8-75BA8B1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254" y="3345854"/>
            <a:ext cx="944737" cy="33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>
            <a:spAutoFit/>
          </a:bodyPr>
          <a:lstStyle/>
          <a:p>
            <a:r>
              <a:rPr lang="zh-CN" altLang="en-US" sz="1700" b="1" dirty="0" smtClean="0">
                <a:solidFill>
                  <a:srgbClr val="A50021"/>
                </a:solidFill>
              </a:rPr>
              <a:t>黑色物质</a:t>
            </a:r>
          </a:p>
        </p:txBody>
      </p:sp>
    </p:spTree>
    <p:extLst>
      <p:ext uri="{BB962C8B-B14F-4D97-AF65-F5344CB8AC3E}">
        <p14:creationId xmlns="" xmlns:p14="http://schemas.microsoft.com/office/powerpoint/2010/main" val="2854047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1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考专用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36000" tIns="36000" rIns="36000" bIns="36000" rtlCol="0">
        <a:spAutoFit/>
      </a:bodyPr>
      <a:lstStyle>
        <a:defPPr algn="just">
          <a:lnSpc>
            <a:spcPct val="150000"/>
          </a:lnSpc>
          <a:defRPr dirty="0">
            <a:solidFill>
              <a:srgbClr val="008D3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4071</TotalTime>
  <Words>239</Words>
  <Application>Microsoft Office PowerPoint</Application>
  <PresentationFormat>全屏显示(16:9)</PresentationFormat>
  <Paragraphs>102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</vt:lpstr>
      <vt:lpstr>宋体</vt:lpstr>
      <vt:lpstr>微软雅黑</vt:lpstr>
      <vt:lpstr>Times New Roman</vt:lpstr>
      <vt:lpstr>1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mac-pc</cp:lastModifiedBy>
  <cp:revision>698</cp:revision>
  <cp:lastPrinted>2019-07-27T07:43:24Z</cp:lastPrinted>
  <dcterms:created xsi:type="dcterms:W3CDTF">2018-08-24T06:22:56Z</dcterms:created>
  <dcterms:modified xsi:type="dcterms:W3CDTF">2020-03-21T03:38:55Z</dcterms:modified>
  <cp:category/>
</cp:coreProperties>
</file>