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57" r:id="rId4"/>
    <p:sldId id="280" r:id="rId5"/>
    <p:sldId id="297" r:id="rId6"/>
    <p:sldId id="298" r:id="rId7"/>
    <p:sldId id="300" r:id="rId8"/>
    <p:sldId id="301" r:id="rId9"/>
    <p:sldId id="304" r:id="rId10"/>
    <p:sldId id="305" r:id="rId11"/>
    <p:sldId id="306" r:id="rId12"/>
    <p:sldId id="314" r:id="rId13"/>
    <p:sldId id="315" r:id="rId14"/>
    <p:sldId id="316" r:id="rId15"/>
    <p:sldId id="310" r:id="rId16"/>
    <p:sldId id="303" r:id="rId17"/>
    <p:sldId id="311" r:id="rId18"/>
    <p:sldId id="312" r:id="rId19"/>
    <p:sldId id="313" r:id="rId20"/>
    <p:sldId id="278" r:id="rId21"/>
    <p:sldId id="279"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4734" y="-19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2020-05-03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2020-05-03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071678"/>
            <a:ext cx="7772400" cy="1470025"/>
          </a:xfrm>
        </p:spPr>
        <p:txBody>
          <a:bodyPr/>
          <a:lstStyle/>
          <a:p>
            <a:r>
              <a:rPr lang="zh-CN" altLang="en-US" dirty="0" smtClean="0"/>
              <a:t>全面依法治国 建设法治中国</a:t>
            </a:r>
            <a:endParaRPr lang="zh-CN" altLang="en-US" dirty="0"/>
          </a:p>
        </p:txBody>
      </p:sp>
      <p:sp>
        <p:nvSpPr>
          <p:cNvPr id="4" name="圆角矩形 3"/>
          <p:cNvSpPr/>
          <p:nvPr/>
        </p:nvSpPr>
        <p:spPr>
          <a:xfrm>
            <a:off x="714348" y="142852"/>
            <a:ext cx="7786742" cy="107157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4000" dirty="0" smtClean="0"/>
              <a:t>道德与法治专题复习</a:t>
            </a:r>
            <a:endParaRPr lang="zh-CN" altLang="en-US" sz="4000" dirty="0"/>
          </a:p>
        </p:txBody>
      </p:sp>
      <p:grpSp>
        <p:nvGrpSpPr>
          <p:cNvPr id="7" name="组合 6"/>
          <p:cNvGrpSpPr/>
          <p:nvPr/>
        </p:nvGrpSpPr>
        <p:grpSpPr>
          <a:xfrm>
            <a:off x="1428728" y="4857760"/>
            <a:ext cx="6429420" cy="1071570"/>
            <a:chOff x="1785918" y="4643446"/>
            <a:chExt cx="6286544" cy="1071570"/>
          </a:xfrm>
        </p:grpSpPr>
        <p:sp>
          <p:nvSpPr>
            <p:cNvPr id="5" name="圆角矩形 4"/>
            <p:cNvSpPr/>
            <p:nvPr/>
          </p:nvSpPr>
          <p:spPr>
            <a:xfrm>
              <a:off x="1785918" y="4643446"/>
              <a:ext cx="6286544" cy="107157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dirty="0"/>
            </a:p>
          </p:txBody>
        </p:sp>
        <p:sp>
          <p:nvSpPr>
            <p:cNvPr id="6" name="Text Box 20"/>
            <p:cNvSpPr txBox="1">
              <a:spLocks noChangeArrowheads="1"/>
            </p:cNvSpPr>
            <p:nvPr/>
          </p:nvSpPr>
          <p:spPr bwMode="auto">
            <a:xfrm>
              <a:off x="1857356" y="4929198"/>
              <a:ext cx="6215106" cy="641350"/>
            </a:xfrm>
            <a:prstGeom prst="rect">
              <a:avLst/>
            </a:prstGeom>
            <a:noFill/>
            <a:ln w="9525" algn="ctr">
              <a:noFill/>
              <a:miter lim="800000"/>
              <a:headEnd/>
              <a:tailEnd/>
            </a:ln>
            <a:effectLst/>
          </p:spPr>
          <p:txBody>
            <a:bodyPr wrap="square">
              <a:spAutoFit/>
            </a:bodyPr>
            <a:lstStyle/>
            <a:p>
              <a:pPr algn="ctr"/>
              <a:r>
                <a:rPr lang="zh-CN" altLang="en-US" sz="3600" dirty="0" smtClean="0">
                  <a:latin typeface="EU-F2" pitchFamily="65" charset="-122"/>
                  <a:ea typeface="黑体" pitchFamily="49" charset="-122"/>
                </a:rPr>
                <a:t>打击违法犯罪　维护社会稳定</a:t>
              </a:r>
              <a:endParaRPr lang="zh-CN" altLang="en-US" sz="3600" dirty="0">
                <a:solidFill>
                  <a:schemeClr val="tx1"/>
                </a:solidFill>
                <a:latin typeface="EU-F2" pitchFamily="65" charset="-122"/>
                <a:ea typeface="黑体" pitchFamily="2" charset="-122"/>
              </a:endParaRPr>
            </a:p>
          </p:txBody>
        </p:sp>
      </p:grpSp>
      <p:sp>
        <p:nvSpPr>
          <p:cNvPr id="8" name="下箭头 7"/>
          <p:cNvSpPr/>
          <p:nvPr/>
        </p:nvSpPr>
        <p:spPr>
          <a:xfrm>
            <a:off x="3929058" y="3571876"/>
            <a:ext cx="1428760" cy="10001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0" y="620714"/>
            <a:ext cx="9143999" cy="5648325"/>
          </a:xfrm>
        </p:spPr>
        <p:txBody>
          <a:bodyPr>
            <a:normAutofit/>
          </a:bodyPr>
          <a:lstStyle/>
          <a:p>
            <a:pPr eaLnBrk="1"/>
            <a:endParaRPr lang="en-US" altLang="zh-CN" sz="2400" dirty="0" smtClean="0">
              <a:ea typeface="宋体" charset="-122"/>
              <a:cs typeface="Times New Roman" pitchFamily="18" charset="0"/>
            </a:endParaRPr>
          </a:p>
          <a:p>
            <a:pPr eaLnBrk="1"/>
            <a:endParaRPr lang="en-US" altLang="zh-CN" sz="2400" dirty="0" smtClean="0">
              <a:ea typeface="宋体" charset="-122"/>
              <a:cs typeface="Times New Roman" pitchFamily="18" charset="0"/>
            </a:endParaRPr>
          </a:p>
        </p:txBody>
      </p:sp>
      <p:sp>
        <p:nvSpPr>
          <p:cNvPr id="3" name="TextBox 2"/>
          <p:cNvSpPr txBox="1"/>
          <p:nvPr/>
        </p:nvSpPr>
        <p:spPr>
          <a:xfrm>
            <a:off x="285720" y="500042"/>
            <a:ext cx="8501122" cy="830997"/>
          </a:xfrm>
          <a:prstGeom prst="rect">
            <a:avLst/>
          </a:prstGeom>
          <a:noFill/>
        </p:spPr>
        <p:txBody>
          <a:bodyPr wrap="square" rtlCol="0">
            <a:spAutoFit/>
          </a:bodyPr>
          <a:lstStyle/>
          <a:p>
            <a:r>
              <a:rPr lang="en-US" altLang="zh-CN" sz="2400" dirty="0" smtClean="0">
                <a:ea typeface="黑体" pitchFamily="2" charset="-122"/>
                <a:cs typeface="Courier New" pitchFamily="49" charset="0"/>
              </a:rPr>
              <a:t>2</a:t>
            </a:r>
            <a:r>
              <a:rPr lang="zh-CN" altLang="en-US" sz="2400" dirty="0" smtClean="0">
                <a:ea typeface="宋体" charset="-122"/>
                <a:cs typeface="Times New Roman" pitchFamily="18" charset="0"/>
              </a:rPr>
              <a:t>．</a:t>
            </a:r>
            <a:r>
              <a:rPr lang="zh-CN" altLang="en-US" sz="2400" dirty="0" smtClean="0">
                <a:ea typeface="黑体" pitchFamily="2" charset="-122"/>
                <a:cs typeface="Times New Roman" pitchFamily="18" charset="0"/>
              </a:rPr>
              <a:t>推动扫黑除恶再掀新一轮强大攻势，有什么重要意义？</a:t>
            </a:r>
            <a:endParaRPr lang="zh-CN" altLang="en-US" sz="2400" dirty="0" smtClean="0">
              <a:ea typeface="宋体" charset="-122"/>
              <a:cs typeface="Times New Roman" pitchFamily="18" charset="0"/>
            </a:endParaRPr>
          </a:p>
          <a:p>
            <a:endParaRPr lang="zh-CN" altLang="en-US" sz="2400" dirty="0"/>
          </a:p>
        </p:txBody>
      </p:sp>
      <p:sp>
        <p:nvSpPr>
          <p:cNvPr id="5" name="TextBox 4"/>
          <p:cNvSpPr txBox="1"/>
          <p:nvPr/>
        </p:nvSpPr>
        <p:spPr>
          <a:xfrm>
            <a:off x="428596" y="1785926"/>
            <a:ext cx="8286808" cy="3785652"/>
          </a:xfrm>
          <a:prstGeom prst="rect">
            <a:avLst/>
          </a:prstGeom>
          <a:noFill/>
        </p:spPr>
        <p:txBody>
          <a:bodyPr wrap="square" rtlCol="0">
            <a:spAutoFit/>
          </a:bodyPr>
          <a:lstStyle/>
          <a:p>
            <a:pPr>
              <a:lnSpc>
                <a:spcPct val="150000"/>
              </a:lnSpc>
            </a:pPr>
            <a:r>
              <a:rPr lang="en-US" altLang="zh-CN" sz="2400" dirty="0" smtClean="0">
                <a:solidFill>
                  <a:srgbClr val="FF0000"/>
                </a:solidFill>
                <a:ea typeface="宋体" charset="-122"/>
                <a:cs typeface="Times New Roman" pitchFamily="18" charset="0"/>
              </a:rPr>
              <a:t>(1)</a:t>
            </a:r>
            <a:r>
              <a:rPr lang="zh-CN" altLang="en-US" sz="2400" dirty="0" smtClean="0">
                <a:solidFill>
                  <a:srgbClr val="FF0000"/>
                </a:solidFill>
                <a:ea typeface="宋体" charset="-122"/>
                <a:cs typeface="Times New Roman" pitchFamily="18" charset="0"/>
              </a:rPr>
              <a:t>有利于保障人民的合法权益，增强人民的获得感和幸福感。</a:t>
            </a:r>
          </a:p>
          <a:p>
            <a:pPr>
              <a:lnSpc>
                <a:spcPct val="150000"/>
              </a:lnSpc>
            </a:pPr>
            <a:r>
              <a:rPr lang="en-US" altLang="zh-CN" sz="2400" dirty="0" smtClean="0">
                <a:solidFill>
                  <a:srgbClr val="FF0000"/>
                </a:solidFill>
                <a:ea typeface="宋体" charset="-122"/>
                <a:cs typeface="Times New Roman" pitchFamily="18" charset="0"/>
              </a:rPr>
              <a:t>(2)</a:t>
            </a:r>
            <a:r>
              <a:rPr lang="zh-CN" altLang="en-US" sz="2400" dirty="0" smtClean="0">
                <a:solidFill>
                  <a:srgbClr val="FF0000"/>
                </a:solidFill>
                <a:ea typeface="宋体" charset="-122"/>
                <a:cs typeface="Times New Roman" pitchFamily="18" charset="0"/>
              </a:rPr>
              <a:t>有利于推进全面依法治国，维护法律的尊严和权威。</a:t>
            </a:r>
          </a:p>
          <a:p>
            <a:pPr>
              <a:lnSpc>
                <a:spcPct val="150000"/>
              </a:lnSpc>
            </a:pPr>
            <a:r>
              <a:rPr lang="en-US" altLang="zh-CN" sz="2400" dirty="0" smtClean="0">
                <a:solidFill>
                  <a:srgbClr val="FF0000"/>
                </a:solidFill>
                <a:ea typeface="宋体" charset="-122"/>
                <a:cs typeface="Times New Roman" pitchFamily="18" charset="0"/>
              </a:rPr>
              <a:t>(3)</a:t>
            </a:r>
            <a:r>
              <a:rPr lang="zh-CN" altLang="en-US" sz="2400" dirty="0" smtClean="0">
                <a:solidFill>
                  <a:srgbClr val="FF0000"/>
                </a:solidFill>
                <a:ea typeface="宋体" charset="-122"/>
                <a:cs typeface="Times New Roman" pitchFamily="18" charset="0"/>
              </a:rPr>
              <a:t>有利于增强人们的法治意识，形成尊法学法守法用法的良好社会氛围。</a:t>
            </a:r>
          </a:p>
          <a:p>
            <a:pPr>
              <a:lnSpc>
                <a:spcPct val="150000"/>
              </a:lnSpc>
            </a:pPr>
            <a:r>
              <a:rPr lang="en-US" altLang="zh-CN" sz="2400" dirty="0" smtClean="0">
                <a:solidFill>
                  <a:srgbClr val="FF0000"/>
                </a:solidFill>
                <a:ea typeface="宋体" charset="-122"/>
                <a:cs typeface="Times New Roman" pitchFamily="18" charset="0"/>
              </a:rPr>
              <a:t>(4)</a:t>
            </a:r>
            <a:r>
              <a:rPr lang="zh-CN" altLang="en-US" sz="2400" dirty="0" smtClean="0">
                <a:solidFill>
                  <a:srgbClr val="FF0000"/>
                </a:solidFill>
                <a:ea typeface="宋体" charset="-122"/>
                <a:cs typeface="Times New Roman" pitchFamily="18" charset="0"/>
              </a:rPr>
              <a:t>有利于维护社会公平正义，保障我国经济社会健康有序发展，实现国家长治久安。</a:t>
            </a:r>
          </a:p>
          <a:p>
            <a:endParaRPr lang="zh-CN" altLang="en-US" sz="24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428604"/>
            <a:ext cx="8501122" cy="830997"/>
          </a:xfrm>
          <a:prstGeom prst="rect">
            <a:avLst/>
          </a:prstGeom>
          <a:noFill/>
        </p:spPr>
        <p:txBody>
          <a:bodyPr wrap="square" rtlCol="0">
            <a:spAutoFit/>
          </a:bodyPr>
          <a:lstStyle/>
          <a:p>
            <a:r>
              <a:rPr lang="en-US" altLang="zh-CN" sz="2400" dirty="0" smtClean="0">
                <a:ea typeface="黑体" pitchFamily="2" charset="-122"/>
                <a:cs typeface="Courier New" pitchFamily="49" charset="0"/>
              </a:rPr>
              <a:t>3</a:t>
            </a:r>
            <a:r>
              <a:rPr lang="zh-CN" altLang="en-US" sz="2400" dirty="0" smtClean="0">
                <a:ea typeface="宋体" charset="-122"/>
                <a:cs typeface="Times New Roman" pitchFamily="18" charset="0"/>
              </a:rPr>
              <a:t>．</a:t>
            </a:r>
            <a:r>
              <a:rPr lang="zh-CN" altLang="en-US" sz="2400" dirty="0" smtClean="0">
                <a:ea typeface="黑体" pitchFamily="2" charset="-122"/>
                <a:cs typeface="Times New Roman" pitchFamily="18" charset="0"/>
              </a:rPr>
              <a:t>为进一步将扫黑除恶推向新阶段，我们应该如何做？</a:t>
            </a:r>
            <a:endParaRPr lang="zh-CN" altLang="en-US" sz="2400" dirty="0" smtClean="0">
              <a:ea typeface="宋体" charset="-122"/>
              <a:cs typeface="Times New Roman" pitchFamily="18" charset="0"/>
            </a:endParaRPr>
          </a:p>
          <a:p>
            <a:endParaRPr lang="zh-CN" altLang="en-US" sz="2400" dirty="0"/>
          </a:p>
        </p:txBody>
      </p:sp>
      <p:sp>
        <p:nvSpPr>
          <p:cNvPr id="5" name="TextBox 4"/>
          <p:cNvSpPr txBox="1"/>
          <p:nvPr/>
        </p:nvSpPr>
        <p:spPr>
          <a:xfrm>
            <a:off x="428596" y="1357298"/>
            <a:ext cx="8286808" cy="2308324"/>
          </a:xfrm>
          <a:prstGeom prst="rect">
            <a:avLst/>
          </a:prstGeom>
          <a:noFill/>
        </p:spPr>
        <p:txBody>
          <a:bodyPr wrap="square" rtlCol="0">
            <a:spAutoFit/>
          </a:bodyPr>
          <a:lstStyle/>
          <a:p>
            <a:r>
              <a:rPr lang="en-US" altLang="zh-CN" sz="2400" dirty="0" smtClean="0">
                <a:solidFill>
                  <a:srgbClr val="FF0000"/>
                </a:solidFill>
                <a:ea typeface="宋体" charset="-122"/>
                <a:cs typeface="Times New Roman" pitchFamily="18" charset="0"/>
              </a:rPr>
              <a:t>(1)</a:t>
            </a:r>
            <a:r>
              <a:rPr lang="zh-CN" altLang="en-US" sz="2400" dirty="0" smtClean="0">
                <a:solidFill>
                  <a:srgbClr val="FF0000"/>
                </a:solidFill>
                <a:ea typeface="宋体" charset="-122"/>
                <a:cs typeface="Times New Roman" pitchFamily="18" charset="0"/>
              </a:rPr>
              <a:t>国家：①坚持全面依法治国基本方略，完善相关法律法规。②坚持党的领导，发挥政治优势，坚持综合治理、齐抓齐管。③建立健全监督和制约机制，充分发挥人民群众的监督作用。④依法从严惩治黑恶势力，对其违法犯罪行为重拳出击。</a:t>
            </a:r>
            <a:endParaRPr lang="en-US" altLang="zh-CN" sz="2400" dirty="0" smtClean="0">
              <a:solidFill>
                <a:srgbClr val="FF0000"/>
              </a:solidFill>
              <a:ea typeface="宋体" charset="-122"/>
              <a:cs typeface="Times New Roman" pitchFamily="18" charset="0"/>
            </a:endParaRPr>
          </a:p>
          <a:p>
            <a:r>
              <a:rPr lang="zh-CN" altLang="en-US" sz="2400" dirty="0" smtClean="0">
                <a:solidFill>
                  <a:srgbClr val="FF0000"/>
                </a:solidFill>
                <a:ea typeface="宋体" charset="-122"/>
                <a:cs typeface="Times New Roman" pitchFamily="18" charset="0"/>
              </a:rPr>
              <a:t>⑤加强普法宣传教育，提高全体公民的法律意识、法治观念。</a:t>
            </a:r>
          </a:p>
          <a:p>
            <a:endParaRPr lang="zh-CN" altLang="en-US" sz="2400" dirty="0">
              <a:solidFill>
                <a:srgbClr val="FF0000"/>
              </a:solidFill>
              <a:latin typeface="楷体" pitchFamily="49" charset="-122"/>
              <a:ea typeface="楷体" pitchFamily="49" charset="-122"/>
            </a:endParaRPr>
          </a:p>
        </p:txBody>
      </p:sp>
      <p:sp>
        <p:nvSpPr>
          <p:cNvPr id="6" name="TextBox 5"/>
          <p:cNvSpPr txBox="1"/>
          <p:nvPr/>
        </p:nvSpPr>
        <p:spPr>
          <a:xfrm>
            <a:off x="500034" y="4071942"/>
            <a:ext cx="8215370" cy="1200329"/>
          </a:xfrm>
          <a:prstGeom prst="rect">
            <a:avLst/>
          </a:prstGeom>
          <a:noFill/>
        </p:spPr>
        <p:txBody>
          <a:bodyPr wrap="square" rtlCol="0">
            <a:spAutoFit/>
          </a:bodyPr>
          <a:lstStyle/>
          <a:p>
            <a:r>
              <a:rPr lang="en-US" altLang="zh-CN" sz="2400" dirty="0" smtClean="0">
                <a:solidFill>
                  <a:srgbClr val="FF0000"/>
                </a:solidFill>
                <a:ea typeface="宋体" charset="-122"/>
                <a:cs typeface="Times New Roman" pitchFamily="18" charset="0"/>
              </a:rPr>
              <a:t>(2)</a:t>
            </a:r>
            <a:r>
              <a:rPr lang="zh-CN" altLang="en-US" sz="2400" dirty="0" smtClean="0">
                <a:solidFill>
                  <a:srgbClr val="FF0000"/>
                </a:solidFill>
                <a:ea typeface="宋体" charset="-122"/>
                <a:cs typeface="Times New Roman" pitchFamily="18" charset="0"/>
              </a:rPr>
              <a:t>我们中学生：要增强自我保护意识，发现黑恶势力时既要见义勇为，更要见义智为，并积极向有关部门举报或反映。</a:t>
            </a:r>
          </a:p>
          <a:p>
            <a:endParaRPr lang="zh-CN" altLang="en-US" sz="24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285728"/>
            <a:ext cx="2500330" cy="646331"/>
          </a:xfrm>
          <a:prstGeom prst="rect">
            <a:avLst/>
          </a:prstGeom>
          <a:noFill/>
        </p:spPr>
        <p:txBody>
          <a:bodyPr wrap="square" rtlCol="0">
            <a:spAutoFit/>
          </a:bodyPr>
          <a:lstStyle/>
          <a:p>
            <a:r>
              <a:rPr lang="zh-CN" altLang="en-US" sz="3600" dirty="0" smtClean="0">
                <a:solidFill>
                  <a:srgbClr val="FF0000"/>
                </a:solidFill>
              </a:rPr>
              <a:t>例题解析</a:t>
            </a:r>
            <a:endParaRPr lang="zh-CN" altLang="en-US" sz="3600" dirty="0">
              <a:solidFill>
                <a:srgbClr val="FF0000"/>
              </a:solidFill>
            </a:endParaRPr>
          </a:p>
        </p:txBody>
      </p:sp>
      <p:sp>
        <p:nvSpPr>
          <p:cNvPr id="3" name="TextBox 2"/>
          <p:cNvSpPr txBox="1"/>
          <p:nvPr/>
        </p:nvSpPr>
        <p:spPr>
          <a:xfrm>
            <a:off x="214282" y="928670"/>
            <a:ext cx="8929718" cy="3416320"/>
          </a:xfrm>
          <a:prstGeom prst="rect">
            <a:avLst/>
          </a:prstGeom>
          <a:noFill/>
        </p:spPr>
        <p:txBody>
          <a:bodyPr wrap="square" rtlCol="0">
            <a:spAutoFit/>
          </a:bodyPr>
          <a:lstStyle/>
          <a:p>
            <a:r>
              <a:rPr lang="en-US" altLang="zh-CN" sz="2400" b="1" dirty="0" smtClean="0"/>
              <a:t>1</a:t>
            </a:r>
            <a:r>
              <a:rPr lang="zh-CN" altLang="en-US" sz="2400" b="1" dirty="0" smtClean="0"/>
              <a:t>、（</a:t>
            </a:r>
            <a:r>
              <a:rPr lang="en-US" altLang="zh-CN" sz="2400" b="1" dirty="0" smtClean="0"/>
              <a:t>2019 </a:t>
            </a:r>
            <a:r>
              <a:rPr lang="zh-CN" altLang="en-US" sz="2400" b="1" dirty="0" smtClean="0"/>
              <a:t>湖南岳阳）</a:t>
            </a:r>
            <a:r>
              <a:rPr lang="zh-CN" altLang="en-US" sz="2400" dirty="0" smtClean="0"/>
              <a:t>针对司法系统对长期滞留在国外的腐败等犯罪嫌疑人无法顺利启动审判程序的问题，</a:t>
            </a:r>
            <a:r>
              <a:rPr lang="en-US" altLang="zh-CN" sz="2400" dirty="0" smtClean="0"/>
              <a:t>2018</a:t>
            </a:r>
            <a:r>
              <a:rPr lang="zh-CN" altLang="en-US" sz="2400" dirty="0" smtClean="0"/>
              <a:t>年</a:t>
            </a:r>
            <a:r>
              <a:rPr lang="en-US" altLang="zh-CN" sz="2400" dirty="0" smtClean="0"/>
              <a:t>10</a:t>
            </a:r>
            <a:r>
              <a:rPr lang="zh-CN" altLang="en-US" sz="2400" dirty="0" smtClean="0"/>
              <a:t>月，十三届全国人大常委会修改刑事诉讼法，新增缺席审判制度。此举旨在（　　）</a:t>
            </a:r>
            <a:endParaRPr lang="en-US" altLang="zh-CN" sz="2400" dirty="0" smtClean="0"/>
          </a:p>
          <a:p>
            <a:r>
              <a:rPr lang="zh-CN" altLang="en-US" sz="2400" dirty="0" smtClean="0"/>
              <a:t>①实行良法之治，使司法案件能够体现公平正义</a:t>
            </a:r>
            <a:endParaRPr lang="en-US" altLang="zh-CN" sz="2400" dirty="0" smtClean="0"/>
          </a:p>
          <a:p>
            <a:r>
              <a:rPr lang="zh-CN" altLang="en-US" sz="2400" dirty="0" smtClean="0"/>
              <a:t>②用法治手段推进反腐败斗争，提高办案效率</a:t>
            </a:r>
            <a:endParaRPr lang="en-US" altLang="zh-CN" sz="2400" dirty="0" smtClean="0"/>
          </a:p>
          <a:p>
            <a:r>
              <a:rPr lang="zh-CN" altLang="en-US" sz="2400" dirty="0" smtClean="0"/>
              <a:t>③彰显法治权威，给腐败分子以强大法律震摄力</a:t>
            </a:r>
            <a:endParaRPr lang="en-US" altLang="zh-CN" sz="2400" dirty="0" smtClean="0"/>
          </a:p>
          <a:p>
            <a:r>
              <a:rPr lang="zh-CN" altLang="en-US" sz="2400" dirty="0" smtClean="0"/>
              <a:t>④坚持科学立法，让公民直接参与法律的修改</a:t>
            </a:r>
            <a:endParaRPr lang="en-US" altLang="zh-CN" sz="2400" dirty="0" smtClean="0"/>
          </a:p>
          <a:p>
            <a:r>
              <a:rPr lang="en-US" altLang="zh-CN" sz="2400" dirty="0" smtClean="0"/>
              <a:t>A. ①②③</a:t>
            </a:r>
            <a:r>
              <a:rPr lang="zh-CN" altLang="en-US" sz="2400" dirty="0" smtClean="0"/>
              <a:t> </a:t>
            </a:r>
            <a:r>
              <a:rPr lang="en-US" altLang="zh-CN" sz="2400" dirty="0" smtClean="0"/>
              <a:t>B. ①③④</a:t>
            </a:r>
            <a:r>
              <a:rPr lang="zh-CN" altLang="en-US" sz="2400" dirty="0" smtClean="0"/>
              <a:t> </a:t>
            </a:r>
            <a:r>
              <a:rPr lang="en-US" altLang="zh-CN" sz="2400" dirty="0" smtClean="0"/>
              <a:t>C. ①②④</a:t>
            </a:r>
            <a:r>
              <a:rPr lang="zh-CN" altLang="en-US" sz="2400" dirty="0" smtClean="0"/>
              <a:t> </a:t>
            </a:r>
            <a:r>
              <a:rPr lang="en-US" altLang="zh-CN" sz="2400" dirty="0" smtClean="0"/>
              <a:t>D. ②③④</a:t>
            </a:r>
            <a:endParaRPr lang="zh-CN" altLang="en-US" sz="2400" dirty="0"/>
          </a:p>
        </p:txBody>
      </p:sp>
      <p:sp>
        <p:nvSpPr>
          <p:cNvPr id="4" name="TextBox 3"/>
          <p:cNvSpPr txBox="1"/>
          <p:nvPr/>
        </p:nvSpPr>
        <p:spPr>
          <a:xfrm>
            <a:off x="428596" y="4714884"/>
            <a:ext cx="8286808" cy="1631216"/>
          </a:xfrm>
          <a:prstGeom prst="rect">
            <a:avLst/>
          </a:prstGeom>
          <a:noFill/>
        </p:spPr>
        <p:txBody>
          <a:bodyPr wrap="square" rtlCol="0">
            <a:spAutoFit/>
          </a:bodyPr>
          <a:lstStyle/>
          <a:p>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解析</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分析材料可知，十三届全国人大常委会修改刑事诉讼法，新增缺席审判制度，体现了我国加大反腐倡廉的力度，实行良法之治，使司法案件能够体现公平正义，用法治手段推进反腐败斗争，提高办案效率，彰显法治权威，给腐败分子以强大法律震摄力，①②③是正确的选项；④选项公民不能直接参与法律的修改。故选</a:t>
            </a:r>
            <a:r>
              <a:rPr lang="en-US" altLang="zh-CN" sz="2000" dirty="0" smtClean="0">
                <a:solidFill>
                  <a:srgbClr val="FF0000"/>
                </a:solidFill>
                <a:latin typeface="楷体" pitchFamily="49" charset="-122"/>
                <a:ea typeface="楷体" pitchFamily="49" charset="-122"/>
              </a:rPr>
              <a:t>A</a:t>
            </a:r>
            <a:r>
              <a:rPr lang="zh-CN" altLang="en-US"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
        <p:nvSpPr>
          <p:cNvPr id="5" name="圆角矩形 4"/>
          <p:cNvSpPr/>
          <p:nvPr/>
        </p:nvSpPr>
        <p:spPr>
          <a:xfrm>
            <a:off x="7643834" y="2357430"/>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A</a:t>
            </a:r>
            <a:endParaRPr lang="zh-CN" altLang="en-US" sz="6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357166"/>
            <a:ext cx="8501122" cy="1200329"/>
          </a:xfrm>
          <a:prstGeom prst="rect">
            <a:avLst/>
          </a:prstGeom>
          <a:noFill/>
        </p:spPr>
        <p:txBody>
          <a:bodyPr wrap="square" rtlCol="0">
            <a:spAutoFit/>
          </a:bodyPr>
          <a:lstStyle/>
          <a:p>
            <a:r>
              <a:rPr lang="en-US" altLang="zh-CN" sz="2400" b="1" dirty="0" smtClean="0"/>
              <a:t>2</a:t>
            </a:r>
            <a:r>
              <a:rPr lang="zh-CN" altLang="en-US" sz="2400" b="1" dirty="0" smtClean="0"/>
              <a:t>、（</a:t>
            </a:r>
            <a:r>
              <a:rPr lang="en-US" altLang="zh-CN" sz="2400" b="1" dirty="0" smtClean="0"/>
              <a:t>2019 </a:t>
            </a:r>
            <a:r>
              <a:rPr lang="zh-CN" altLang="en-US" sz="2400" b="1" dirty="0" smtClean="0"/>
              <a:t>江苏淮安）</a:t>
            </a:r>
            <a:r>
              <a:rPr lang="zh-CN" altLang="en-US" sz="2400" dirty="0" smtClean="0"/>
              <a:t>自国家开展扫黑除恶专项斗争以来，淮安市某中学积极落实国家相关政策并进行大力宣传。以下是该校宣传栏中的部分图片，请仔细阅读并回答下列问题：</a:t>
            </a:r>
            <a:endParaRPr lang="zh-CN" altLang="en-US" sz="2400" dirty="0"/>
          </a:p>
        </p:txBody>
      </p:sp>
      <p:sp>
        <p:nvSpPr>
          <p:cNvPr id="3" name="TextBox 2"/>
          <p:cNvSpPr txBox="1"/>
          <p:nvPr/>
        </p:nvSpPr>
        <p:spPr>
          <a:xfrm>
            <a:off x="642910" y="4857760"/>
            <a:ext cx="8143932" cy="1569660"/>
          </a:xfrm>
          <a:prstGeom prst="rect">
            <a:avLst/>
          </a:prstGeom>
          <a:noFill/>
        </p:spPr>
        <p:txBody>
          <a:bodyPr wrap="square" rtlCol="0">
            <a:spAutoFit/>
          </a:bodyPr>
          <a:lstStyle/>
          <a:p>
            <a:r>
              <a:rPr lang="zh-CN" altLang="en-US" sz="2400" dirty="0" smtClean="0"/>
              <a:t>（</a:t>
            </a:r>
            <a:r>
              <a:rPr lang="en-US" altLang="zh-CN" sz="2400" dirty="0" smtClean="0"/>
              <a:t>1</a:t>
            </a:r>
            <a:r>
              <a:rPr lang="zh-CN" altLang="en-US" sz="2400" dirty="0" smtClean="0"/>
              <a:t>）图一对未成年人自我保护有何启示</a:t>
            </a:r>
            <a:r>
              <a:rPr lang="en-US" altLang="zh-CN" sz="2400" dirty="0" smtClean="0"/>
              <a:t>?</a:t>
            </a:r>
            <a:r>
              <a:rPr lang="zh-CN" altLang="en-US" sz="2400" dirty="0" smtClean="0"/>
              <a:t/>
            </a:r>
            <a:br>
              <a:rPr lang="zh-CN" altLang="en-US" sz="2400" dirty="0" smtClean="0"/>
            </a:br>
            <a:r>
              <a:rPr lang="zh-CN" altLang="en-US" sz="2400" dirty="0" smtClean="0"/>
              <a:t>（</a:t>
            </a:r>
            <a:r>
              <a:rPr lang="en-US" altLang="zh-CN" sz="2400" dirty="0" smtClean="0"/>
              <a:t>2</a:t>
            </a:r>
            <a:r>
              <a:rPr lang="zh-CN" altLang="en-US" sz="2400" dirty="0" smtClean="0"/>
              <a:t>）图二引发了同学们的热烈讨论。某同学认为</a:t>
            </a:r>
            <a:r>
              <a:rPr lang="en-US" altLang="zh-CN" sz="2400" dirty="0" smtClean="0"/>
              <a:t>:“</a:t>
            </a:r>
            <a:r>
              <a:rPr lang="zh-CN" altLang="en-US" sz="2400" dirty="0" smtClean="0"/>
              <a:t>只要公安机关依法打击违法犯罪，就能维护公平、守护正义。”请你运用所学知识，对该观点予以简要评析。</a:t>
            </a:r>
            <a:endParaRPr lang="zh-CN" altLang="en-US" sz="2400" dirty="0"/>
          </a:p>
        </p:txBody>
      </p:sp>
      <p:pic>
        <p:nvPicPr>
          <p:cNvPr id="4" name="图片 3" descr="360截图16511002498693.jpg"/>
          <p:cNvPicPr>
            <a:picLocks noChangeAspect="1"/>
          </p:cNvPicPr>
          <p:nvPr/>
        </p:nvPicPr>
        <p:blipFill>
          <a:blip r:embed="rId2" cstate="print"/>
          <a:stretch>
            <a:fillRect/>
          </a:stretch>
        </p:blipFill>
        <p:spPr>
          <a:xfrm>
            <a:off x="4572000" y="2000240"/>
            <a:ext cx="3872511" cy="2000264"/>
          </a:xfrm>
          <a:prstGeom prst="rect">
            <a:avLst/>
          </a:prstGeom>
        </p:spPr>
      </p:pic>
      <p:pic>
        <p:nvPicPr>
          <p:cNvPr id="5" name="图片 4" descr="360截图16470414103119119.jpg"/>
          <p:cNvPicPr>
            <a:picLocks noChangeAspect="1"/>
          </p:cNvPicPr>
          <p:nvPr/>
        </p:nvPicPr>
        <p:blipFill>
          <a:blip r:embed="rId3" cstate="print"/>
          <a:stretch>
            <a:fillRect/>
          </a:stretch>
        </p:blipFill>
        <p:spPr>
          <a:xfrm>
            <a:off x="1000100" y="2071678"/>
            <a:ext cx="2908279" cy="200026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1857364"/>
            <a:ext cx="8001056" cy="3970318"/>
          </a:xfrm>
          <a:prstGeom prst="rect">
            <a:avLst/>
          </a:prstGeom>
          <a:noFill/>
        </p:spPr>
        <p:txBody>
          <a:bodyPr wrap="square" rtlCol="0">
            <a:spAutoFit/>
          </a:bodyPr>
          <a:lstStyle/>
          <a:p>
            <a:r>
              <a:rPr lang="en-US" altLang="zh-CN" sz="2800" dirty="0" smtClean="0">
                <a:solidFill>
                  <a:schemeClr val="tx2">
                    <a:lumMod val="60000"/>
                    <a:lumOff val="40000"/>
                  </a:schemeClr>
                </a:solidFill>
              </a:rPr>
              <a:t>【</a:t>
            </a:r>
            <a:r>
              <a:rPr lang="zh-CN" altLang="en-US" sz="2800" dirty="0" smtClean="0">
                <a:solidFill>
                  <a:schemeClr val="tx2">
                    <a:lumMod val="60000"/>
                    <a:lumOff val="40000"/>
                  </a:schemeClr>
                </a:solidFill>
              </a:rPr>
              <a:t>答案</a:t>
            </a:r>
            <a:r>
              <a:rPr lang="en-US" altLang="zh-CN" sz="2800" dirty="0" smtClean="0">
                <a:solidFill>
                  <a:schemeClr val="tx2">
                    <a:lumMod val="60000"/>
                    <a:lumOff val="40000"/>
                  </a:schemeClr>
                </a:solidFill>
              </a:rPr>
              <a:t>】</a:t>
            </a:r>
          </a:p>
          <a:p>
            <a:r>
              <a:rPr lang="zh-CN" altLang="en-US" sz="2800" dirty="0" smtClean="0">
                <a:solidFill>
                  <a:schemeClr val="tx2">
                    <a:lumMod val="60000"/>
                    <a:lumOff val="40000"/>
                  </a:schemeClr>
                </a:solidFill>
              </a:rPr>
              <a:t>（</a:t>
            </a:r>
            <a:r>
              <a:rPr lang="en-US" altLang="zh-CN" sz="2800" dirty="0" smtClean="0">
                <a:solidFill>
                  <a:schemeClr val="tx2">
                    <a:lumMod val="60000"/>
                    <a:lumOff val="40000"/>
                  </a:schemeClr>
                </a:solidFill>
              </a:rPr>
              <a:t>1</a:t>
            </a:r>
            <a:r>
              <a:rPr lang="zh-CN" altLang="en-US" sz="2800" dirty="0" smtClean="0">
                <a:solidFill>
                  <a:schemeClr val="tx2">
                    <a:lumMod val="60000"/>
                    <a:lumOff val="40000"/>
                  </a:schemeClr>
                </a:solidFill>
              </a:rPr>
              <a:t>）在面对违法犯罪时，我们不仅要勇于斗争，而且要善于斗争，在保全自己、减少伤害的前提下，采取机智灵活的方式，同违法犯罪作斗争。</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a:t>
            </a:r>
            <a:r>
              <a:rPr lang="en-US" altLang="zh-CN" sz="2800" dirty="0" smtClean="0">
                <a:solidFill>
                  <a:schemeClr val="tx2">
                    <a:lumMod val="60000"/>
                    <a:lumOff val="40000"/>
                  </a:schemeClr>
                </a:solidFill>
              </a:rPr>
              <a:t>2</a:t>
            </a:r>
            <a:r>
              <a:rPr lang="zh-CN" altLang="en-US" sz="2800" dirty="0" smtClean="0">
                <a:solidFill>
                  <a:schemeClr val="tx2">
                    <a:lumMod val="60000"/>
                    <a:lumOff val="40000"/>
                  </a:schemeClr>
                </a:solidFill>
              </a:rPr>
              <a:t>）该观点是片面的。公安机关打击违法犯罪，有利于维护公平、守护正义，但同违法犯罪作斗争，是包括我们青少年在内的全体公民义不容辞的责任。</a:t>
            </a:r>
          </a:p>
          <a:p>
            <a:endParaRPr lang="zh-CN" altLang="en-US" sz="2800" dirty="0">
              <a:solidFill>
                <a:schemeClr val="tx2">
                  <a:lumMod val="60000"/>
                  <a:lumOff val="40000"/>
                </a:schemeClr>
              </a:solidFill>
            </a:endParaRPr>
          </a:p>
        </p:txBody>
      </p:sp>
      <p:sp>
        <p:nvSpPr>
          <p:cNvPr id="3" name="TextBox 2"/>
          <p:cNvSpPr txBox="1"/>
          <p:nvPr/>
        </p:nvSpPr>
        <p:spPr>
          <a:xfrm>
            <a:off x="1071538" y="571480"/>
            <a:ext cx="2714644" cy="646331"/>
          </a:xfrm>
          <a:prstGeom prst="rect">
            <a:avLst/>
          </a:prstGeom>
          <a:noFill/>
        </p:spPr>
        <p:txBody>
          <a:bodyPr wrap="square" rtlCol="0">
            <a:spAutoFit/>
          </a:bodyPr>
          <a:lstStyle/>
          <a:p>
            <a:r>
              <a:rPr lang="zh-CN" altLang="en-US" sz="3600" dirty="0" smtClean="0">
                <a:solidFill>
                  <a:srgbClr val="FF0000"/>
                </a:solidFill>
              </a:rPr>
              <a:t>参考答案</a:t>
            </a:r>
            <a:endParaRPr lang="zh-CN" altLang="en-US" sz="3600"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856357"/>
            <a:ext cx="8858280" cy="5632311"/>
          </a:xfrm>
          <a:prstGeom prst="rect">
            <a:avLst/>
          </a:prstGeom>
          <a:noFill/>
        </p:spPr>
        <p:txBody>
          <a:bodyPr wrap="square" rtlCol="0">
            <a:spAutoFit/>
          </a:bodyPr>
          <a:lstStyle/>
          <a:p>
            <a:r>
              <a:rPr lang="en-US" sz="2400" b="1" dirty="0" smtClean="0"/>
              <a:t>1</a:t>
            </a:r>
            <a:r>
              <a:rPr lang="zh-CN" altLang="en-US" sz="2400" dirty="0" smtClean="0"/>
              <a:t>．</a:t>
            </a:r>
            <a:r>
              <a:rPr lang="zh-CN" altLang="en-US" sz="2400" b="1" dirty="0" smtClean="0"/>
              <a:t>（</a:t>
            </a:r>
            <a:r>
              <a:rPr lang="en-US" altLang="zh-CN" sz="2400" b="1" dirty="0" smtClean="0"/>
              <a:t>2019 </a:t>
            </a:r>
            <a:r>
              <a:rPr lang="zh-CN" altLang="en-US" sz="2400" b="1" dirty="0" smtClean="0"/>
              <a:t>山东聊城）</a:t>
            </a:r>
            <a:r>
              <a:rPr lang="en-US" altLang="zh-CN" sz="2400" dirty="0" smtClean="0"/>
              <a:t>2019</a:t>
            </a:r>
            <a:r>
              <a:rPr lang="zh-CN" altLang="en-US" sz="2400" dirty="0" smtClean="0"/>
              <a:t>年</a:t>
            </a:r>
            <a:r>
              <a:rPr lang="en-US" altLang="zh-CN" sz="2400" dirty="0" smtClean="0"/>
              <a:t>3</a:t>
            </a:r>
            <a:r>
              <a:rPr lang="zh-CN" altLang="en-US" sz="2400" dirty="0" smtClean="0"/>
              <a:t>月</a:t>
            </a:r>
            <a:r>
              <a:rPr lang="en-US" altLang="zh-CN" sz="2400" dirty="0" smtClean="0"/>
              <a:t>26</a:t>
            </a:r>
            <a:r>
              <a:rPr lang="zh-CN" altLang="en-US" sz="2400" dirty="0" smtClean="0"/>
              <a:t>日，浙江省宁波市中级人民法院公开宣判中宣部原副部长鲁炜受贿一案，对被告人鲁炜以受贿罪判处有期徒刑十四年，并处罚金人民币三百万元。对此，下列认识正确的是（  ）①宁波市中级人民法院是我国的法律监督机关②法律面前人人平等是社会主义法治的基本原则③有期徒刑十四年属于主刑，罚金人民币三百万元属于附加刑④法律通过制裁违法犯罪，惩恶扬善，伸张正义</a:t>
            </a:r>
            <a:endParaRPr lang="en-US" altLang="zh-CN" sz="2400" dirty="0" smtClean="0"/>
          </a:p>
          <a:p>
            <a:r>
              <a:rPr lang="en-US" altLang="zh-CN" sz="2400" dirty="0" smtClean="0"/>
              <a:t>A.①②③④      B.①②④   C. ①③④      D.②③④</a:t>
            </a:r>
          </a:p>
          <a:p>
            <a:r>
              <a:rPr lang="en-US" sz="2400" b="1" dirty="0" smtClean="0"/>
              <a:t>2</a:t>
            </a:r>
            <a:r>
              <a:rPr lang="zh-CN" altLang="en-US" sz="2400" dirty="0" smtClean="0"/>
              <a:t>．</a:t>
            </a:r>
            <a:r>
              <a:rPr lang="en-US" sz="2400" dirty="0" smtClean="0"/>
              <a:t>2019</a:t>
            </a:r>
            <a:r>
              <a:rPr lang="zh-CN" altLang="en-US" sz="2400" dirty="0" smtClean="0"/>
              <a:t>年</a:t>
            </a:r>
            <a:r>
              <a:rPr lang="en-US" sz="2400" dirty="0" smtClean="0"/>
              <a:t>6</a:t>
            </a:r>
            <a:r>
              <a:rPr lang="zh-CN" altLang="en-US" sz="2400" dirty="0" smtClean="0"/>
              <a:t>月</a:t>
            </a:r>
            <a:r>
              <a:rPr lang="en-US" sz="2400" dirty="0" smtClean="0"/>
              <a:t>13</a:t>
            </a:r>
            <a:r>
              <a:rPr lang="zh-CN" altLang="en-US" sz="2400" dirty="0" smtClean="0"/>
              <a:t>日起至</a:t>
            </a:r>
            <a:r>
              <a:rPr lang="en-US" sz="2400" dirty="0" smtClean="0"/>
              <a:t>10</a:t>
            </a:r>
            <a:r>
              <a:rPr lang="zh-CN" altLang="en-US" sz="2400" dirty="0" smtClean="0"/>
              <a:t>月</a:t>
            </a:r>
            <a:r>
              <a:rPr lang="en-US" sz="2400" dirty="0" smtClean="0"/>
              <a:t>31</a:t>
            </a:r>
            <a:r>
              <a:rPr lang="zh-CN" altLang="en-US" sz="2400" dirty="0" smtClean="0"/>
              <a:t>日，全国公安机关将开展以</a:t>
            </a:r>
            <a:r>
              <a:rPr lang="en-US" sz="2400" dirty="0" smtClean="0"/>
              <a:t>“</a:t>
            </a:r>
            <a:r>
              <a:rPr lang="zh-CN" altLang="en-US" sz="2400" dirty="0" smtClean="0"/>
              <a:t>打诈骗、抓逃犯、保大庆</a:t>
            </a:r>
            <a:r>
              <a:rPr lang="en-US" sz="2400" dirty="0" smtClean="0"/>
              <a:t>”</a:t>
            </a:r>
            <a:r>
              <a:rPr lang="zh-CN" altLang="en-US" sz="2400" dirty="0" smtClean="0"/>
              <a:t>为主题的</a:t>
            </a:r>
            <a:r>
              <a:rPr lang="en-US" sz="2400" dirty="0" smtClean="0"/>
              <a:t>“</a:t>
            </a:r>
            <a:r>
              <a:rPr lang="zh-CN" altLang="en-US" sz="2400" dirty="0" smtClean="0"/>
              <a:t>云剑</a:t>
            </a:r>
            <a:r>
              <a:rPr lang="en-US" sz="2400" dirty="0" smtClean="0"/>
              <a:t>”</a:t>
            </a:r>
            <a:r>
              <a:rPr lang="zh-CN" altLang="en-US" sz="2400" dirty="0" smtClean="0"/>
              <a:t>行动，为新中国成立</a:t>
            </a:r>
            <a:r>
              <a:rPr lang="en-US" sz="2400" dirty="0" smtClean="0"/>
              <a:t>70</a:t>
            </a:r>
            <a:r>
              <a:rPr lang="zh-CN" altLang="en-US" sz="2400" dirty="0" smtClean="0"/>
              <a:t>周年创造良好的社会治安环境。下列与材料相符的是</a:t>
            </a:r>
            <a:r>
              <a:rPr lang="en-US" sz="2400" dirty="0" smtClean="0"/>
              <a:t>(     )</a:t>
            </a:r>
            <a:endParaRPr lang="zh-CN" altLang="en-US" sz="2400" dirty="0" smtClean="0"/>
          </a:p>
          <a:p>
            <a:r>
              <a:rPr lang="en-US" sz="2400" dirty="0" smtClean="0"/>
              <a:t>①</a:t>
            </a:r>
            <a:r>
              <a:rPr lang="zh-CN" altLang="en-US" sz="2400" dirty="0" smtClean="0"/>
              <a:t>依法治国</a:t>
            </a:r>
            <a:r>
              <a:rPr lang="en-US" sz="2400" dirty="0" smtClean="0"/>
              <a:t>  ②</a:t>
            </a:r>
            <a:r>
              <a:rPr lang="zh-CN" altLang="en-US" sz="2400" dirty="0" smtClean="0"/>
              <a:t>科学立法</a:t>
            </a:r>
            <a:r>
              <a:rPr lang="en-US" sz="2400" dirty="0" smtClean="0"/>
              <a:t>③</a:t>
            </a:r>
            <a:r>
              <a:rPr lang="zh-CN" altLang="en-US" sz="2400" dirty="0" smtClean="0"/>
              <a:t>严格执法</a:t>
            </a:r>
            <a:r>
              <a:rPr lang="en-US" sz="2400" dirty="0" smtClean="0"/>
              <a:t>  ④</a:t>
            </a:r>
            <a:r>
              <a:rPr lang="zh-CN" altLang="en-US" sz="2400" dirty="0" smtClean="0"/>
              <a:t>法治监督</a:t>
            </a:r>
            <a:endParaRPr lang="en-US" altLang="zh-CN" sz="2400" dirty="0" smtClean="0"/>
          </a:p>
          <a:p>
            <a:endParaRPr lang="zh-CN" altLang="en-US" sz="2400" dirty="0" smtClean="0"/>
          </a:p>
          <a:p>
            <a:r>
              <a:rPr lang="en-US" sz="2400" dirty="0" smtClean="0"/>
              <a:t>A</a:t>
            </a:r>
            <a:r>
              <a:rPr lang="zh-CN" altLang="en-US" sz="2400" dirty="0" smtClean="0"/>
              <a:t>．</a:t>
            </a:r>
            <a:r>
              <a:rPr lang="en-US" sz="2400" dirty="0" smtClean="0"/>
              <a:t>①②  B</a:t>
            </a:r>
            <a:r>
              <a:rPr lang="zh-CN" altLang="en-US" sz="2400" dirty="0" smtClean="0"/>
              <a:t>．</a:t>
            </a:r>
            <a:r>
              <a:rPr lang="en-US" sz="2400" dirty="0" smtClean="0"/>
              <a:t>①③  C</a:t>
            </a:r>
            <a:r>
              <a:rPr lang="zh-CN" altLang="en-US" sz="2400" dirty="0" smtClean="0"/>
              <a:t>．</a:t>
            </a:r>
            <a:r>
              <a:rPr lang="en-US" sz="2400" dirty="0" smtClean="0"/>
              <a:t>③④  D</a:t>
            </a:r>
            <a:r>
              <a:rPr lang="zh-CN" altLang="en-US" sz="2400" dirty="0" smtClean="0"/>
              <a:t>．</a:t>
            </a:r>
            <a:r>
              <a:rPr lang="en-US" sz="2400" dirty="0" smtClean="0"/>
              <a:t>①④</a:t>
            </a:r>
            <a:endParaRPr lang="zh-CN" altLang="en-US" sz="2400" dirty="0" smtClean="0"/>
          </a:p>
          <a:p>
            <a:endParaRPr lang="zh-CN" altLang="en-US" sz="2400" dirty="0"/>
          </a:p>
        </p:txBody>
      </p:sp>
      <p:sp>
        <p:nvSpPr>
          <p:cNvPr id="4" name="TextBox 3"/>
          <p:cNvSpPr txBox="1"/>
          <p:nvPr/>
        </p:nvSpPr>
        <p:spPr>
          <a:xfrm>
            <a:off x="642910" y="285728"/>
            <a:ext cx="2500330" cy="646331"/>
          </a:xfrm>
          <a:prstGeom prst="rect">
            <a:avLst/>
          </a:prstGeom>
          <a:noFill/>
        </p:spPr>
        <p:txBody>
          <a:bodyPr wrap="square" rtlCol="0">
            <a:spAutoFit/>
          </a:bodyPr>
          <a:lstStyle/>
          <a:p>
            <a:r>
              <a:rPr lang="zh-CN" altLang="en-US" sz="3600" dirty="0" smtClean="0">
                <a:solidFill>
                  <a:srgbClr val="FF0000"/>
                </a:solidFill>
              </a:rPr>
              <a:t>当堂练习</a:t>
            </a:r>
            <a:endParaRPr lang="zh-CN" altLang="en-US" sz="3600" dirty="0">
              <a:solidFill>
                <a:srgbClr val="FF0000"/>
              </a:solidFill>
            </a:endParaRPr>
          </a:p>
        </p:txBody>
      </p:sp>
      <p:sp>
        <p:nvSpPr>
          <p:cNvPr id="5" name="圆角矩形 4"/>
          <p:cNvSpPr/>
          <p:nvPr/>
        </p:nvSpPr>
        <p:spPr>
          <a:xfrm>
            <a:off x="7643834" y="2714620"/>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D</a:t>
            </a:r>
            <a:endParaRPr lang="zh-CN" altLang="en-US" sz="6600" dirty="0"/>
          </a:p>
        </p:txBody>
      </p:sp>
      <p:sp>
        <p:nvSpPr>
          <p:cNvPr id="6" name="圆角矩形 5"/>
          <p:cNvSpPr/>
          <p:nvPr/>
        </p:nvSpPr>
        <p:spPr>
          <a:xfrm>
            <a:off x="7572396" y="5715016"/>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B</a:t>
            </a:r>
            <a:endParaRPr lang="zh-CN" altLang="en-US" sz="6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857232"/>
            <a:ext cx="9144000" cy="5632311"/>
          </a:xfrm>
          <a:prstGeom prst="rect">
            <a:avLst/>
          </a:prstGeom>
          <a:noFill/>
        </p:spPr>
        <p:txBody>
          <a:bodyPr wrap="square" rtlCol="0">
            <a:spAutoFit/>
          </a:bodyPr>
          <a:lstStyle/>
          <a:p>
            <a:r>
              <a:rPr lang="en-US" sz="2400" b="1" dirty="0" smtClean="0"/>
              <a:t>3</a:t>
            </a:r>
            <a:r>
              <a:rPr lang="zh-CN" altLang="en-US" sz="2400" dirty="0" smtClean="0"/>
              <a:t>．</a:t>
            </a:r>
            <a:r>
              <a:rPr lang="zh-CN" altLang="en-US" sz="2400" b="1" dirty="0" smtClean="0"/>
              <a:t>（</a:t>
            </a:r>
            <a:r>
              <a:rPr lang="en-US" altLang="zh-CN" sz="2400" b="1" dirty="0" smtClean="0"/>
              <a:t>2019 </a:t>
            </a:r>
            <a:r>
              <a:rPr lang="zh-CN" altLang="en-US" sz="2400" b="1" dirty="0" smtClean="0"/>
              <a:t>重庆</a:t>
            </a:r>
            <a:r>
              <a:rPr lang="en-US" altLang="zh-CN" sz="2400" b="1" dirty="0" smtClean="0"/>
              <a:t>A</a:t>
            </a:r>
            <a:r>
              <a:rPr lang="zh-CN" altLang="en-US" sz="2400" b="1" dirty="0" smtClean="0"/>
              <a:t>）</a:t>
            </a:r>
            <a:r>
              <a:rPr lang="en-US" altLang="zh-CN" sz="2400" dirty="0" smtClean="0"/>
              <a:t>2019</a:t>
            </a:r>
            <a:r>
              <a:rPr lang="zh-CN" altLang="en-US" sz="2400" dirty="0" smtClean="0"/>
              <a:t>年</a:t>
            </a:r>
            <a:r>
              <a:rPr lang="en-US" altLang="zh-CN" sz="2400" dirty="0" smtClean="0"/>
              <a:t>4</a:t>
            </a:r>
            <a:r>
              <a:rPr lang="zh-CN" altLang="en-US" sz="2400" dirty="0" smtClean="0"/>
              <a:t>月，市民刘某在</a:t>
            </a:r>
            <a:r>
              <a:rPr lang="en-US" altLang="zh-CN" sz="2400" dirty="0" smtClean="0"/>
              <a:t>4S</a:t>
            </a:r>
            <a:r>
              <a:rPr lang="zh-CN" altLang="en-US" sz="2400" dirty="0" smtClean="0"/>
              <a:t>店购车时缴纳了</a:t>
            </a:r>
            <a:r>
              <a:rPr lang="en-US" altLang="zh-CN" sz="2400" dirty="0" smtClean="0"/>
              <a:t>6044</a:t>
            </a:r>
            <a:r>
              <a:rPr lang="zh-CN" altLang="en-US" sz="2400" dirty="0" smtClean="0"/>
              <a:t>元的“保险费，但保单发票金额只有</a:t>
            </a:r>
            <a:r>
              <a:rPr lang="en-US" altLang="zh-CN" sz="2400" dirty="0" smtClean="0"/>
              <a:t>388</a:t>
            </a:r>
            <a:r>
              <a:rPr lang="zh-CN" altLang="en-US" sz="2400" dirty="0" smtClean="0"/>
              <a:t>元，刘某非常不理解。在他的坚持下</a:t>
            </a:r>
            <a:r>
              <a:rPr lang="en-US" altLang="zh-CN" sz="2400" dirty="0" smtClean="0"/>
              <a:t>4S</a:t>
            </a:r>
            <a:r>
              <a:rPr lang="zh-CN" altLang="en-US" sz="2400" dirty="0" smtClean="0"/>
              <a:t>店拿出了一张</a:t>
            </a:r>
            <a:r>
              <a:rPr lang="en-US" altLang="zh-CN" sz="2400" dirty="0" smtClean="0"/>
              <a:t>2160</a:t>
            </a:r>
            <a:r>
              <a:rPr lang="zh-CN" altLang="en-US" sz="2400" dirty="0" smtClean="0"/>
              <a:t>元收据，上面写着“服务费”刘某认为不合理，为维护自身合法权益，多次与</a:t>
            </a:r>
            <a:r>
              <a:rPr lang="en-US" altLang="zh-CN" sz="2400" dirty="0" smtClean="0"/>
              <a:t>4S</a:t>
            </a:r>
            <a:r>
              <a:rPr lang="zh-CN" altLang="en-US" sz="2400" dirty="0" smtClean="0"/>
              <a:t>店协商，最终拿回了</a:t>
            </a:r>
            <a:r>
              <a:rPr lang="en-US" altLang="zh-CN" sz="2400" dirty="0" smtClean="0"/>
              <a:t>2160</a:t>
            </a:r>
            <a:r>
              <a:rPr lang="zh-CN" altLang="en-US" sz="2400" dirty="0" smtClean="0"/>
              <a:t>元。对此，下列认识不正确的是</a:t>
            </a:r>
            <a:endParaRPr lang="en-US" altLang="zh-CN" sz="2400" dirty="0" smtClean="0"/>
          </a:p>
          <a:p>
            <a:r>
              <a:rPr lang="en-US" altLang="zh-CN" sz="2400" dirty="0" smtClean="0"/>
              <a:t>A.4S</a:t>
            </a:r>
            <a:r>
              <a:rPr lang="zh-CN" altLang="en-US" sz="2400" dirty="0" smtClean="0"/>
              <a:t>店向刘某收取“服务费”是公平合理的</a:t>
            </a:r>
            <a:endParaRPr lang="en-US" altLang="zh-CN" sz="2400" dirty="0" smtClean="0"/>
          </a:p>
          <a:p>
            <a:r>
              <a:rPr lang="en-US" altLang="zh-CN" sz="2400" dirty="0" smtClean="0"/>
              <a:t>B.</a:t>
            </a:r>
            <a:r>
              <a:rPr lang="zh-CN" altLang="en-US" sz="2400" dirty="0" smtClean="0"/>
              <a:t>刘某面对非正义行为既有勇气，也有智慧</a:t>
            </a:r>
            <a:endParaRPr lang="en-US" altLang="zh-CN" sz="2400" dirty="0" smtClean="0"/>
          </a:p>
          <a:p>
            <a:r>
              <a:rPr lang="en-US" altLang="zh-CN" sz="2400" dirty="0" smtClean="0"/>
              <a:t>C.</a:t>
            </a:r>
            <a:r>
              <a:rPr lang="zh-CN" altLang="en-US" sz="2400" dirty="0" smtClean="0"/>
              <a:t>刘某通过与</a:t>
            </a:r>
            <a:r>
              <a:rPr lang="en-US" altLang="zh-CN" sz="2400" dirty="0" smtClean="0"/>
              <a:t>4S</a:t>
            </a:r>
            <a:r>
              <a:rPr lang="zh-CN" altLang="en-US" sz="2400" dirty="0" smtClean="0"/>
              <a:t>店协商维护了自身合法权益</a:t>
            </a:r>
            <a:endParaRPr lang="en-US" altLang="zh-CN" sz="2400" dirty="0" smtClean="0"/>
          </a:p>
          <a:p>
            <a:r>
              <a:rPr lang="en-US" altLang="zh-CN" sz="2400" dirty="0" smtClean="0"/>
              <a:t>D.</a:t>
            </a:r>
            <a:r>
              <a:rPr lang="zh-CN" altLang="en-US" sz="2400" dirty="0" smtClean="0"/>
              <a:t>对</a:t>
            </a:r>
            <a:r>
              <a:rPr lang="en-US" altLang="zh-CN" sz="2400" dirty="0" smtClean="0"/>
              <a:t>4S</a:t>
            </a:r>
            <a:r>
              <a:rPr lang="zh-CN" altLang="en-US" sz="2400" dirty="0" smtClean="0"/>
              <a:t>店的不合理收费行为刘某敢于说“不”</a:t>
            </a:r>
            <a:endParaRPr lang="en-US" altLang="zh-CN" sz="2400" dirty="0" smtClean="0"/>
          </a:p>
          <a:p>
            <a:r>
              <a:rPr lang="en-US" sz="2400" b="1" dirty="0" smtClean="0"/>
              <a:t>4</a:t>
            </a:r>
            <a:r>
              <a:rPr lang="zh-CN" altLang="en-US" sz="2400" dirty="0" smtClean="0"/>
              <a:t>．</a:t>
            </a:r>
            <a:r>
              <a:rPr lang="zh-CN" altLang="en-US" sz="2400" b="1" dirty="0" smtClean="0"/>
              <a:t>（</a:t>
            </a:r>
            <a:r>
              <a:rPr lang="en-US" altLang="zh-CN" sz="2400" b="1" dirty="0" smtClean="0"/>
              <a:t>2019 </a:t>
            </a:r>
            <a:r>
              <a:rPr lang="zh-CN" altLang="en-US" sz="2400" b="1" dirty="0" smtClean="0"/>
              <a:t>浙江金华）</a:t>
            </a:r>
            <a:r>
              <a:rPr lang="en-US" altLang="zh-CN" sz="2400" dirty="0" smtClean="0"/>
              <a:t>2019</a:t>
            </a:r>
            <a:r>
              <a:rPr lang="zh-CN" altLang="en-US" sz="2400" dirty="0" smtClean="0"/>
              <a:t>年，我市继续全力推进扫黑除恶专项斗争，严厉打击了一批黑恶势力，取得了明显成效。这（　　）</a:t>
            </a:r>
            <a:endParaRPr lang="en-US" altLang="zh-CN" sz="2400" dirty="0" smtClean="0"/>
          </a:p>
          <a:p>
            <a:r>
              <a:rPr lang="zh-CN" altLang="en-US" sz="2400" dirty="0" smtClean="0"/>
              <a:t>①维护了社会安全       ②健全了法律法规</a:t>
            </a:r>
            <a:endParaRPr lang="en-US" altLang="zh-CN" sz="2400" dirty="0" smtClean="0"/>
          </a:p>
          <a:p>
            <a:r>
              <a:rPr lang="zh-CN" altLang="en-US" sz="2400" dirty="0" smtClean="0"/>
              <a:t>③守护了社会正义       ④实现了网络安全</a:t>
            </a:r>
            <a:endParaRPr lang="en-US" altLang="zh-CN" sz="2400" dirty="0" smtClean="0"/>
          </a:p>
          <a:p>
            <a:r>
              <a:rPr lang="en-US" altLang="zh-CN" sz="2400" dirty="0" smtClean="0"/>
              <a:t>A. ①②    B. ①③  C. ②④   D. ③④</a:t>
            </a:r>
            <a:endParaRPr lang="zh-CN" altLang="en-US" sz="2400" dirty="0" smtClean="0"/>
          </a:p>
          <a:p>
            <a:endParaRPr lang="zh-CN" altLang="en-US" sz="2400" dirty="0"/>
          </a:p>
        </p:txBody>
      </p:sp>
      <p:sp>
        <p:nvSpPr>
          <p:cNvPr id="5" name="TextBox 4"/>
          <p:cNvSpPr txBox="1"/>
          <p:nvPr/>
        </p:nvSpPr>
        <p:spPr>
          <a:xfrm>
            <a:off x="428596" y="142852"/>
            <a:ext cx="2500330" cy="646331"/>
          </a:xfrm>
          <a:prstGeom prst="rect">
            <a:avLst/>
          </a:prstGeom>
          <a:noFill/>
        </p:spPr>
        <p:txBody>
          <a:bodyPr wrap="square" rtlCol="0">
            <a:spAutoFit/>
          </a:bodyPr>
          <a:lstStyle/>
          <a:p>
            <a:r>
              <a:rPr lang="zh-CN" altLang="en-US" sz="3600" dirty="0" smtClean="0">
                <a:solidFill>
                  <a:srgbClr val="FF0000"/>
                </a:solidFill>
              </a:rPr>
              <a:t>当堂练习</a:t>
            </a:r>
            <a:endParaRPr lang="zh-CN" altLang="en-US" sz="3600" dirty="0">
              <a:solidFill>
                <a:srgbClr val="FF0000"/>
              </a:solidFill>
            </a:endParaRPr>
          </a:p>
        </p:txBody>
      </p:sp>
      <p:sp>
        <p:nvSpPr>
          <p:cNvPr id="6" name="圆角矩形 5"/>
          <p:cNvSpPr/>
          <p:nvPr/>
        </p:nvSpPr>
        <p:spPr>
          <a:xfrm>
            <a:off x="7929554" y="2357430"/>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A</a:t>
            </a:r>
            <a:endParaRPr lang="zh-CN" altLang="en-US" sz="6600" dirty="0"/>
          </a:p>
        </p:txBody>
      </p:sp>
      <p:sp>
        <p:nvSpPr>
          <p:cNvPr id="7" name="圆角矩形 6"/>
          <p:cNvSpPr/>
          <p:nvPr/>
        </p:nvSpPr>
        <p:spPr>
          <a:xfrm>
            <a:off x="7858116" y="5000636"/>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B</a:t>
            </a:r>
            <a:endParaRPr lang="zh-CN" altLang="en-US" sz="6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1000108"/>
            <a:ext cx="8501122" cy="1938992"/>
          </a:xfrm>
          <a:prstGeom prst="rect">
            <a:avLst/>
          </a:prstGeom>
          <a:noFill/>
        </p:spPr>
        <p:txBody>
          <a:bodyPr wrap="square" rtlCol="0">
            <a:spAutoFit/>
          </a:bodyPr>
          <a:lstStyle/>
          <a:p>
            <a:r>
              <a:rPr lang="en-US" sz="2400" b="1" dirty="0" smtClean="0"/>
              <a:t>5</a:t>
            </a:r>
            <a:r>
              <a:rPr lang="zh-CN" altLang="en-US" sz="2400" dirty="0" smtClean="0"/>
              <a:t>．</a:t>
            </a:r>
            <a:r>
              <a:rPr lang="zh-CN" altLang="en-US" sz="2400" b="1" dirty="0" smtClean="0"/>
              <a:t>（</a:t>
            </a:r>
            <a:r>
              <a:rPr lang="en-US" altLang="zh-CN" sz="2400" b="1" dirty="0" smtClean="0"/>
              <a:t>2019 </a:t>
            </a:r>
            <a:r>
              <a:rPr lang="zh-CN" altLang="en-US" sz="2400" b="1" dirty="0" smtClean="0"/>
              <a:t>山东济宁）</a:t>
            </a:r>
            <a:r>
              <a:rPr lang="zh-CN" altLang="en-US" sz="2400" dirty="0" smtClean="0"/>
              <a:t>利剑扫黑，扫出清风正气；铁拳除恶，守护平安中国。</a:t>
            </a:r>
            <a:r>
              <a:rPr lang="en-US" altLang="zh-CN" sz="2400" dirty="0" smtClean="0"/>
              <a:t>2019</a:t>
            </a:r>
            <a:r>
              <a:rPr lang="zh-CN" altLang="en-US" sz="2400" dirty="0" smtClean="0"/>
              <a:t>年，为期三年的扫黑除恶专项斗争迎来“船到中流浪更急”的深水区、攻坚期，必须牢牢把握扫黑除恶的任务要求，聚焦重点问题和关键环节，不获全胜决不收兵。开展扫黑除恶专项斗争（　　）</a:t>
            </a:r>
            <a:endParaRPr lang="zh-CN" altLang="en-US" sz="2400" dirty="0"/>
          </a:p>
        </p:txBody>
      </p:sp>
      <p:sp>
        <p:nvSpPr>
          <p:cNvPr id="3" name="圆角矩形 2"/>
          <p:cNvSpPr/>
          <p:nvPr/>
        </p:nvSpPr>
        <p:spPr>
          <a:xfrm>
            <a:off x="7929554" y="6000744"/>
            <a:ext cx="1214446" cy="857256"/>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6600" dirty="0" smtClean="0"/>
              <a:t>C</a:t>
            </a:r>
            <a:endParaRPr lang="zh-CN" altLang="en-US" sz="6600" dirty="0"/>
          </a:p>
        </p:txBody>
      </p:sp>
      <p:sp>
        <p:nvSpPr>
          <p:cNvPr id="4" name="TextBox 3"/>
          <p:cNvSpPr txBox="1"/>
          <p:nvPr/>
        </p:nvSpPr>
        <p:spPr>
          <a:xfrm>
            <a:off x="642910" y="285728"/>
            <a:ext cx="2500330" cy="646331"/>
          </a:xfrm>
          <a:prstGeom prst="rect">
            <a:avLst/>
          </a:prstGeom>
          <a:noFill/>
        </p:spPr>
        <p:txBody>
          <a:bodyPr wrap="square" rtlCol="0">
            <a:spAutoFit/>
          </a:bodyPr>
          <a:lstStyle/>
          <a:p>
            <a:r>
              <a:rPr lang="zh-CN" altLang="en-US" sz="3600" dirty="0" smtClean="0">
                <a:solidFill>
                  <a:srgbClr val="FF0000"/>
                </a:solidFill>
              </a:rPr>
              <a:t>当堂练习</a:t>
            </a:r>
            <a:endParaRPr lang="zh-CN" altLang="en-US" sz="3600" dirty="0">
              <a:solidFill>
                <a:srgbClr val="FF0000"/>
              </a:solidFill>
            </a:endParaRPr>
          </a:p>
        </p:txBody>
      </p:sp>
      <p:sp>
        <p:nvSpPr>
          <p:cNvPr id="5" name="TextBox 4"/>
          <p:cNvSpPr txBox="1"/>
          <p:nvPr/>
        </p:nvSpPr>
        <p:spPr>
          <a:xfrm>
            <a:off x="285720" y="3000372"/>
            <a:ext cx="5214974" cy="3416320"/>
          </a:xfrm>
          <a:prstGeom prst="rect">
            <a:avLst/>
          </a:prstGeom>
          <a:noFill/>
        </p:spPr>
        <p:txBody>
          <a:bodyPr wrap="square" rtlCol="0">
            <a:spAutoFit/>
          </a:bodyPr>
          <a:lstStyle/>
          <a:p>
            <a:r>
              <a:rPr lang="zh-CN" altLang="en-US" sz="2400" dirty="0" smtClean="0"/>
              <a:t>①是维护社会公正、确保国家长治久安的有效举措</a:t>
            </a:r>
            <a:endParaRPr lang="en-US" altLang="zh-CN" sz="2400" dirty="0" smtClean="0"/>
          </a:p>
          <a:p>
            <a:r>
              <a:rPr lang="zh-CN" altLang="en-US" sz="2400" dirty="0" smtClean="0"/>
              <a:t>②能够彻底打击黑恶势力，消除违法犯罪</a:t>
            </a:r>
            <a:endParaRPr lang="en-US" altLang="zh-CN" sz="2400" dirty="0" smtClean="0"/>
          </a:p>
          <a:p>
            <a:r>
              <a:rPr lang="zh-CN" altLang="en-US" sz="2400" dirty="0" smtClean="0"/>
              <a:t>③有利于进一步增强人民群众的幸福感、安全感</a:t>
            </a:r>
            <a:endParaRPr lang="en-US" altLang="zh-CN" sz="2400" dirty="0" smtClean="0"/>
          </a:p>
          <a:p>
            <a:r>
              <a:rPr lang="zh-CN" altLang="en-US" sz="2400" dirty="0" smtClean="0"/>
              <a:t>④是当前最重要的中心工作</a:t>
            </a:r>
            <a:endParaRPr lang="en-US" altLang="zh-CN" sz="2400" dirty="0" smtClean="0"/>
          </a:p>
          <a:p>
            <a:pPr marL="457200" indent="-457200">
              <a:buAutoNum type="alphaUcPeriod"/>
            </a:pPr>
            <a:r>
              <a:rPr lang="en-US" altLang="zh-CN" sz="2400" dirty="0" smtClean="0"/>
              <a:t>①②③    B. ③④  </a:t>
            </a:r>
          </a:p>
          <a:p>
            <a:pPr marL="457200" indent="-457200"/>
            <a:r>
              <a:rPr lang="en-US" altLang="zh-CN" sz="2400" dirty="0" smtClean="0"/>
              <a:t>C. ①③</a:t>
            </a:r>
            <a:r>
              <a:rPr lang="zh-CN" altLang="en-US" sz="2400" dirty="0" smtClean="0"/>
              <a:t>         </a:t>
            </a:r>
            <a:r>
              <a:rPr lang="en-US" altLang="zh-CN" sz="2400" dirty="0" smtClean="0"/>
              <a:t>D. ①③④</a:t>
            </a:r>
            <a:endParaRPr lang="zh-CN" altLang="en-US" sz="2400" dirty="0"/>
          </a:p>
        </p:txBody>
      </p:sp>
      <p:pic>
        <p:nvPicPr>
          <p:cNvPr id="6" name="图片 5" descr="360截图16550504108142153.jpg"/>
          <p:cNvPicPr>
            <a:picLocks noChangeAspect="1"/>
          </p:cNvPicPr>
          <p:nvPr/>
        </p:nvPicPr>
        <p:blipFill>
          <a:blip r:embed="rId2" cstate="print"/>
          <a:stretch>
            <a:fillRect/>
          </a:stretch>
        </p:blipFill>
        <p:spPr>
          <a:xfrm>
            <a:off x="6357950" y="2928934"/>
            <a:ext cx="2000264" cy="23802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500042"/>
            <a:ext cx="8858280" cy="3416320"/>
          </a:xfrm>
          <a:prstGeom prst="rect">
            <a:avLst/>
          </a:prstGeom>
          <a:noFill/>
        </p:spPr>
        <p:txBody>
          <a:bodyPr wrap="square" rtlCol="0">
            <a:spAutoFit/>
          </a:bodyPr>
          <a:lstStyle/>
          <a:p>
            <a:r>
              <a:rPr lang="en-US" altLang="zh-CN" sz="2400" dirty="0" smtClean="0">
                <a:latin typeface="楷体" pitchFamily="49" charset="-122"/>
                <a:ea typeface="楷体" pitchFamily="49" charset="-122"/>
              </a:rPr>
              <a:t>6</a:t>
            </a:r>
            <a:r>
              <a:rPr lang="zh-CN" altLang="en-US" sz="2400" dirty="0" smtClean="0">
                <a:latin typeface="楷体" pitchFamily="49" charset="-122"/>
                <a:ea typeface="楷体" pitchFamily="49" charset="-122"/>
              </a:rPr>
              <a:t>、</a:t>
            </a:r>
            <a:r>
              <a:rPr lang="zh-CN" altLang="en-US" sz="2400" dirty="0" smtClean="0"/>
              <a:t>材料一：习近平总书记在中央全面依法治国委员会第一次会议上讲话时强调，要加强党对全面依法治国的集中统一领导，坚持全面依法治国新理念新思想新战略为指导，坚定不移走中国特色社会主义法治道路，更好发挥法治固根本、稳预期、利长远的保障作用。材料二：</a:t>
            </a:r>
            <a:r>
              <a:rPr lang="en-US" altLang="zh-CN" sz="2400" dirty="0" smtClean="0"/>
              <a:t>2018</a:t>
            </a:r>
            <a:r>
              <a:rPr lang="zh-CN" altLang="en-US" sz="2400" dirty="0" smtClean="0"/>
              <a:t>年</a:t>
            </a:r>
            <a:r>
              <a:rPr lang="en-US" altLang="zh-CN" sz="2400" dirty="0" smtClean="0"/>
              <a:t>1</a:t>
            </a:r>
            <a:r>
              <a:rPr lang="zh-CN" altLang="en-US" sz="2400" dirty="0" smtClean="0"/>
              <a:t>月，中共中央、国务院发出</a:t>
            </a:r>
            <a:r>
              <a:rPr lang="en-US" altLang="zh-CN" sz="2400" dirty="0" smtClean="0"/>
              <a:t>《</a:t>
            </a:r>
            <a:r>
              <a:rPr lang="zh-CN" altLang="en-US" sz="2400" dirty="0" smtClean="0"/>
              <a:t>关于扫黑除恶专项斗争的通知</a:t>
            </a:r>
            <a:r>
              <a:rPr lang="en-US" altLang="zh-CN" sz="2400" dirty="0" smtClean="0"/>
              <a:t>》</a:t>
            </a:r>
            <a:r>
              <a:rPr lang="zh-CN" altLang="en-US" sz="2400" dirty="0" smtClean="0"/>
              <a:t>。</a:t>
            </a:r>
            <a:r>
              <a:rPr lang="en-US" altLang="zh-CN" sz="2400" dirty="0" smtClean="0"/>
              <a:t>《</a:t>
            </a:r>
            <a:r>
              <a:rPr lang="zh-CN" altLang="en-US" sz="2400" dirty="0" smtClean="0"/>
              <a:t>通知</a:t>
            </a:r>
            <a:r>
              <a:rPr lang="en-US" altLang="zh-CN" sz="2400" dirty="0" smtClean="0"/>
              <a:t>》</a:t>
            </a:r>
            <a:r>
              <a:rPr lang="zh-CN" altLang="en-US" sz="2400" dirty="0" smtClean="0"/>
              <a:t>指出，为深入贯彻落实党的十九大部署和习近平总书记重要指示精神，保障人民安居乐业、社会安定有序、国家长治久安，进一步巩固党的执政基础，党中央、国务院决定，在全国开展扫黑除恶专项斗争。</a:t>
            </a:r>
            <a:endParaRPr lang="zh-CN" altLang="en-US" sz="2400" dirty="0">
              <a:solidFill>
                <a:srgbClr val="FF0000"/>
              </a:solidFill>
              <a:latin typeface="楷体" pitchFamily="49" charset="-122"/>
              <a:ea typeface="楷体" pitchFamily="49" charset="-122"/>
            </a:endParaRPr>
          </a:p>
        </p:txBody>
      </p:sp>
      <p:sp>
        <p:nvSpPr>
          <p:cNvPr id="4" name="TextBox 3"/>
          <p:cNvSpPr txBox="1"/>
          <p:nvPr/>
        </p:nvSpPr>
        <p:spPr>
          <a:xfrm>
            <a:off x="0" y="4143380"/>
            <a:ext cx="8072494" cy="1938992"/>
          </a:xfrm>
          <a:prstGeom prst="rect">
            <a:avLst/>
          </a:prstGeom>
          <a:noFill/>
        </p:spPr>
        <p:txBody>
          <a:bodyPr wrap="square" rtlCol="0">
            <a:spAutoFit/>
          </a:bodyPr>
          <a:lstStyle/>
          <a:p>
            <a:r>
              <a:rPr lang="zh-CN" altLang="en-US" sz="2400" dirty="0" smtClean="0">
                <a:latin typeface="楷体" pitchFamily="49" charset="-122"/>
                <a:ea typeface="楷体" pitchFamily="49" charset="-122"/>
              </a:rPr>
              <a:t>（</a:t>
            </a:r>
            <a:r>
              <a:rPr lang="en-US" altLang="zh-CN" sz="2400" dirty="0" smtClean="0">
                <a:latin typeface="楷体" pitchFamily="49" charset="-122"/>
                <a:ea typeface="楷体" pitchFamily="49" charset="-122"/>
              </a:rPr>
              <a:t>1</a:t>
            </a:r>
            <a:r>
              <a:rPr lang="zh-CN" altLang="en-US" sz="2400" dirty="0" smtClean="0">
                <a:latin typeface="楷体" pitchFamily="49" charset="-122"/>
                <a:ea typeface="楷体" pitchFamily="49" charset="-122"/>
              </a:rPr>
              <a:t>）建设法治政府，政府权力的来源和宗旨分别是什么？</a:t>
            </a:r>
            <a:endParaRPr lang="en-US" altLang="zh-CN" sz="2400" dirty="0" smtClean="0">
              <a:latin typeface="楷体" pitchFamily="49" charset="-122"/>
              <a:ea typeface="楷体" pitchFamily="49" charset="-122"/>
            </a:endParaRPr>
          </a:p>
          <a:p>
            <a:endParaRPr lang="en-US" altLang="zh-CN" sz="2400" dirty="0" smtClean="0">
              <a:latin typeface="楷体" pitchFamily="49" charset="-122"/>
              <a:ea typeface="楷体" pitchFamily="49" charset="-122"/>
            </a:endParaRPr>
          </a:p>
          <a:p>
            <a:endParaRPr lang="en-US" altLang="zh-CN" sz="2400" dirty="0" smtClean="0">
              <a:latin typeface="楷体" pitchFamily="49" charset="-122"/>
              <a:ea typeface="楷体" pitchFamily="49" charset="-122"/>
            </a:endParaRPr>
          </a:p>
          <a:p>
            <a:endParaRPr lang="en-US" altLang="zh-CN" sz="2400" dirty="0" smtClean="0">
              <a:latin typeface="楷体" pitchFamily="49" charset="-122"/>
              <a:ea typeface="楷体" pitchFamily="49" charset="-122"/>
            </a:endParaRPr>
          </a:p>
          <a:p>
            <a:r>
              <a:rPr lang="zh-CN" altLang="en-US" sz="2400" dirty="0" smtClean="0">
                <a:latin typeface="楷体" pitchFamily="49" charset="-122"/>
                <a:ea typeface="楷体" pitchFamily="49" charset="-122"/>
              </a:rPr>
              <a:t>（</a:t>
            </a:r>
            <a:r>
              <a:rPr lang="en-US" altLang="zh-CN" sz="2400" dirty="0" smtClean="0">
                <a:latin typeface="楷体" pitchFamily="49" charset="-122"/>
                <a:ea typeface="楷体" pitchFamily="49" charset="-122"/>
              </a:rPr>
              <a:t>2</a:t>
            </a:r>
            <a:r>
              <a:rPr lang="zh-CN" altLang="en-US" sz="2400" dirty="0" smtClean="0">
                <a:latin typeface="楷体" pitchFamily="49" charset="-122"/>
                <a:ea typeface="楷体" pitchFamily="49" charset="-122"/>
              </a:rPr>
              <a:t>）我国开展扫黑除恶专项斗争有哪些现实意义？</a:t>
            </a:r>
            <a:endParaRPr lang="zh-CN" altLang="en-US" sz="24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428604"/>
            <a:ext cx="3286148" cy="646331"/>
          </a:xfrm>
          <a:prstGeom prst="rect">
            <a:avLst/>
          </a:prstGeom>
          <a:noFill/>
        </p:spPr>
        <p:txBody>
          <a:bodyPr wrap="square" rtlCol="0">
            <a:spAutoFit/>
          </a:bodyPr>
          <a:lstStyle/>
          <a:p>
            <a:r>
              <a:rPr lang="zh-CN" altLang="en-US" sz="3600" b="1" dirty="0" smtClean="0">
                <a:solidFill>
                  <a:srgbClr val="FF0000"/>
                </a:solidFill>
              </a:rPr>
              <a:t>参考答案</a:t>
            </a:r>
            <a:endParaRPr lang="zh-CN" altLang="en-US" sz="3600" b="1" dirty="0">
              <a:solidFill>
                <a:srgbClr val="FF0000"/>
              </a:solidFill>
            </a:endParaRPr>
          </a:p>
        </p:txBody>
      </p:sp>
      <p:sp>
        <p:nvSpPr>
          <p:cNvPr id="3" name="TextBox 2"/>
          <p:cNvSpPr txBox="1"/>
          <p:nvPr/>
        </p:nvSpPr>
        <p:spPr>
          <a:xfrm>
            <a:off x="214282" y="1928802"/>
            <a:ext cx="8715436" cy="3970318"/>
          </a:xfrm>
          <a:prstGeom prst="rect">
            <a:avLst/>
          </a:prstGeom>
          <a:noFill/>
        </p:spPr>
        <p:txBody>
          <a:bodyPr wrap="square" rtlCol="0">
            <a:spAutoFit/>
          </a:bodyPr>
          <a:lstStyle/>
          <a:p>
            <a:r>
              <a:rPr lang="zh-CN" altLang="en-US" sz="2800" dirty="0" smtClean="0">
                <a:solidFill>
                  <a:schemeClr val="tx2">
                    <a:lumMod val="60000"/>
                    <a:lumOff val="40000"/>
                  </a:schemeClr>
                </a:solidFill>
              </a:rPr>
              <a:t>（</a:t>
            </a:r>
            <a:r>
              <a:rPr lang="en-US" altLang="zh-CN" sz="2800" dirty="0" smtClean="0">
                <a:solidFill>
                  <a:schemeClr val="tx2">
                    <a:lumMod val="60000"/>
                    <a:lumOff val="40000"/>
                  </a:schemeClr>
                </a:solidFill>
              </a:rPr>
              <a:t>1</a:t>
            </a:r>
            <a:r>
              <a:rPr lang="zh-CN" altLang="en-US" sz="2800" dirty="0" smtClean="0">
                <a:solidFill>
                  <a:schemeClr val="tx2">
                    <a:lumMod val="60000"/>
                    <a:lumOff val="40000"/>
                  </a:schemeClr>
                </a:solidFill>
              </a:rPr>
              <a:t>）人民；为人民服务。</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a:t>
            </a:r>
            <a:r>
              <a:rPr lang="en-US" altLang="zh-CN" sz="2800" dirty="0" smtClean="0">
                <a:solidFill>
                  <a:schemeClr val="tx2">
                    <a:lumMod val="60000"/>
                    <a:lumOff val="40000"/>
                  </a:schemeClr>
                </a:solidFill>
              </a:rPr>
              <a:t>2</a:t>
            </a:r>
            <a:r>
              <a:rPr lang="zh-CN" altLang="en-US" sz="2800" dirty="0" smtClean="0">
                <a:solidFill>
                  <a:schemeClr val="tx2">
                    <a:lumMod val="60000"/>
                    <a:lumOff val="40000"/>
                  </a:schemeClr>
                </a:solidFill>
              </a:rPr>
              <a:t>）</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①有利于守护正义，促进社会进步，维护公共利益；</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②有利于实现法治追求的基本价值目标，保障人民的正当权利，使受害者得到教济、违法者受到惩罚；</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③有利于维护法律的尊严和权威，促进依法治国，加快建设社会主义法治国家；</a:t>
            </a:r>
            <a:endParaRPr lang="en-US" altLang="zh-CN" sz="2800" dirty="0" smtClean="0">
              <a:solidFill>
                <a:schemeClr val="tx2">
                  <a:lumMod val="60000"/>
                  <a:lumOff val="40000"/>
                </a:schemeClr>
              </a:solidFill>
            </a:endParaRPr>
          </a:p>
          <a:p>
            <a:r>
              <a:rPr lang="zh-CN" altLang="en-US" sz="2800" dirty="0" smtClean="0">
                <a:solidFill>
                  <a:schemeClr val="tx2">
                    <a:lumMod val="60000"/>
                    <a:lumOff val="40000"/>
                  </a:schemeClr>
                </a:solidFill>
              </a:rPr>
              <a:t>④有利于营造和谐、稳定、安宁的社会环境，为社会发展注入不竭动力，促进社会主义和谐社会的建设等。</a:t>
            </a:r>
            <a:endParaRPr lang="zh-CN" altLang="en-US" sz="2800"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900113" y="1989138"/>
            <a:ext cx="7488237" cy="2677656"/>
          </a:xfrm>
          <a:prstGeom prst="rect">
            <a:avLst/>
          </a:prstGeom>
          <a:solidFill>
            <a:schemeClr val="bg1"/>
          </a:solidFill>
          <a:ln w="9525">
            <a:noFill/>
            <a:miter lim="800000"/>
            <a:headEnd/>
            <a:tailEnd/>
          </a:ln>
        </p:spPr>
        <p:txBody>
          <a:bodyPr anchor="ctr">
            <a:spAutoFit/>
          </a:bodyPr>
          <a:lstStyle/>
          <a:p>
            <a:r>
              <a:rPr lang="en-US" altLang="zh-CN" sz="2400" b="1" dirty="0"/>
              <a:t>1</a:t>
            </a:r>
            <a:r>
              <a:rPr lang="zh-CN" altLang="en-US" sz="2400" b="1" dirty="0"/>
              <a:t>、熟练掌握与本专题有关的知识和答题方法；</a:t>
            </a:r>
          </a:p>
          <a:p>
            <a:endParaRPr lang="zh-CN" altLang="en-US" sz="2400" b="1" dirty="0"/>
          </a:p>
          <a:p>
            <a:r>
              <a:rPr lang="en-US" altLang="zh-CN" sz="2400" b="1" dirty="0"/>
              <a:t>2</a:t>
            </a:r>
            <a:r>
              <a:rPr lang="zh-CN" altLang="en-US" sz="2400" b="1" dirty="0"/>
              <a:t>、灵活运用答题方法，提高分析解决问题的能力；</a:t>
            </a:r>
          </a:p>
          <a:p>
            <a:r>
              <a:rPr lang="zh-CN" altLang="en-US" sz="2400" b="1" dirty="0"/>
              <a:t/>
            </a:r>
            <a:br>
              <a:rPr lang="zh-CN" altLang="en-US" sz="2400" b="1" dirty="0"/>
            </a:br>
            <a:r>
              <a:rPr lang="en-US" altLang="zh-CN" sz="2400" b="1" dirty="0"/>
              <a:t>3</a:t>
            </a:r>
            <a:r>
              <a:rPr lang="zh-CN" altLang="en-US" sz="2400" b="1" dirty="0" smtClean="0"/>
              <a:t>、树立法治意识，增强法治观念，</a:t>
            </a:r>
            <a:r>
              <a:rPr lang="zh-CN" altLang="en-US" sz="2400" b="1" dirty="0"/>
              <a:t>立志为</a:t>
            </a:r>
            <a:r>
              <a:rPr lang="zh-CN" altLang="en-US" sz="2400" b="1" dirty="0" smtClean="0"/>
              <a:t>全面依法治国和实现中华民族伟大复兴努力</a:t>
            </a:r>
            <a:r>
              <a:rPr lang="zh-CN" altLang="en-US" sz="2400" b="1" dirty="0"/>
              <a:t>学习，增强建设社会主义祖国的使命感。</a:t>
            </a:r>
          </a:p>
        </p:txBody>
      </p:sp>
      <p:sp>
        <p:nvSpPr>
          <p:cNvPr id="3" name="TextBox 2"/>
          <p:cNvSpPr txBox="1"/>
          <p:nvPr/>
        </p:nvSpPr>
        <p:spPr>
          <a:xfrm>
            <a:off x="2857488" y="571480"/>
            <a:ext cx="2643206" cy="769441"/>
          </a:xfrm>
          <a:prstGeom prst="rect">
            <a:avLst/>
          </a:prstGeom>
          <a:noFill/>
        </p:spPr>
        <p:txBody>
          <a:bodyPr wrap="square" rtlCol="0">
            <a:spAutoFit/>
          </a:bodyPr>
          <a:lstStyle/>
          <a:p>
            <a:r>
              <a:rPr lang="zh-CN" altLang="en-US" sz="4400" dirty="0" smtClean="0"/>
              <a:t>学习目标</a:t>
            </a:r>
            <a:endParaRPr lang="zh-CN" altLang="en-US" sz="4400" dirty="0"/>
          </a:p>
        </p:txBody>
      </p:sp>
      <p:cxnSp>
        <p:nvCxnSpPr>
          <p:cNvPr id="5" name="直接连接符 4"/>
          <p:cNvCxnSpPr/>
          <p:nvPr/>
        </p:nvCxnSpPr>
        <p:spPr>
          <a:xfrm>
            <a:off x="2857488" y="1428736"/>
            <a:ext cx="2428892" cy="1588"/>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229347" y="638156"/>
            <a:ext cx="2199514" cy="646331"/>
          </a:xfrm>
          <a:prstGeom prst="rect">
            <a:avLst/>
          </a:prstGeom>
          <a:solidFill>
            <a:srgbClr val="92D050"/>
          </a:solidFill>
          <a:ln>
            <a:noFill/>
          </a:ln>
          <a:effectLst>
            <a:glow rad="228600">
              <a:schemeClr val="accent5">
                <a:satMod val="175000"/>
                <a:alpha val="40000"/>
              </a:schemeClr>
            </a:glow>
          </a:effectLst>
        </p:spPr>
        <p:txBody>
          <a:bodyPr wrap="square">
            <a:spAutoFit/>
          </a:bodyPr>
          <a:lstStyle/>
          <a:p>
            <a:pPr>
              <a:defRPr/>
            </a:pPr>
            <a:r>
              <a:rPr lang="zh-CN" altLang="en-US" sz="3600" b="1" dirty="0" smtClean="0">
                <a:solidFill>
                  <a:schemeClr val="bg1"/>
                </a:solidFill>
                <a:latin typeface="Franklin Gothic Book"/>
                <a:ea typeface="宋体" pitchFamily="2" charset="-122"/>
              </a:rPr>
              <a:t>课后作业</a:t>
            </a:r>
            <a:endParaRPr lang="en-US" altLang="zh-CN" sz="3600" b="1" dirty="0">
              <a:solidFill>
                <a:schemeClr val="bg1"/>
              </a:solidFill>
              <a:latin typeface="Franklin Gothic Book"/>
              <a:ea typeface="宋体" pitchFamily="2" charset="-122"/>
            </a:endParaRPr>
          </a:p>
        </p:txBody>
      </p:sp>
      <p:sp>
        <p:nvSpPr>
          <p:cNvPr id="6" name="矩形 5"/>
          <p:cNvSpPr/>
          <p:nvPr/>
        </p:nvSpPr>
        <p:spPr>
          <a:xfrm>
            <a:off x="908485" y="2808187"/>
            <a:ext cx="7992887" cy="954107"/>
          </a:xfrm>
          <a:prstGeom prst="rect">
            <a:avLst/>
          </a:prstGeom>
          <a:solidFill>
            <a:srgbClr val="FFC000"/>
          </a:solidFill>
          <a:ln>
            <a:noFill/>
          </a:ln>
          <a:effectLst>
            <a:glow rad="228600">
              <a:schemeClr val="accent6">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spAutoFit/>
          </a:bodyPr>
          <a:lstStyle/>
          <a:p>
            <a:pPr>
              <a:defRPr/>
            </a:pPr>
            <a:r>
              <a:rPr lang="en-US" altLang="zh-CN" sz="2800" b="1" dirty="0" smtClean="0">
                <a:latin typeface="楷体" pitchFamily="49" charset="-122"/>
                <a:ea typeface="楷体" pitchFamily="49" charset="-122"/>
              </a:rPr>
              <a:t>1</a:t>
            </a:r>
            <a:r>
              <a:rPr lang="zh-CN" altLang="en-US" sz="2800" b="1" dirty="0" smtClean="0">
                <a:latin typeface="楷体" pitchFamily="49" charset="-122"/>
                <a:ea typeface="楷体" pitchFamily="49" charset="-122"/>
              </a:rPr>
              <a:t>、熟记本课的观点。</a:t>
            </a:r>
            <a:endParaRPr lang="en-US" altLang="zh-CN" sz="2800" b="1" dirty="0" smtClean="0">
              <a:latin typeface="楷体" pitchFamily="49" charset="-122"/>
              <a:ea typeface="楷体" pitchFamily="49" charset="-122"/>
            </a:endParaRPr>
          </a:p>
          <a:p>
            <a:pPr>
              <a:defRPr/>
            </a:pPr>
            <a:r>
              <a:rPr lang="en-US" altLang="zh-CN" sz="2800" b="1" dirty="0" smtClean="0">
                <a:latin typeface="楷体" pitchFamily="49" charset="-122"/>
                <a:ea typeface="楷体" pitchFamily="49" charset="-122"/>
              </a:rPr>
              <a:t>2</a:t>
            </a:r>
            <a:r>
              <a:rPr lang="zh-CN" altLang="en-US" sz="2800" b="1" smtClean="0">
                <a:latin typeface="楷体" pitchFamily="49" charset="-122"/>
                <a:ea typeface="楷体" pitchFamily="49" charset="-122"/>
              </a:rPr>
              <a:t>、整理本节课习题。</a:t>
            </a:r>
            <a:endParaRPr lang="zh-CN" altLang="zh-CN" sz="2800" b="1"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27649"/>
          <p:cNvSpPr>
            <a:spLocks noGrp="1" noChangeArrowheads="1"/>
          </p:cNvSpPr>
          <p:nvPr>
            <p:ph type="title" idx="4294967295"/>
          </p:nvPr>
        </p:nvSpPr>
        <p:spPr bwMode="auto">
          <a:noFill/>
        </p:spPr>
        <p:txBody>
          <a:bodyPr wrap="square" numCol="1" anchor="ctr" compatLnSpc="1">
            <a:prstTxWarp prst="textNoShape">
              <a:avLst/>
            </a:prstTxWarp>
          </a:bodyPr>
          <a:lstStyle/>
          <a:p>
            <a:pPr eaLnBrk="1" hangingPunct="1"/>
            <a:endParaRPr lang="zh-CN" altLang="zh-CN" smtClean="0">
              <a:solidFill>
                <a:schemeClr val="tx1"/>
              </a:solidFill>
              <a:effectLst/>
            </a:endParaRPr>
          </a:p>
        </p:txBody>
      </p:sp>
      <p:pic>
        <p:nvPicPr>
          <p:cNvPr id="15363" name="文本占位符 27651" descr="130"/>
          <p:cNvPicPr>
            <a:picLocks noGrp="1" noChangeAspect="1" noChangeArrowheads="1"/>
          </p:cNvPicPr>
          <p:nvPr>
            <p:ph idx="4294967295"/>
          </p:nvPr>
        </p:nvPicPr>
        <p:blipFill>
          <a:blip r:embed="rId2" cstate="print"/>
          <a:srcRect/>
          <a:stretch>
            <a:fillRect/>
          </a:stretch>
        </p:blipFill>
        <p:spPr>
          <a:xfrm>
            <a:off x="0" y="0"/>
            <a:ext cx="9144000" cy="6858000"/>
          </a:xfrm>
        </p:spPr>
      </p:pic>
      <p:sp>
        <p:nvSpPr>
          <p:cNvPr id="15364" name="矩形 27652"/>
          <p:cNvSpPr>
            <a:spLocks noChangeArrowheads="1" noChangeShapeType="1" noTextEdit="1"/>
          </p:cNvSpPr>
          <p:nvPr/>
        </p:nvSpPr>
        <p:spPr bwMode="auto">
          <a:xfrm>
            <a:off x="3563938" y="1484313"/>
            <a:ext cx="3600450" cy="2808287"/>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SimSun"/>
                <a:ea typeface="SimSun"/>
              </a:rPr>
              <a:t>谢谢！</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14348" y="1881176"/>
            <a:ext cx="1357322" cy="10001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1</a:t>
            </a:r>
            <a:endParaRPr lang="zh-CN" altLang="en-US" sz="7200" dirty="0"/>
          </a:p>
        </p:txBody>
      </p:sp>
      <p:sp>
        <p:nvSpPr>
          <p:cNvPr id="4" name="椭圆 3"/>
          <p:cNvSpPr/>
          <p:nvPr/>
        </p:nvSpPr>
        <p:spPr>
          <a:xfrm>
            <a:off x="714348" y="3190873"/>
            <a:ext cx="1428760" cy="92869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2</a:t>
            </a:r>
            <a:endParaRPr lang="zh-CN" altLang="en-US" sz="7200" dirty="0"/>
          </a:p>
        </p:txBody>
      </p:sp>
      <p:sp>
        <p:nvSpPr>
          <p:cNvPr id="5" name="TextBox 4"/>
          <p:cNvSpPr txBox="1"/>
          <p:nvPr/>
        </p:nvSpPr>
        <p:spPr>
          <a:xfrm>
            <a:off x="2571736" y="1952614"/>
            <a:ext cx="4643470"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知识链接</a:t>
            </a:r>
            <a:endParaRPr lang="zh-CN" altLang="en-US" sz="4000" dirty="0">
              <a:latin typeface="楷体" pitchFamily="49" charset="-122"/>
              <a:ea typeface="楷体" pitchFamily="49" charset="-122"/>
            </a:endParaRPr>
          </a:p>
        </p:txBody>
      </p:sp>
      <p:sp>
        <p:nvSpPr>
          <p:cNvPr id="6" name="TextBox 5"/>
          <p:cNvSpPr txBox="1"/>
          <p:nvPr/>
        </p:nvSpPr>
        <p:spPr>
          <a:xfrm>
            <a:off x="2571736" y="3309936"/>
            <a:ext cx="4643470"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热点材料</a:t>
            </a:r>
          </a:p>
        </p:txBody>
      </p:sp>
      <p:sp>
        <p:nvSpPr>
          <p:cNvPr id="8" name="TextBox 7"/>
          <p:cNvSpPr txBox="1"/>
          <p:nvPr/>
        </p:nvSpPr>
        <p:spPr>
          <a:xfrm>
            <a:off x="4071934" y="0"/>
            <a:ext cx="3286148" cy="923330"/>
          </a:xfrm>
          <a:prstGeom prst="rect">
            <a:avLst/>
          </a:prstGeom>
          <a:noFill/>
        </p:spPr>
        <p:txBody>
          <a:bodyPr wrap="square" rtlCol="0">
            <a:spAutoFit/>
          </a:bodyPr>
          <a:lstStyle/>
          <a:p>
            <a:r>
              <a:rPr lang="zh-CN" altLang="en-US" sz="5400" dirty="0" smtClean="0"/>
              <a:t>目录</a:t>
            </a:r>
            <a:endParaRPr lang="zh-CN" altLang="en-US" sz="5400" dirty="0"/>
          </a:p>
        </p:txBody>
      </p:sp>
      <p:cxnSp>
        <p:nvCxnSpPr>
          <p:cNvPr id="10" name="直接连接符 9"/>
          <p:cNvCxnSpPr/>
          <p:nvPr/>
        </p:nvCxnSpPr>
        <p:spPr>
          <a:xfrm>
            <a:off x="2143108" y="1000108"/>
            <a:ext cx="6643734" cy="1588"/>
          </a:xfrm>
          <a:prstGeom prst="line">
            <a:avLst/>
          </a:prstGeom>
        </p:spPr>
        <p:style>
          <a:lnRef idx="3">
            <a:schemeClr val="accent3"/>
          </a:lnRef>
          <a:fillRef idx="0">
            <a:schemeClr val="accent3"/>
          </a:fillRef>
          <a:effectRef idx="2">
            <a:schemeClr val="accent3"/>
          </a:effectRef>
          <a:fontRef idx="minor">
            <a:schemeClr val="tx1"/>
          </a:fontRef>
        </p:style>
      </p:cxnSp>
      <p:sp>
        <p:nvSpPr>
          <p:cNvPr id="11" name="椭圆 10"/>
          <p:cNvSpPr/>
          <p:nvPr/>
        </p:nvSpPr>
        <p:spPr>
          <a:xfrm>
            <a:off x="714348" y="4429132"/>
            <a:ext cx="1428760" cy="10001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3</a:t>
            </a:r>
            <a:endParaRPr lang="zh-CN" altLang="en-US" sz="7200" dirty="0"/>
          </a:p>
        </p:txBody>
      </p:sp>
      <p:sp>
        <p:nvSpPr>
          <p:cNvPr id="12" name="TextBox 11"/>
          <p:cNvSpPr txBox="1"/>
          <p:nvPr/>
        </p:nvSpPr>
        <p:spPr>
          <a:xfrm>
            <a:off x="2571736" y="4595820"/>
            <a:ext cx="4643470"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命题设问</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0"/>
          <p:cNvSpPr txBox="1">
            <a:spLocks noChangeArrowheads="1"/>
          </p:cNvSpPr>
          <p:nvPr/>
        </p:nvSpPr>
        <p:spPr bwMode="auto">
          <a:xfrm>
            <a:off x="0" y="928670"/>
            <a:ext cx="9037638" cy="1200329"/>
          </a:xfrm>
          <a:prstGeom prst="rect">
            <a:avLst/>
          </a:prstGeom>
          <a:noFill/>
          <a:ln w="9525" algn="ctr">
            <a:noFill/>
            <a:miter lim="800000"/>
            <a:headEnd/>
            <a:tailEnd/>
          </a:ln>
          <a:effectLst/>
        </p:spPr>
        <p:txBody>
          <a:bodyPr>
            <a:spAutoFit/>
          </a:bodyPr>
          <a:lstStyle/>
          <a:p>
            <a:pPr algn="ctr"/>
            <a:r>
              <a:rPr lang="zh-CN" altLang="en-US" sz="3600" dirty="0" smtClean="0">
                <a:solidFill>
                  <a:schemeClr val="tx1"/>
                </a:solidFill>
                <a:latin typeface="EU-F2" pitchFamily="65" charset="-122"/>
                <a:ea typeface="黑体" pitchFamily="2" charset="-122"/>
              </a:rPr>
              <a:t>热点</a:t>
            </a:r>
            <a:r>
              <a:rPr lang="zh-CN" altLang="en-US" sz="3600" dirty="0">
                <a:latin typeface="EU-F2" pitchFamily="65" charset="-122"/>
                <a:ea typeface="黑体" pitchFamily="2" charset="-122"/>
              </a:rPr>
              <a:t> </a:t>
            </a:r>
            <a:r>
              <a:rPr lang="zh-CN" altLang="en-US" sz="3600" dirty="0" smtClean="0">
                <a:latin typeface="EU-F2" pitchFamily="65" charset="-122"/>
                <a:ea typeface="黑体" pitchFamily="49" charset="-122"/>
              </a:rPr>
              <a:t>打击</a:t>
            </a:r>
            <a:r>
              <a:rPr lang="zh-CN" altLang="en-US" sz="3600" dirty="0" smtClean="0">
                <a:latin typeface="EU-F2" pitchFamily="65" charset="-122"/>
                <a:ea typeface="黑体" pitchFamily="49" charset="-122"/>
              </a:rPr>
              <a:t>违法</a:t>
            </a:r>
            <a:r>
              <a:rPr lang="zh-CN" altLang="en-US" sz="3600" dirty="0" smtClean="0">
                <a:latin typeface="EU-F2" pitchFamily="65" charset="-122"/>
                <a:ea typeface="黑体" pitchFamily="49" charset="-122"/>
              </a:rPr>
              <a:t>犯罪 维护</a:t>
            </a:r>
            <a:r>
              <a:rPr lang="zh-CN" altLang="en-US" sz="3600" dirty="0" smtClean="0">
                <a:latin typeface="EU-F2" pitchFamily="65" charset="-122"/>
                <a:ea typeface="黑体" pitchFamily="49" charset="-122"/>
              </a:rPr>
              <a:t>社会稳定</a:t>
            </a:r>
            <a:endParaRPr lang="zh-CN" altLang="en-US" sz="3600" dirty="0" smtClean="0">
              <a:latin typeface="EU-F2" pitchFamily="65" charset="-122"/>
              <a:ea typeface="黑体" pitchFamily="2" charset="-122"/>
            </a:endParaRPr>
          </a:p>
          <a:p>
            <a:pPr algn="ctr"/>
            <a:endParaRPr lang="zh-CN" altLang="en-US" sz="3600" dirty="0">
              <a:solidFill>
                <a:schemeClr val="tx1"/>
              </a:solidFill>
              <a:latin typeface="EU-F2" pitchFamily="65" charset="-122"/>
              <a:ea typeface="黑体" pitchFamily="2" charset="-122"/>
            </a:endParaRPr>
          </a:p>
        </p:txBody>
      </p:sp>
      <p:pic>
        <p:nvPicPr>
          <p:cNvPr id="4" name="图片 3" descr="360截图16210606939389.jpg"/>
          <p:cNvPicPr>
            <a:picLocks noChangeAspect="1"/>
          </p:cNvPicPr>
          <p:nvPr/>
        </p:nvPicPr>
        <p:blipFill>
          <a:blip r:embed="rId2" cstate="print"/>
          <a:stretch>
            <a:fillRect/>
          </a:stretch>
        </p:blipFill>
        <p:spPr>
          <a:xfrm>
            <a:off x="642910" y="1928802"/>
            <a:ext cx="7781925" cy="4000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214283" y="1357298"/>
            <a:ext cx="8929717" cy="3425825"/>
          </a:xfrm>
        </p:spPr>
        <p:txBody>
          <a:bodyPr>
            <a:normAutofit/>
          </a:bodyPr>
          <a:lstStyle/>
          <a:p>
            <a:pPr>
              <a:buNone/>
            </a:pPr>
            <a:r>
              <a:rPr lang="en-US" altLang="zh-CN" dirty="0" smtClean="0">
                <a:ea typeface="黑体" pitchFamily="49" charset="-122"/>
                <a:cs typeface="Courier New" pitchFamily="49" charset="0"/>
              </a:rPr>
              <a:t>1</a:t>
            </a:r>
            <a:r>
              <a:rPr lang="zh-CN" altLang="en-US" dirty="0" smtClean="0">
                <a:ea typeface="宋体" charset="-122"/>
                <a:cs typeface="Times New Roman" pitchFamily="18" charset="0"/>
              </a:rPr>
              <a:t>．</a:t>
            </a:r>
            <a:r>
              <a:rPr lang="zh-CN" altLang="en-US" dirty="0" smtClean="0">
                <a:ea typeface="黑体" pitchFamily="49" charset="-122"/>
                <a:cs typeface="Times New Roman" pitchFamily="18" charset="0"/>
              </a:rPr>
              <a:t>从依法治国的角度</a:t>
            </a:r>
            <a:endParaRPr lang="zh-CN" altLang="en-US" dirty="0" smtClean="0">
              <a:ea typeface="宋体" charset="-122"/>
              <a:cs typeface="Times New Roman" pitchFamily="18" charset="0"/>
            </a:endParaRPr>
          </a:p>
          <a:p>
            <a:pPr>
              <a:buNone/>
            </a:pPr>
            <a:r>
              <a:rPr lang="en-US" altLang="zh-CN" sz="2800" dirty="0" smtClean="0">
                <a:ea typeface="宋体" charset="-122"/>
                <a:cs typeface="Times New Roman" pitchFamily="18" charset="0"/>
              </a:rPr>
              <a:t>(1)</a:t>
            </a:r>
            <a:r>
              <a:rPr lang="zh-CN" altLang="en-US" sz="2800" dirty="0" smtClean="0">
                <a:ea typeface="宋体" charset="-122"/>
                <a:cs typeface="Times New Roman" pitchFamily="18" charset="0"/>
              </a:rPr>
              <a:t>依法治国是党领导人民治理国家的基本方略。</a:t>
            </a:r>
          </a:p>
          <a:p>
            <a:pPr>
              <a:buNone/>
            </a:pPr>
            <a:r>
              <a:rPr lang="en-US" altLang="zh-CN" sz="2800" dirty="0" smtClean="0">
                <a:ea typeface="宋体" charset="-122"/>
                <a:cs typeface="Times New Roman" pitchFamily="18" charset="0"/>
              </a:rPr>
              <a:t>(2)</a:t>
            </a:r>
            <a:r>
              <a:rPr lang="zh-CN" altLang="en-US" sz="2800" dirty="0" smtClean="0">
                <a:ea typeface="宋体" charset="-122"/>
                <a:cs typeface="Times New Roman" pitchFamily="18" charset="0"/>
              </a:rPr>
              <a:t>全面依法治国是中国特色社会主义的本质要求和重要保障。全面依法治国必须坚持厉行法治，推进科学立法、严格执法、公正司法、全民守法。</a:t>
            </a:r>
          </a:p>
          <a:p>
            <a:pPr eaLnBrk="1"/>
            <a:endParaRPr lang="en-US" altLang="zh-CN" dirty="0" smtClean="0">
              <a:ea typeface="宋体" pitchFamily="2" charset="-122"/>
              <a:cs typeface="Times New Roman" pitchFamily="18" charset="0"/>
            </a:endParaRPr>
          </a:p>
        </p:txBody>
      </p:sp>
      <p:sp>
        <p:nvSpPr>
          <p:cNvPr id="4" name="椭圆 3"/>
          <p:cNvSpPr/>
          <p:nvPr/>
        </p:nvSpPr>
        <p:spPr>
          <a:xfrm>
            <a:off x="571472" y="285728"/>
            <a:ext cx="1071570" cy="76200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1</a:t>
            </a:r>
            <a:endParaRPr lang="zh-CN" altLang="en-US" sz="7200" dirty="0"/>
          </a:p>
        </p:txBody>
      </p:sp>
      <p:sp>
        <p:nvSpPr>
          <p:cNvPr id="5" name="TextBox 4"/>
          <p:cNvSpPr txBox="1"/>
          <p:nvPr/>
        </p:nvSpPr>
        <p:spPr>
          <a:xfrm>
            <a:off x="2071670" y="285728"/>
            <a:ext cx="4643470"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知识链接</a:t>
            </a:r>
            <a:endParaRPr lang="zh-CN" altLang="en-US" sz="4000" dirty="0">
              <a:latin typeface="楷体" pitchFamily="49" charset="-122"/>
              <a:ea typeface="楷体" pitchFamily="49" charset="-122"/>
            </a:endParaRPr>
          </a:p>
        </p:txBody>
      </p:sp>
      <p:sp>
        <p:nvSpPr>
          <p:cNvPr id="6" name="Rectangle 2"/>
          <p:cNvSpPr txBox="1">
            <a:spLocks noChangeArrowheads="1"/>
          </p:cNvSpPr>
          <p:nvPr/>
        </p:nvSpPr>
        <p:spPr>
          <a:xfrm>
            <a:off x="214282" y="3357562"/>
            <a:ext cx="8572560" cy="326707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3200" b="0" i="0" u="none" strike="noStrike" kern="1200" cap="none" spc="0" normalizeH="0" baseline="0" noProof="0" dirty="0" smtClean="0">
              <a:ln>
                <a:noFill/>
              </a:ln>
              <a:solidFill>
                <a:schemeClr val="tx1"/>
              </a:solidFill>
              <a:effectLst/>
              <a:uLnTx/>
              <a:uFillTx/>
              <a:latin typeface="+mn-lt"/>
              <a:ea typeface="黑体" pitchFamily="2" charset="-122"/>
              <a:cs typeface="Courier New" pitchFamily="49" charset="0"/>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黑体" pitchFamily="49" charset="-122"/>
                <a:cs typeface="Courier New" pitchFamily="49" charset="0"/>
              </a:rPr>
              <a:t>2</a:t>
            </a:r>
            <a:r>
              <a:rPr kumimoji="0" lang="zh-CN" altLang="en-US" sz="32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rPr>
              <a:t>．</a:t>
            </a:r>
            <a:r>
              <a:rPr kumimoji="0" lang="zh-CN" altLang="en-US" sz="3200" b="0" i="0" u="none" strike="noStrike" kern="1200" cap="none" spc="0" normalizeH="0" baseline="0" noProof="0" dirty="0" smtClean="0">
                <a:ln>
                  <a:noFill/>
                </a:ln>
                <a:solidFill>
                  <a:schemeClr val="tx1"/>
                </a:solidFill>
                <a:effectLst/>
                <a:uLnTx/>
                <a:uFillTx/>
                <a:latin typeface="+mn-lt"/>
                <a:ea typeface="黑体" pitchFamily="49" charset="-122"/>
                <a:cs typeface="Times New Roman" pitchFamily="18" charset="0"/>
              </a:rPr>
              <a:t>从法律的角度</a:t>
            </a:r>
            <a:endParaRPr kumimoji="0" lang="zh-CN" altLang="en-US" sz="32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rPr>
              <a:t>(1)</a:t>
            </a:r>
            <a:r>
              <a:rPr kumimoji="0" lang="zh-CN" altLang="en-US" sz="28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rPr>
              <a:t>法律是由国家强制力保证实施的，对全体社会成员具有普遍约束力。</a:t>
            </a: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rPr>
              <a:t>(2)</a:t>
            </a:r>
            <a:r>
              <a:rPr kumimoji="0" lang="zh-CN" altLang="en-US" sz="2800" b="0" i="0" u="none" strike="noStrike" kern="1200" cap="none" spc="0" normalizeH="0" baseline="0" noProof="0" dirty="0" smtClean="0">
                <a:ln>
                  <a:noFill/>
                </a:ln>
                <a:solidFill>
                  <a:schemeClr val="tx1"/>
                </a:solidFill>
                <a:effectLst/>
                <a:uLnTx/>
                <a:uFillTx/>
                <a:latin typeface="+mn-lt"/>
                <a:ea typeface="宋体" charset="-122"/>
                <a:cs typeface="Times New Roman" pitchFamily="18" charset="0"/>
              </a:rPr>
              <a:t>法律通过解决纠纷和制裁违法犯罪，惩恶扬善、伸张正义，维护我们的合法权益。</a:t>
            </a:r>
            <a:endParaRPr kumimoji="0" lang="zh-CN" altLang="en-US" sz="2800" b="0" i="0" u="none" strike="noStrike" kern="1200" cap="none" spc="0" normalizeH="0" baseline="0" noProof="0" dirty="0" smtClean="0">
              <a:ln>
                <a:noFill/>
              </a:ln>
              <a:solidFill>
                <a:schemeClr val="tx1"/>
              </a:solidFill>
              <a:effectLst/>
              <a:uLnTx/>
              <a:uFillTx/>
              <a:latin typeface="+mn-lt"/>
              <a:ea typeface="黑体" pitchFamily="49" charset="-122"/>
              <a:cs typeface="Courier New" pitchFamily="49"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Times New Roman" pitchFamily="18"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71472" y="285728"/>
            <a:ext cx="1071570" cy="76200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1</a:t>
            </a:r>
            <a:endParaRPr lang="zh-CN" altLang="en-US" sz="7200" dirty="0"/>
          </a:p>
        </p:txBody>
      </p:sp>
      <p:sp>
        <p:nvSpPr>
          <p:cNvPr id="4" name="TextBox 3"/>
          <p:cNvSpPr txBox="1"/>
          <p:nvPr/>
        </p:nvSpPr>
        <p:spPr>
          <a:xfrm>
            <a:off x="2071670" y="285728"/>
            <a:ext cx="4643470"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知识链接</a:t>
            </a:r>
            <a:endParaRPr lang="zh-CN" altLang="en-US" sz="4000" dirty="0">
              <a:latin typeface="楷体" pitchFamily="49" charset="-122"/>
              <a:ea typeface="楷体" pitchFamily="49" charset="-122"/>
            </a:endParaRPr>
          </a:p>
        </p:txBody>
      </p:sp>
      <p:sp>
        <p:nvSpPr>
          <p:cNvPr id="6" name="TextBox 5"/>
          <p:cNvSpPr txBox="1"/>
          <p:nvPr/>
        </p:nvSpPr>
        <p:spPr>
          <a:xfrm>
            <a:off x="285720" y="1285860"/>
            <a:ext cx="8501122" cy="3016210"/>
          </a:xfrm>
          <a:prstGeom prst="rect">
            <a:avLst/>
          </a:prstGeom>
          <a:noFill/>
        </p:spPr>
        <p:txBody>
          <a:bodyPr wrap="square" rtlCol="0">
            <a:spAutoFit/>
          </a:bodyPr>
          <a:lstStyle/>
          <a:p>
            <a:r>
              <a:rPr lang="en-US" altLang="zh-CN" sz="3200" dirty="0" smtClean="0">
                <a:ea typeface="黑体" pitchFamily="49" charset="-122"/>
                <a:cs typeface="Courier New" pitchFamily="49" charset="0"/>
              </a:rPr>
              <a:t>3</a:t>
            </a:r>
            <a:r>
              <a:rPr lang="zh-CN" altLang="en-US" sz="3200" dirty="0" smtClean="0">
                <a:ea typeface="宋体" charset="-122"/>
                <a:cs typeface="Times New Roman" pitchFamily="18" charset="0"/>
              </a:rPr>
              <a:t>．</a:t>
            </a:r>
            <a:r>
              <a:rPr lang="zh-CN" altLang="en-US" sz="3200" dirty="0" smtClean="0">
                <a:ea typeface="黑体" pitchFamily="49" charset="-122"/>
                <a:cs typeface="Times New Roman" pitchFamily="18" charset="0"/>
              </a:rPr>
              <a:t>从违法犯罪的角度</a:t>
            </a:r>
            <a:endParaRPr lang="zh-CN" altLang="en-US" sz="3200" dirty="0" smtClean="0">
              <a:ea typeface="宋体" charset="-122"/>
              <a:cs typeface="Times New Roman" pitchFamily="18" charset="0"/>
            </a:endParaRPr>
          </a:p>
          <a:p>
            <a:r>
              <a:rPr lang="en-US" altLang="zh-CN" sz="2800" dirty="0" smtClean="0">
                <a:ea typeface="宋体" charset="-122"/>
                <a:cs typeface="Times New Roman" pitchFamily="18" charset="0"/>
              </a:rPr>
              <a:t>(1)</a:t>
            </a:r>
            <a:r>
              <a:rPr lang="zh-CN" altLang="en-US" sz="2800" dirty="0" smtClean="0">
                <a:ea typeface="宋体" charset="-122"/>
                <a:cs typeface="Times New Roman" pitchFamily="18" charset="0"/>
              </a:rPr>
              <a:t>法律是最刚性的社会规则，不违法是人们行为的底线。</a:t>
            </a:r>
          </a:p>
          <a:p>
            <a:r>
              <a:rPr lang="en-US" altLang="zh-CN" sz="2800" dirty="0" smtClean="0">
                <a:ea typeface="宋体" charset="-122"/>
                <a:cs typeface="Times New Roman" pitchFamily="18" charset="0"/>
              </a:rPr>
              <a:t>(2)</a:t>
            </a:r>
            <a:r>
              <a:rPr lang="zh-CN" altLang="en-US" sz="2800" dirty="0" smtClean="0">
                <a:ea typeface="宋体" charset="-122"/>
                <a:cs typeface="Times New Roman" pitchFamily="18" charset="0"/>
              </a:rPr>
              <a:t>任何违法行为都要承担相应的法律责任，受到相应的法律制裁。</a:t>
            </a:r>
          </a:p>
          <a:p>
            <a:r>
              <a:rPr lang="en-US" altLang="zh-CN" sz="2800" dirty="0" smtClean="0">
                <a:ea typeface="宋体" charset="-122"/>
                <a:cs typeface="Times New Roman" pitchFamily="18" charset="0"/>
              </a:rPr>
              <a:t>(3)</a:t>
            </a:r>
            <a:r>
              <a:rPr lang="zh-CN" altLang="en-US" sz="2800" dirty="0" smtClean="0">
                <a:ea typeface="宋体" charset="-122"/>
                <a:cs typeface="Times New Roman" pitchFamily="18" charset="0"/>
              </a:rPr>
              <a:t>尊法守法是我们的共同追求和自觉行动。</a:t>
            </a:r>
            <a:endParaRPr lang="zh-CN" altLang="en-US" sz="2800" dirty="0" smtClean="0">
              <a:ea typeface="黑体" pitchFamily="49" charset="-122"/>
              <a:cs typeface="Courier New" pitchFamily="49" charset="0"/>
            </a:endParaRPr>
          </a:p>
          <a:p>
            <a:endParaRPr lang="zh-CN" altLang="en-US" dirty="0"/>
          </a:p>
        </p:txBody>
      </p:sp>
      <p:sp>
        <p:nvSpPr>
          <p:cNvPr id="7" name="TextBox 6"/>
          <p:cNvSpPr txBox="1"/>
          <p:nvPr/>
        </p:nvSpPr>
        <p:spPr>
          <a:xfrm>
            <a:off x="214282" y="4214818"/>
            <a:ext cx="8501122" cy="2585323"/>
          </a:xfrm>
          <a:prstGeom prst="rect">
            <a:avLst/>
          </a:prstGeom>
          <a:noFill/>
        </p:spPr>
        <p:txBody>
          <a:bodyPr wrap="square" rtlCol="0">
            <a:spAutoFit/>
          </a:bodyPr>
          <a:lstStyle/>
          <a:p>
            <a:r>
              <a:rPr lang="en-US" altLang="zh-CN" sz="3200" dirty="0" smtClean="0">
                <a:ea typeface="黑体" pitchFamily="49" charset="-122"/>
                <a:cs typeface="Courier New" pitchFamily="49" charset="0"/>
              </a:rPr>
              <a:t>4</a:t>
            </a:r>
            <a:r>
              <a:rPr lang="zh-CN" altLang="en-US" sz="3200" dirty="0" smtClean="0">
                <a:ea typeface="宋体" charset="-122"/>
                <a:cs typeface="Times New Roman" pitchFamily="18" charset="0"/>
              </a:rPr>
              <a:t>．</a:t>
            </a:r>
            <a:r>
              <a:rPr lang="zh-CN" altLang="en-US" sz="3200" dirty="0" smtClean="0">
                <a:ea typeface="黑体" pitchFamily="49" charset="-122"/>
                <a:cs typeface="Times New Roman" pitchFamily="18" charset="0"/>
              </a:rPr>
              <a:t>从法治的角度</a:t>
            </a:r>
            <a:endParaRPr lang="zh-CN" altLang="en-US" sz="3200" dirty="0" smtClean="0">
              <a:ea typeface="宋体" charset="-122"/>
              <a:cs typeface="Times New Roman" pitchFamily="18" charset="0"/>
            </a:endParaRPr>
          </a:p>
          <a:p>
            <a:r>
              <a:rPr lang="en-US" altLang="zh-CN" sz="2800" dirty="0" smtClean="0">
                <a:ea typeface="宋体" charset="-122"/>
                <a:cs typeface="Times New Roman" pitchFamily="18" charset="0"/>
              </a:rPr>
              <a:t>(1)</a:t>
            </a:r>
            <a:r>
              <a:rPr lang="zh-CN" altLang="en-US" sz="2800" dirty="0" smtClean="0">
                <a:ea typeface="宋体" charset="-122"/>
                <a:cs typeface="Times New Roman" pitchFamily="18" charset="0"/>
              </a:rPr>
              <a:t>法治是解决社会矛盾、维护社会稳定、实现社会正义的有效方式。</a:t>
            </a:r>
          </a:p>
          <a:p>
            <a:r>
              <a:rPr lang="en-US" altLang="zh-CN" sz="2800" dirty="0" smtClean="0">
                <a:ea typeface="宋体" charset="-122"/>
                <a:cs typeface="Times New Roman" pitchFamily="18" charset="0"/>
              </a:rPr>
              <a:t>(2)</a:t>
            </a:r>
            <a:r>
              <a:rPr lang="zh-CN" altLang="en-US" sz="2800" dirty="0" smtClean="0">
                <a:ea typeface="宋体" charset="-122"/>
                <a:cs typeface="Times New Roman" pitchFamily="18" charset="0"/>
              </a:rPr>
              <a:t>在法治社会里，公民在法律面前一律平等，任何人都没有超越法律的特权。</a:t>
            </a:r>
          </a:p>
          <a:p>
            <a:endParaRPr lang="zh-CN" alt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a:xfrm>
            <a:off x="333317" y="1341439"/>
            <a:ext cx="8477366" cy="4537075"/>
          </a:xfrm>
        </p:spPr>
        <p:txBody>
          <a:bodyPr>
            <a:normAutofit/>
          </a:bodyPr>
          <a:lstStyle/>
          <a:p>
            <a:r>
              <a:rPr lang="zh-CN" altLang="en-US" dirty="0" smtClean="0">
                <a:ea typeface="黑体" pitchFamily="49" charset="-122"/>
                <a:cs typeface="Times New Roman" pitchFamily="18" charset="0"/>
              </a:rPr>
              <a:t>材料一：全国扫黑除恶百日追逃行动　</a:t>
            </a:r>
            <a:r>
              <a:rPr lang="en-US" altLang="zh-CN" dirty="0" smtClean="0">
                <a:ea typeface="楷体_GB2312" pitchFamily="49" charset="-122"/>
                <a:cs typeface="Courier New" pitchFamily="49" charset="0"/>
              </a:rPr>
              <a:t>2019</a:t>
            </a:r>
            <a:r>
              <a:rPr lang="zh-CN" altLang="en-US" dirty="0" smtClean="0">
                <a:ea typeface="楷体_GB2312" pitchFamily="49" charset="-122"/>
                <a:cs typeface="Times New Roman" pitchFamily="18" charset="0"/>
              </a:rPr>
              <a:t>年</a:t>
            </a:r>
            <a:r>
              <a:rPr lang="en-US" altLang="zh-CN" dirty="0" smtClean="0">
                <a:ea typeface="楷体_GB2312" pitchFamily="49" charset="-122"/>
                <a:cs typeface="Courier New" pitchFamily="49" charset="0"/>
              </a:rPr>
              <a:t>11</a:t>
            </a:r>
            <a:r>
              <a:rPr lang="zh-CN" altLang="en-US" dirty="0" smtClean="0">
                <a:ea typeface="楷体_GB2312" pitchFamily="49" charset="-122"/>
                <a:cs typeface="Times New Roman" pitchFamily="18" charset="0"/>
              </a:rPr>
              <a:t>月</a:t>
            </a:r>
            <a:r>
              <a:rPr lang="en-US" altLang="zh-CN" dirty="0" smtClean="0">
                <a:ea typeface="楷体_GB2312" pitchFamily="49" charset="-122"/>
                <a:cs typeface="Courier New" pitchFamily="49" charset="0"/>
              </a:rPr>
              <a:t>4</a:t>
            </a:r>
            <a:r>
              <a:rPr lang="zh-CN" altLang="en-US" dirty="0" smtClean="0">
                <a:ea typeface="楷体_GB2312" pitchFamily="49" charset="-122"/>
                <a:cs typeface="Times New Roman" pitchFamily="18" charset="0"/>
              </a:rPr>
              <a:t>日，中央政法委秘书长、全国扫黑办主任陈一新在全国扫黑除恶百日追逃行动部署视频会上指出，专项斗争开展以来，全国上下强势推进，各有关部门重拳出击，共打掉涉黑组织</a:t>
            </a:r>
            <a:r>
              <a:rPr lang="en-US" altLang="zh-CN" dirty="0" smtClean="0">
                <a:ea typeface="楷体_GB2312" pitchFamily="49" charset="-122"/>
                <a:cs typeface="Courier New" pitchFamily="49" charset="0"/>
              </a:rPr>
              <a:t>2 421</a:t>
            </a:r>
            <a:r>
              <a:rPr lang="zh-CN" altLang="en-US" dirty="0" smtClean="0">
                <a:ea typeface="楷体_GB2312" pitchFamily="49" charset="-122"/>
                <a:cs typeface="Times New Roman" pitchFamily="18" charset="0"/>
              </a:rPr>
              <a:t>个，打掉涉恶犯罪团伙</a:t>
            </a:r>
            <a:r>
              <a:rPr lang="en-US" altLang="zh-CN" dirty="0" smtClean="0">
                <a:ea typeface="楷体_GB2312" pitchFamily="49" charset="-122"/>
                <a:cs typeface="Courier New" pitchFamily="49" charset="0"/>
              </a:rPr>
              <a:t>29 773</a:t>
            </a:r>
            <a:r>
              <a:rPr lang="zh-CN" altLang="en-US" dirty="0" smtClean="0">
                <a:ea typeface="楷体_GB2312" pitchFamily="49" charset="-122"/>
                <a:cs typeface="Times New Roman" pitchFamily="18" charset="0"/>
              </a:rPr>
              <a:t>个，敦促</a:t>
            </a:r>
            <a:r>
              <a:rPr lang="en-US" altLang="zh-CN" dirty="0" smtClean="0">
                <a:ea typeface="楷体_GB2312" pitchFamily="49" charset="-122"/>
                <a:cs typeface="Courier New" pitchFamily="49" charset="0"/>
              </a:rPr>
              <a:t>35 474</a:t>
            </a:r>
            <a:r>
              <a:rPr lang="zh-CN" altLang="en-US" dirty="0" smtClean="0">
                <a:ea typeface="楷体_GB2312" pitchFamily="49" charset="-122"/>
                <a:cs typeface="Times New Roman" pitchFamily="18" charset="0"/>
              </a:rPr>
              <a:t>名涉黑涉恶违法犯罪人员投案自首，明显改善了社会政治生态，显著提升了人民群众获得感、幸福感、安全感。</a:t>
            </a:r>
            <a:endParaRPr lang="zh-CN" altLang="en-US" dirty="0" smtClean="0">
              <a:ea typeface="黑体" pitchFamily="49" charset="-122"/>
              <a:cs typeface="Times New Roman" pitchFamily="18" charset="0"/>
            </a:endParaRPr>
          </a:p>
        </p:txBody>
      </p:sp>
      <p:sp>
        <p:nvSpPr>
          <p:cNvPr id="4" name="椭圆 3"/>
          <p:cNvSpPr/>
          <p:nvPr/>
        </p:nvSpPr>
        <p:spPr>
          <a:xfrm>
            <a:off x="285720" y="285728"/>
            <a:ext cx="928694" cy="73819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2</a:t>
            </a:r>
            <a:endParaRPr lang="zh-CN" altLang="en-US" sz="7200" dirty="0"/>
          </a:p>
        </p:txBody>
      </p:sp>
      <p:sp>
        <p:nvSpPr>
          <p:cNvPr id="5" name="TextBox 4"/>
          <p:cNvSpPr txBox="1"/>
          <p:nvPr/>
        </p:nvSpPr>
        <p:spPr>
          <a:xfrm>
            <a:off x="1643042" y="285728"/>
            <a:ext cx="3018256"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热点材料</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333317" y="620714"/>
            <a:ext cx="8477366" cy="5648325"/>
          </a:xfrm>
        </p:spPr>
        <p:txBody>
          <a:bodyPr/>
          <a:lstStyle/>
          <a:p>
            <a:pPr eaLnBrk="1"/>
            <a:endParaRPr lang="en-US" altLang="zh-CN" dirty="0" smtClean="0">
              <a:ea typeface="黑体" pitchFamily="2" charset="-122"/>
              <a:cs typeface="Times New Roman" pitchFamily="18" charset="0"/>
            </a:endParaRPr>
          </a:p>
          <a:p>
            <a:r>
              <a:rPr lang="zh-CN" altLang="en-US" dirty="0" smtClean="0">
                <a:ea typeface="黑体" pitchFamily="2" charset="-122"/>
                <a:cs typeface="Times New Roman" pitchFamily="18" charset="0"/>
              </a:rPr>
              <a:t>材料二：</a:t>
            </a:r>
            <a:r>
              <a:rPr lang="zh-CN" altLang="en-US" dirty="0" smtClean="0">
                <a:ea typeface="黑体" pitchFamily="49" charset="-122"/>
                <a:cs typeface="Times New Roman" pitchFamily="18" charset="0"/>
              </a:rPr>
              <a:t>柴桑法院一审宣判陈某平等</a:t>
            </a:r>
            <a:r>
              <a:rPr lang="en-US" altLang="zh-CN" dirty="0" smtClean="0">
                <a:ea typeface="黑体" pitchFamily="49" charset="-122"/>
                <a:cs typeface="Courier New" pitchFamily="49" charset="0"/>
              </a:rPr>
              <a:t>29</a:t>
            </a:r>
            <a:r>
              <a:rPr lang="zh-CN" altLang="en-US" dirty="0" smtClean="0">
                <a:ea typeface="黑体" pitchFamily="49" charset="-122"/>
                <a:cs typeface="Times New Roman" pitchFamily="18" charset="0"/>
              </a:rPr>
              <a:t>人涉黑案　</a:t>
            </a:r>
            <a:r>
              <a:rPr lang="en-US" altLang="zh-CN" dirty="0" smtClean="0">
                <a:ea typeface="楷体_GB2312" pitchFamily="49" charset="-122"/>
                <a:cs typeface="Courier New" pitchFamily="49" charset="0"/>
              </a:rPr>
              <a:t>2019</a:t>
            </a:r>
            <a:r>
              <a:rPr lang="zh-CN" altLang="en-US" dirty="0" smtClean="0">
                <a:ea typeface="楷体_GB2312" pitchFamily="49" charset="-122"/>
                <a:cs typeface="Times New Roman" pitchFamily="18" charset="0"/>
              </a:rPr>
              <a:t>年</a:t>
            </a:r>
            <a:r>
              <a:rPr lang="en-US" altLang="zh-CN" dirty="0" smtClean="0">
                <a:ea typeface="楷体_GB2312" pitchFamily="49" charset="-122"/>
                <a:cs typeface="Courier New" pitchFamily="49" charset="0"/>
              </a:rPr>
              <a:t>9</a:t>
            </a:r>
            <a:r>
              <a:rPr lang="zh-CN" altLang="en-US" dirty="0" smtClean="0">
                <a:ea typeface="楷体_GB2312" pitchFamily="49" charset="-122"/>
                <a:cs typeface="Times New Roman" pitchFamily="18" charset="0"/>
              </a:rPr>
              <a:t>月</a:t>
            </a:r>
            <a:r>
              <a:rPr lang="en-US" altLang="zh-CN" dirty="0" smtClean="0">
                <a:ea typeface="楷体_GB2312" pitchFamily="49" charset="-122"/>
                <a:cs typeface="Courier New" pitchFamily="49" charset="0"/>
              </a:rPr>
              <a:t>29</a:t>
            </a:r>
            <a:r>
              <a:rPr lang="zh-CN" altLang="en-US" dirty="0" smtClean="0">
                <a:ea typeface="楷体_GB2312" pitchFamily="49" charset="-122"/>
                <a:cs typeface="Times New Roman" pitchFamily="18" charset="0"/>
              </a:rPr>
              <a:t>日，九江市柴桑区人民法院依法对陈某平等涉黑案一审公开宣判。首要分子陈某平犯组织、领导黑社会性质组织罪</a:t>
            </a:r>
            <a:r>
              <a:rPr lang="en-US" altLang="zh-CN" dirty="0" smtClean="0">
                <a:latin typeface="宋体" charset="-122"/>
                <a:ea typeface="宋体" charset="-122"/>
                <a:cs typeface="Times New Roman" pitchFamily="18" charset="0"/>
              </a:rPr>
              <a:t>……</a:t>
            </a:r>
            <a:r>
              <a:rPr lang="zh-CN" altLang="en-US" dirty="0" smtClean="0">
                <a:ea typeface="楷体_GB2312" pitchFamily="49" charset="-122"/>
                <a:cs typeface="Times New Roman" pitchFamily="18" charset="0"/>
              </a:rPr>
              <a:t>数罪并罚，被判处有期徒刑二十二年，剥夺政治权利五年，并处没收个人全部财产；陈某勇等</a:t>
            </a:r>
            <a:r>
              <a:rPr lang="en-US" altLang="zh-CN" dirty="0" smtClean="0">
                <a:ea typeface="楷体_GB2312" pitchFamily="49" charset="-122"/>
                <a:cs typeface="Courier New" pitchFamily="49" charset="0"/>
              </a:rPr>
              <a:t>28</a:t>
            </a:r>
            <a:r>
              <a:rPr lang="zh-CN" altLang="en-US" dirty="0" smtClean="0">
                <a:ea typeface="楷体_GB2312" pitchFamily="49" charset="-122"/>
                <a:cs typeface="Times New Roman" pitchFamily="18" charset="0"/>
              </a:rPr>
              <a:t>名黑社会性质组织成员分别被判处有期徒刑十二年至一年零二个月不等，并处相应财产刑。</a:t>
            </a:r>
            <a:endParaRPr lang="zh-CN" altLang="en-US" dirty="0" smtClean="0">
              <a:ea typeface="黑体" pitchFamily="2" charset="-122"/>
              <a:cs typeface="Times New Roman" pitchFamily="18" charset="0"/>
            </a:endParaRPr>
          </a:p>
          <a:p>
            <a:pPr eaLnBrk="1"/>
            <a:endParaRPr lang="en-US" altLang="zh-CN" dirty="0" smtClean="0">
              <a:ea typeface="楷体_GB2312" pitchFamily="49" charset="-122"/>
              <a:cs typeface="Times New Roman" pitchFamily="18" charset="0"/>
            </a:endParaRPr>
          </a:p>
        </p:txBody>
      </p:sp>
      <p:sp>
        <p:nvSpPr>
          <p:cNvPr id="3" name="椭圆 2"/>
          <p:cNvSpPr/>
          <p:nvPr/>
        </p:nvSpPr>
        <p:spPr>
          <a:xfrm>
            <a:off x="285720" y="285728"/>
            <a:ext cx="928694" cy="738193"/>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2</a:t>
            </a:r>
            <a:endParaRPr lang="zh-CN" altLang="en-US" sz="7200" dirty="0"/>
          </a:p>
        </p:txBody>
      </p:sp>
      <p:sp>
        <p:nvSpPr>
          <p:cNvPr id="4" name="TextBox 3"/>
          <p:cNvSpPr txBox="1"/>
          <p:nvPr/>
        </p:nvSpPr>
        <p:spPr>
          <a:xfrm>
            <a:off x="1643042" y="285728"/>
            <a:ext cx="3018256"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热点材料</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8674" name="Rectangle 2"/>
          <p:cNvSpPr>
            <a:spLocks noGrp="1" noChangeArrowheads="1"/>
          </p:cNvSpPr>
          <p:nvPr>
            <p:ph type="body" idx="1"/>
          </p:nvPr>
        </p:nvSpPr>
        <p:spPr>
          <a:xfrm>
            <a:off x="0" y="1714488"/>
            <a:ext cx="9144000" cy="4537075"/>
          </a:xfrm>
        </p:spPr>
        <p:txBody>
          <a:bodyPr>
            <a:normAutofit fontScale="92500"/>
          </a:bodyPr>
          <a:lstStyle/>
          <a:p>
            <a:r>
              <a:rPr lang="en-US" altLang="zh-CN" sz="2400" dirty="0" smtClean="0">
                <a:solidFill>
                  <a:srgbClr val="FF0000"/>
                </a:solidFill>
                <a:ea typeface="宋体" charset="-122"/>
                <a:cs typeface="Times New Roman" pitchFamily="18" charset="0"/>
              </a:rPr>
              <a:t>(1)</a:t>
            </a:r>
            <a:r>
              <a:rPr lang="zh-CN" altLang="en-US" sz="2400" dirty="0" smtClean="0">
                <a:solidFill>
                  <a:srgbClr val="FF0000"/>
                </a:solidFill>
                <a:ea typeface="宋体" charset="-122"/>
                <a:cs typeface="Times New Roman" pitchFamily="18" charset="0"/>
              </a:rPr>
              <a:t>我国是人民民主专政的社会主义国家，其本质是人民当家作主，人民是国家的主人。</a:t>
            </a:r>
          </a:p>
          <a:p>
            <a:r>
              <a:rPr lang="en-US" altLang="zh-CN" sz="2400" dirty="0" smtClean="0">
                <a:solidFill>
                  <a:srgbClr val="FF0000"/>
                </a:solidFill>
                <a:ea typeface="宋体" charset="-122"/>
                <a:cs typeface="Times New Roman" pitchFamily="18" charset="0"/>
              </a:rPr>
              <a:t>(2)</a:t>
            </a:r>
            <a:r>
              <a:rPr lang="zh-CN" altLang="en-US" sz="2400" dirty="0" smtClean="0">
                <a:solidFill>
                  <a:srgbClr val="FF0000"/>
                </a:solidFill>
                <a:ea typeface="宋体" charset="-122"/>
                <a:cs typeface="Times New Roman" pitchFamily="18" charset="0"/>
              </a:rPr>
              <a:t>我国政府具有保障人民民主和维护国家长治久安的职能。这体现了政府应履行的职能。</a:t>
            </a:r>
          </a:p>
          <a:p>
            <a:r>
              <a:rPr lang="en-US" altLang="zh-CN" sz="2400" dirty="0" smtClean="0">
                <a:solidFill>
                  <a:srgbClr val="FF0000"/>
                </a:solidFill>
                <a:ea typeface="宋体" charset="-122"/>
                <a:cs typeface="Times New Roman" pitchFamily="18" charset="0"/>
              </a:rPr>
              <a:t>(3)</a:t>
            </a:r>
            <a:r>
              <a:rPr lang="zh-CN" altLang="en-US" sz="2400" dirty="0" smtClean="0">
                <a:solidFill>
                  <a:srgbClr val="FF0000"/>
                </a:solidFill>
                <a:ea typeface="宋体" charset="-122"/>
                <a:cs typeface="Times New Roman" pitchFamily="18" charset="0"/>
              </a:rPr>
              <a:t>政府依法行政是贯彻依法治国方略，提高行政管理水平的基本要求。</a:t>
            </a:r>
          </a:p>
          <a:p>
            <a:r>
              <a:rPr lang="en-US" altLang="zh-CN" sz="2400" dirty="0" smtClean="0">
                <a:solidFill>
                  <a:srgbClr val="FF0000"/>
                </a:solidFill>
                <a:ea typeface="宋体" charset="-122"/>
                <a:cs typeface="Times New Roman" pitchFamily="18" charset="0"/>
              </a:rPr>
              <a:t>(4)</a:t>
            </a:r>
            <a:r>
              <a:rPr lang="zh-CN" altLang="en-US" sz="2400" dirty="0" smtClean="0">
                <a:solidFill>
                  <a:srgbClr val="FF0000"/>
                </a:solidFill>
                <a:ea typeface="宋体" charset="-122"/>
                <a:cs typeface="Times New Roman" pitchFamily="18" charset="0"/>
              </a:rPr>
              <a:t>中国共产党坚持立党为公、执政为民，其宗旨是全心全意为人民服务。</a:t>
            </a:r>
          </a:p>
          <a:p>
            <a:r>
              <a:rPr lang="en-US" altLang="zh-CN" sz="2400" dirty="0" smtClean="0">
                <a:solidFill>
                  <a:srgbClr val="FF0000"/>
                </a:solidFill>
                <a:latin typeface="楷体" pitchFamily="49" charset="-122"/>
                <a:ea typeface="楷体" pitchFamily="49" charset="-122"/>
                <a:cs typeface="Times New Roman" pitchFamily="18" charset="0"/>
              </a:rPr>
              <a:t>(5)</a:t>
            </a:r>
            <a:r>
              <a:rPr lang="zh-CN" altLang="en-US" sz="2400" dirty="0" smtClean="0">
                <a:solidFill>
                  <a:srgbClr val="FF0000"/>
                </a:solidFill>
                <a:ea typeface="宋体" charset="-122"/>
                <a:cs typeface="Times New Roman" pitchFamily="18" charset="0"/>
              </a:rPr>
              <a:t>我国坚持全面依法治国基本方略，严格执法，建设法治国家。</a:t>
            </a:r>
          </a:p>
          <a:p>
            <a:r>
              <a:rPr lang="en-US" altLang="zh-CN" sz="2400" dirty="0" smtClean="0">
                <a:solidFill>
                  <a:srgbClr val="FF0000"/>
                </a:solidFill>
                <a:latin typeface="楷体" pitchFamily="49" charset="-122"/>
                <a:ea typeface="楷体" pitchFamily="49" charset="-122"/>
                <a:cs typeface="Times New Roman" pitchFamily="18" charset="0"/>
              </a:rPr>
              <a:t>(6)</a:t>
            </a:r>
            <a:r>
              <a:rPr lang="zh-CN" altLang="en-US" sz="2400" dirty="0" smtClean="0">
                <a:solidFill>
                  <a:srgbClr val="FF0000"/>
                </a:solidFill>
                <a:ea typeface="宋体" charset="-122"/>
                <a:cs typeface="Times New Roman" pitchFamily="18" charset="0"/>
              </a:rPr>
              <a:t>法不可违，任何违法行为都要承担相应的法律责任。</a:t>
            </a:r>
          </a:p>
          <a:p>
            <a:pPr>
              <a:buNone/>
            </a:pPr>
            <a:r>
              <a:rPr lang="zh-CN" altLang="en-US" sz="2400" dirty="0" smtClean="0">
                <a:solidFill>
                  <a:srgbClr val="FF0000"/>
                </a:solidFill>
                <a:latin typeface="楷体" pitchFamily="49" charset="-122"/>
                <a:ea typeface="楷体" pitchFamily="49" charset="-122"/>
                <a:cs typeface="Times New Roman" pitchFamily="18" charset="0"/>
              </a:rPr>
              <a:t>   </a:t>
            </a:r>
            <a:r>
              <a:rPr lang="en-US" altLang="zh-CN" sz="2400" dirty="0" smtClean="0">
                <a:solidFill>
                  <a:srgbClr val="FF0000"/>
                </a:solidFill>
                <a:latin typeface="楷体" pitchFamily="49" charset="-122"/>
                <a:ea typeface="楷体" pitchFamily="49" charset="-122"/>
                <a:cs typeface="Times New Roman" pitchFamily="18" charset="0"/>
              </a:rPr>
              <a:t>(7)</a:t>
            </a:r>
            <a:r>
              <a:rPr lang="zh-CN" altLang="en-US" sz="2400" dirty="0" smtClean="0">
                <a:solidFill>
                  <a:srgbClr val="FF0000"/>
                </a:solidFill>
                <a:ea typeface="宋体" charset="-122"/>
                <a:cs typeface="Times New Roman" pitchFamily="18" charset="0"/>
              </a:rPr>
              <a:t>法律由国家强制力保证实施。法律的尊严和权威不容侵犯。</a:t>
            </a:r>
          </a:p>
          <a:p>
            <a:r>
              <a:rPr lang="en-US" altLang="zh-CN" sz="2400" dirty="0" smtClean="0">
                <a:solidFill>
                  <a:srgbClr val="FF0000"/>
                </a:solidFill>
                <a:ea typeface="宋体" charset="-122"/>
                <a:cs typeface="Times New Roman" pitchFamily="18" charset="0"/>
              </a:rPr>
              <a:t>(8)</a:t>
            </a:r>
            <a:r>
              <a:rPr lang="zh-CN" altLang="en-US" sz="2400" dirty="0" smtClean="0">
                <a:solidFill>
                  <a:srgbClr val="FF0000"/>
                </a:solidFill>
                <a:ea typeface="宋体" charset="-122"/>
                <a:cs typeface="Times New Roman" pitchFamily="18" charset="0"/>
              </a:rPr>
              <a:t>党和政府坚持以人民为中心的发展思想，切实维护社会公平正义</a:t>
            </a:r>
            <a:r>
              <a:rPr lang="zh-CN" altLang="en-US" sz="2400" dirty="0" smtClean="0">
                <a:ea typeface="宋体" charset="-122"/>
                <a:cs typeface="Times New Roman" pitchFamily="18" charset="0"/>
              </a:rPr>
              <a:t>。</a:t>
            </a:r>
            <a:endParaRPr lang="zh-CN" altLang="en-US" sz="2400" dirty="0" smtClean="0">
              <a:ea typeface="黑体" pitchFamily="2" charset="-122"/>
              <a:cs typeface="Courier New" pitchFamily="49" charset="0"/>
            </a:endParaRPr>
          </a:p>
          <a:p>
            <a:pPr eaLnBrk="1"/>
            <a:endParaRPr lang="zh-CN" altLang="en-US" sz="2400" dirty="0" smtClean="0">
              <a:solidFill>
                <a:srgbClr val="FF0000"/>
              </a:solidFill>
              <a:latin typeface="楷体" pitchFamily="49" charset="-122"/>
              <a:ea typeface="楷体" pitchFamily="49" charset="-122"/>
            </a:endParaRPr>
          </a:p>
        </p:txBody>
      </p:sp>
      <p:sp>
        <p:nvSpPr>
          <p:cNvPr id="4" name="椭圆 3"/>
          <p:cNvSpPr/>
          <p:nvPr/>
        </p:nvSpPr>
        <p:spPr>
          <a:xfrm>
            <a:off x="285720" y="214290"/>
            <a:ext cx="1071570" cy="71438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t>3</a:t>
            </a:r>
            <a:endParaRPr lang="zh-CN" altLang="en-US" sz="7200" dirty="0"/>
          </a:p>
        </p:txBody>
      </p:sp>
      <p:sp>
        <p:nvSpPr>
          <p:cNvPr id="5" name="TextBox 4"/>
          <p:cNvSpPr txBox="1"/>
          <p:nvPr/>
        </p:nvSpPr>
        <p:spPr>
          <a:xfrm>
            <a:off x="1714480" y="214290"/>
            <a:ext cx="3482603" cy="707886"/>
          </a:xfrm>
          <a:prstGeom prst="rect">
            <a:avLst/>
          </a:prstGeom>
          <a:noFill/>
        </p:spPr>
        <p:txBody>
          <a:bodyPr wrap="square" rtlCol="0">
            <a:spAutoFit/>
          </a:bodyPr>
          <a:lstStyle/>
          <a:p>
            <a:r>
              <a:rPr lang="zh-CN" altLang="en-US" sz="4000" dirty="0" smtClean="0">
                <a:latin typeface="楷体" pitchFamily="49" charset="-122"/>
                <a:ea typeface="楷体" pitchFamily="49" charset="-122"/>
              </a:rPr>
              <a:t>命题设问</a:t>
            </a:r>
          </a:p>
        </p:txBody>
      </p:sp>
      <p:sp>
        <p:nvSpPr>
          <p:cNvPr id="6" name="TextBox 5"/>
          <p:cNvSpPr txBox="1"/>
          <p:nvPr/>
        </p:nvSpPr>
        <p:spPr>
          <a:xfrm>
            <a:off x="0" y="1071546"/>
            <a:ext cx="9144000" cy="830997"/>
          </a:xfrm>
          <a:prstGeom prst="rect">
            <a:avLst/>
          </a:prstGeom>
          <a:noFill/>
        </p:spPr>
        <p:txBody>
          <a:bodyPr wrap="square" rtlCol="0">
            <a:spAutoFit/>
          </a:bodyPr>
          <a:lstStyle/>
          <a:p>
            <a:r>
              <a:rPr lang="en-US" altLang="zh-CN" sz="2400" dirty="0" smtClean="0">
                <a:ea typeface="黑体" pitchFamily="2" charset="-122"/>
                <a:cs typeface="Courier New" pitchFamily="49" charset="0"/>
              </a:rPr>
              <a:t>1</a:t>
            </a:r>
            <a:r>
              <a:rPr lang="zh-CN" altLang="en-US" sz="2400" dirty="0" smtClean="0">
                <a:ea typeface="宋体" charset="-122"/>
                <a:cs typeface="Times New Roman" pitchFamily="18" charset="0"/>
              </a:rPr>
              <a:t>．</a:t>
            </a:r>
            <a:r>
              <a:rPr lang="zh-CN" altLang="en-US" sz="2400" dirty="0" smtClean="0">
                <a:ea typeface="黑体" pitchFamily="2" charset="-122"/>
                <a:cs typeface="Times New Roman" pitchFamily="18" charset="0"/>
              </a:rPr>
              <a:t>结合所学知识思考，我们为什么要开展扫黑除恶专项斗争？ </a:t>
            </a:r>
            <a:endParaRPr lang="zh-CN" altLang="en-US" sz="2400" dirty="0" smtClean="0">
              <a:ea typeface="宋体" charset="-122"/>
              <a:cs typeface="Times New Roman" pitchFamily="18" charset="0"/>
            </a:endParaRPr>
          </a:p>
          <a:p>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308674">
                                            <p:txEl>
                                              <p:pRg st="0" end="0"/>
                                            </p:txEl>
                                          </p:spTgt>
                                        </p:tgtEl>
                                        <p:attrNameLst>
                                          <p:attrName>style.visibility</p:attrName>
                                        </p:attrNameLst>
                                      </p:cBhvr>
                                      <p:to>
                                        <p:strVal val="visible"/>
                                      </p:to>
                                    </p:set>
                                    <p:animEffect transition="in" filter="blinds(horizontal)">
                                      <p:cBhvr>
                                        <p:cTn id="7" dur="500"/>
                                        <p:tgtEl>
                                          <p:spTgt spid="130867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08674">
                                            <p:txEl>
                                              <p:pRg st="1" end="1"/>
                                            </p:txEl>
                                          </p:spTgt>
                                        </p:tgtEl>
                                        <p:attrNameLst>
                                          <p:attrName>style.visibility</p:attrName>
                                        </p:attrNameLst>
                                      </p:cBhvr>
                                      <p:to>
                                        <p:strVal val="visible"/>
                                      </p:to>
                                    </p:set>
                                    <p:animEffect transition="in" filter="blinds(horizontal)">
                                      <p:cBhvr>
                                        <p:cTn id="10" dur="500"/>
                                        <p:tgtEl>
                                          <p:spTgt spid="130867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308674">
                                            <p:txEl>
                                              <p:pRg st="2" end="2"/>
                                            </p:txEl>
                                          </p:spTgt>
                                        </p:tgtEl>
                                        <p:attrNameLst>
                                          <p:attrName>style.visibility</p:attrName>
                                        </p:attrNameLst>
                                      </p:cBhvr>
                                      <p:to>
                                        <p:strVal val="visible"/>
                                      </p:to>
                                    </p:set>
                                    <p:animEffect transition="in" filter="blinds(horizontal)">
                                      <p:cBhvr>
                                        <p:cTn id="13" dur="500"/>
                                        <p:tgtEl>
                                          <p:spTgt spid="1308674">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308674">
                                            <p:txEl>
                                              <p:pRg st="3" end="3"/>
                                            </p:txEl>
                                          </p:spTgt>
                                        </p:tgtEl>
                                        <p:attrNameLst>
                                          <p:attrName>style.visibility</p:attrName>
                                        </p:attrNameLst>
                                      </p:cBhvr>
                                      <p:to>
                                        <p:strVal val="visible"/>
                                      </p:to>
                                    </p:set>
                                    <p:animEffect transition="in" filter="blinds(horizontal)">
                                      <p:cBhvr>
                                        <p:cTn id="16" dur="500"/>
                                        <p:tgtEl>
                                          <p:spTgt spid="1308674">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308674">
                                            <p:txEl>
                                              <p:pRg st="4" end="4"/>
                                            </p:txEl>
                                          </p:spTgt>
                                        </p:tgtEl>
                                        <p:attrNameLst>
                                          <p:attrName>style.visibility</p:attrName>
                                        </p:attrNameLst>
                                      </p:cBhvr>
                                      <p:to>
                                        <p:strVal val="visible"/>
                                      </p:to>
                                    </p:set>
                                    <p:animEffect transition="in" filter="blinds(horizontal)">
                                      <p:cBhvr>
                                        <p:cTn id="19" dur="500"/>
                                        <p:tgtEl>
                                          <p:spTgt spid="1308674">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308674">
                                            <p:txEl>
                                              <p:pRg st="5" end="5"/>
                                            </p:txEl>
                                          </p:spTgt>
                                        </p:tgtEl>
                                        <p:attrNameLst>
                                          <p:attrName>style.visibility</p:attrName>
                                        </p:attrNameLst>
                                      </p:cBhvr>
                                      <p:to>
                                        <p:strVal val="visible"/>
                                      </p:to>
                                    </p:set>
                                    <p:animEffect transition="in" filter="blinds(horizontal)">
                                      <p:cBhvr>
                                        <p:cTn id="22" dur="500"/>
                                        <p:tgtEl>
                                          <p:spTgt spid="1308674">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308674">
                                            <p:txEl>
                                              <p:pRg st="6" end="6"/>
                                            </p:txEl>
                                          </p:spTgt>
                                        </p:tgtEl>
                                        <p:attrNameLst>
                                          <p:attrName>style.visibility</p:attrName>
                                        </p:attrNameLst>
                                      </p:cBhvr>
                                      <p:to>
                                        <p:strVal val="visible"/>
                                      </p:to>
                                    </p:set>
                                    <p:animEffect transition="in" filter="blinds(horizontal)">
                                      <p:cBhvr>
                                        <p:cTn id="25" dur="500"/>
                                        <p:tgtEl>
                                          <p:spTgt spid="1308674">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308674">
                                            <p:txEl>
                                              <p:pRg st="7" end="7"/>
                                            </p:txEl>
                                          </p:spTgt>
                                        </p:tgtEl>
                                        <p:attrNameLst>
                                          <p:attrName>style.visibility</p:attrName>
                                        </p:attrNameLst>
                                      </p:cBhvr>
                                      <p:to>
                                        <p:strVal val="visible"/>
                                      </p:to>
                                    </p:set>
                                    <p:animEffect transition="in" filter="blinds(horizontal)">
                                      <p:cBhvr>
                                        <p:cTn id="28" dur="500"/>
                                        <p:tgtEl>
                                          <p:spTgt spid="130867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1508</Words>
  <Application>Microsoft Office PowerPoint</Application>
  <PresentationFormat>全屏显示(4:3)</PresentationFormat>
  <Paragraphs>123</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全面依法治国 建设法治中国</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巩固脱贫成果  推进乡村振兴</dc:title>
  <dc:creator>Administrator</dc:creator>
  <cp:lastModifiedBy>mac-pc</cp:lastModifiedBy>
  <cp:revision>54</cp:revision>
  <dcterms:created xsi:type="dcterms:W3CDTF">2020-04-17T08:16:16Z</dcterms:created>
  <dcterms:modified xsi:type="dcterms:W3CDTF">2020-05-03T07:24:35Z</dcterms:modified>
</cp:coreProperties>
</file>