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sldIdLst>
    <p:sldId id="283" r:id="rId6"/>
    <p:sldId id="257" r:id="rId7"/>
    <p:sldId id="258" r:id="rId8"/>
    <p:sldId id="288" r:id="rId9"/>
    <p:sldId id="261" r:id="rId10"/>
    <p:sldId id="262" r:id="rId11"/>
    <p:sldId id="268" r:id="rId12"/>
    <p:sldId id="292" r:id="rId13"/>
    <p:sldId id="291" r:id="rId14"/>
    <p:sldId id="269" r:id="rId15"/>
    <p:sldId id="290" r:id="rId16"/>
    <p:sldId id="270" r:id="rId17"/>
    <p:sldId id="286" r:id="rId18"/>
    <p:sldId id="293" r:id="rId19"/>
    <p:sldId id="294" r:id="rId20"/>
    <p:sldId id="295" r:id="rId21"/>
    <p:sldId id="297" r:id="rId22"/>
    <p:sldId id="299" r:id="rId23"/>
    <p:sldId id="298" r:id="rId24"/>
    <p:sldId id="300" r:id="rId25"/>
    <p:sldId id="301" r:id="rId26"/>
    <p:sldId id="304" r:id="rId27"/>
    <p:sldId id="305" r:id="rId28"/>
    <p:sldId id="302" r:id="rId29"/>
    <p:sldId id="303" r:id="rId30"/>
    <p:sldId id="306" r:id="rId31"/>
    <p:sldId id="307" r:id="rId32"/>
    <p:sldId id="308" r:id="rId33"/>
    <p:sldId id="309" r:id="rId34"/>
    <p:sldId id="316" r:id="rId35"/>
    <p:sldId id="310" r:id="rId36"/>
    <p:sldId id="311" r:id="rId37"/>
    <p:sldId id="312" r:id="rId38"/>
    <p:sldId id="313" r:id="rId39"/>
    <p:sldId id="315" r:id="rId40"/>
    <p:sldId id="314" r:id="rId41"/>
    <p:sldId id="318" r:id="rId42"/>
    <p:sldId id="325" r:id="rId43"/>
    <p:sldId id="345" r:id="rId44"/>
    <p:sldId id="324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46" r:id="rId57"/>
    <p:sldId id="343" r:id="rId58"/>
    <p:sldId id="342" r:id="rId59"/>
    <p:sldId id="344" r:id="rId60"/>
    <p:sldId id="337" r:id="rId61"/>
    <p:sldId id="338" r:id="rId62"/>
    <p:sldId id="339" r:id="rId63"/>
    <p:sldId id="340" r:id="rId64"/>
    <p:sldId id="341" r:id="rId65"/>
    <p:sldId id="317" r:id="rId66"/>
    <p:sldId id="319" r:id="rId67"/>
    <p:sldId id="320" r:id="rId68"/>
    <p:sldId id="321" r:id="rId69"/>
    <p:sldId id="322" r:id="rId70"/>
    <p:sldId id="323" r:id="rId71"/>
    <p:sldId id="279" r:id="rId72"/>
    <p:sldId id="281" r:id="rId73"/>
    <p:sldId id="282" r:id="rId7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3333CC"/>
    <a:srgbClr val="000000"/>
    <a:srgbClr val="00CC00"/>
    <a:srgbClr val="FFFF00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40"/>
    <p:restoredTop sz="94660"/>
  </p:normalViewPr>
  <p:slideViewPr>
    <p:cSldViewPr showGuides="1">
      <p:cViewPr>
        <p:scale>
          <a:sx n="100" d="100"/>
          <a:sy n="100" d="100"/>
        </p:scale>
        <p:origin x="-3852" y="-12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viewProps" Target="viewProps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307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307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  <p:pic>
        <p:nvPicPr>
          <p:cNvPr id="1031" name="图片 3079" descr="未命名-1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409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4098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  <p:pic>
        <p:nvPicPr>
          <p:cNvPr id="2055" name="图片 4102" descr="未命名-2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51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文本占位符 512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  <p:pic>
        <p:nvPicPr>
          <p:cNvPr id="3079" name="图片 5126" descr="43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6656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4099" name="文本占位符 6656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66564" name="日期占位符 6656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66565" name="页脚占位符 6656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66566" name="灯片编号占位符 6656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6860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5123" name="文本占位符 68610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68612" name="日期占位符 6861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68613" name="页脚占位符 6861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68614" name="灯片编号占位符 6861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E:\&#25945;&#26696;\&#31532;&#20116;&#20876;\&#31532;&#20845;&#21333;&#20803;\&#23731;&#38451;&#27004;&#35760;&#25945;&#26696;\&#26354;&#30446;%208.mp3" TargetMode="External"/><Relationship Id="rId5" Type="http://schemas.openxmlformats.org/officeDocument/2006/relationships/image" Target="../media/image6.png"/><Relationship Id="rId4" Type="http://schemas.microsoft.com/office/2007/relationships/media" Target="file:///E:\&#25945;&#26696;\&#31532;&#20116;&#20876;\&#31532;&#20845;&#21333;&#20803;\&#23731;&#38451;&#27004;&#35760;&#25945;&#26696;\&#26354;&#30446;%208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69.xml"/><Relationship Id="rId1" Type="http://schemas.openxmlformats.org/officeDocument/2006/relationships/slideLayout" Target="../slideLayouts/slideLayout5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3" Type="http://schemas.openxmlformats.org/officeDocument/2006/relationships/audio" Target="../media/audio5.wav"/><Relationship Id="rId7" Type="http://schemas.openxmlformats.org/officeDocument/2006/relationships/audio" Target="../media/audio2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51.xml"/><Relationship Id="rId6" Type="http://schemas.openxmlformats.org/officeDocument/2006/relationships/audio" Target="../media/audio8.wav"/><Relationship Id="rId5" Type="http://schemas.openxmlformats.org/officeDocument/2006/relationships/audio" Target="../media/audio7.wav"/><Relationship Id="rId4" Type="http://schemas.openxmlformats.org/officeDocument/2006/relationships/audio" Target="../media/audio6.wav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38913" descr="6-87-岳陽樓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825" y="6207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1" name="曲目 8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956550" y="5661025"/>
            <a:ext cx="881063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665" fill="hold"/>
                                        <p:tgtEl>
                                          <p:spTgt spid="389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23553" descr="范仲淹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9638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23554"/>
          <p:cNvSpPr/>
          <p:nvPr/>
        </p:nvSpPr>
        <p:spPr>
          <a:xfrm>
            <a:off x="3132138" y="836613"/>
            <a:ext cx="7416800" cy="1749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endParaRPr lang="zh-TW" altLang="zh-CN" sz="4400" b="0" dirty="0">
              <a:latin typeface="Arial" panose="020B0604020202020204" pitchFamily="34" charset="0"/>
              <a:ea typeface="PMingLiU" panose="02020300000000000000" pitchFamily="18" charset="-120"/>
            </a:endParaRPr>
          </a:p>
          <a:p>
            <a:pPr lvl="0" indent="0">
              <a:spcBef>
                <a:spcPct val="20000"/>
              </a:spcBef>
            </a:pPr>
            <a:endParaRPr lang="zh-CN" altLang="zh-CN" sz="5400" b="0" dirty="0">
              <a:latin typeface="Arial" panose="020B0604020202020204" pitchFamily="34" charset="0"/>
              <a:ea typeface="PMingLiU" panose="02020300000000000000" pitchFamily="18" charset="-120"/>
            </a:endParaRPr>
          </a:p>
        </p:txBody>
      </p:sp>
      <p:sp>
        <p:nvSpPr>
          <p:cNvPr id="15363" name="矩形 23555"/>
          <p:cNvSpPr/>
          <p:nvPr/>
        </p:nvSpPr>
        <p:spPr>
          <a:xfrm>
            <a:off x="3348038" y="836613"/>
            <a:ext cx="5545137" cy="435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tx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一、作家简介</a:t>
            </a:r>
          </a:p>
          <a:p>
            <a:pPr lvl="0" indent="0"/>
            <a:endParaRPr lang="zh-CN" altLang="en-US" dirty="0">
              <a:solidFill>
                <a:schemeClr val="tx2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indent="0"/>
            <a:r>
              <a:rPr lang="zh-CN" altLang="en-US" dirty="0">
                <a:solidFill>
                  <a:schemeClr val="tx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自幼孤贫</a:t>
            </a:r>
            <a:r>
              <a:rPr lang="zh-TW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TW" altLang="zh-CN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TW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勤</a:t>
            </a:r>
            <a:r>
              <a:rPr lang="zh-CN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学</a:t>
            </a:r>
            <a:r>
              <a:rPr lang="zh-TW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苦</a:t>
            </a:r>
            <a:r>
              <a:rPr lang="zh-CN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读</a:t>
            </a:r>
          </a:p>
          <a:p>
            <a:pPr lvl="0" indent="0"/>
            <a:r>
              <a:rPr lang="zh-CN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庆历新</a:t>
            </a:r>
            <a:r>
              <a:rPr lang="zh-TW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政 </a:t>
            </a:r>
            <a:r>
              <a:rPr lang="zh-TW" altLang="zh-CN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TW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政治革新</a:t>
            </a:r>
          </a:p>
          <a:p>
            <a:pPr lvl="0" indent="0"/>
            <a:r>
              <a:rPr lang="zh-CN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几起几落  百折不挠</a:t>
            </a:r>
          </a:p>
          <a:p>
            <a:pPr lvl="0" indent="0"/>
            <a:r>
              <a:rPr lang="zh-CN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军</a:t>
            </a:r>
            <a:r>
              <a:rPr lang="zh-TW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中一范 </a:t>
            </a:r>
            <a:r>
              <a:rPr lang="zh-TW" altLang="zh-CN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TW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西</a:t>
            </a:r>
            <a:r>
              <a:rPr lang="zh-CN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贼</a:t>
            </a:r>
            <a:r>
              <a:rPr lang="zh-TW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破</a:t>
            </a:r>
            <a:r>
              <a:rPr lang="zh-CN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胆</a:t>
            </a:r>
            <a:endParaRPr lang="zh-TW" altLang="zh-CN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indent="0"/>
            <a:r>
              <a:rPr lang="zh-TW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先</a:t>
            </a:r>
            <a:r>
              <a:rPr lang="zh-CN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忧后乐</a:t>
            </a:r>
            <a:r>
              <a:rPr lang="zh-TW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TW" altLang="zh-CN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TW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心</a:t>
            </a:r>
            <a:r>
              <a:rPr lang="zh-CN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系</a:t>
            </a:r>
            <a:r>
              <a:rPr lang="zh-TW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天下</a:t>
            </a:r>
            <a:endParaRPr lang="zh-CN" altLang="en-US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802" name="组合 76801"/>
          <p:cNvGrpSpPr/>
          <p:nvPr/>
        </p:nvGrpSpPr>
        <p:grpSpPr>
          <a:xfrm>
            <a:off x="0" y="0"/>
            <a:ext cx="8497888" cy="2595563"/>
            <a:chOff x="249" y="164"/>
            <a:chExt cx="5353" cy="1635"/>
          </a:xfrm>
        </p:grpSpPr>
        <p:sp>
          <p:nvSpPr>
            <p:cNvPr id="16386" name="矩形 76802"/>
            <p:cNvSpPr/>
            <p:nvPr/>
          </p:nvSpPr>
          <p:spPr>
            <a:xfrm>
              <a:off x="249" y="164"/>
              <a:ext cx="5307" cy="365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rgbClr val="FF0000"/>
              </a:outerShdw>
            </a:effectLst>
          </p:spPr>
          <p:txBody>
            <a:bodyPr anchor="t">
              <a:spAutoFit/>
            </a:bodyPr>
            <a:lstStyle/>
            <a:p>
              <a:pPr lvl="0" indent="0"/>
              <a:r>
                <a:rPr lang="en-US" altLang="zh-CN" sz="3200" dirty="0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 </a:t>
              </a:r>
            </a:p>
          </p:txBody>
        </p:sp>
        <p:sp>
          <p:nvSpPr>
            <p:cNvPr id="16387" name="矩形 76803"/>
            <p:cNvSpPr/>
            <p:nvPr/>
          </p:nvSpPr>
          <p:spPr>
            <a:xfrm>
              <a:off x="2064" y="1434"/>
              <a:ext cx="3538" cy="365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rgbClr val="FF0000"/>
              </a:outerShdw>
            </a:effectLst>
          </p:spPr>
          <p:txBody>
            <a:bodyPr anchor="t">
              <a:spAutoFit/>
            </a:bodyPr>
            <a:lstStyle/>
            <a:p>
              <a:pPr lvl="0" indent="0"/>
              <a:endParaRPr lang="zh-CN" altLang="en-US" sz="32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76805" name="图片 76804" descr="范仲淹"/>
          <p:cNvPicPr>
            <a:picLocks noChangeAspect="1"/>
          </p:cNvPicPr>
          <p:nvPr/>
        </p:nvPicPr>
        <p:blipFill>
          <a:blip r:embed="rId2" cstate="print"/>
          <a:srcRect l="5350" r="9645"/>
          <a:stretch>
            <a:fillRect/>
          </a:stretch>
        </p:blipFill>
        <p:spPr>
          <a:xfrm>
            <a:off x="0" y="3573463"/>
            <a:ext cx="2178050" cy="3078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矩形 76806"/>
          <p:cNvSpPr/>
          <p:nvPr/>
        </p:nvSpPr>
        <p:spPr>
          <a:xfrm>
            <a:off x="0" y="0"/>
            <a:ext cx="9144000" cy="3140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范仲淹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(989-1052)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，字希文，北宋著名政治家、文学家。他出身贫寒，自幼苦学，对下层人民的痛苦感受较深。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27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岁中进士，为官敢于直谏，曾负责西北边防，屡立战功，后任参知政事，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提出革</a:t>
            </a:r>
          </a:p>
        </p:txBody>
      </p:sp>
      <p:sp>
        <p:nvSpPr>
          <p:cNvPr id="16390" name="矩形 76807"/>
          <p:cNvSpPr/>
          <p:nvPr/>
        </p:nvSpPr>
        <p:spPr>
          <a:xfrm>
            <a:off x="1835150" y="3108325"/>
            <a:ext cx="7489825" cy="3749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新朝政建议，触动保守派利益，遭到贬谪。死后谥文正，著有</a:t>
            </a:r>
            <a:r>
              <a:rPr lang="en-US" altLang="zh-CN" dirty="0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范文正公集</a:t>
            </a:r>
            <a:r>
              <a:rPr lang="en-US" altLang="zh-CN" dirty="0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》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。他是北宋诗文革新运动的先驱，他的诗文代表文学创作的进步方向，具有鲜明的政治内容。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CC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24577"/>
          <p:cNvSpPr/>
          <p:nvPr/>
        </p:nvSpPr>
        <p:spPr>
          <a:xfrm>
            <a:off x="0" y="620713"/>
            <a:ext cx="9144000" cy="6797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>
              <a:buClr>
                <a:srgbClr val="000000"/>
              </a:buClr>
            </a:pPr>
            <a:r>
              <a:rPr lang="en-US" altLang="zh-CN" b="0" dirty="0"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庆历新政失败后，范仲淹贬居邓州，此时他身体很不好。昔日好友藤子京从湖南来信，要他为重新修竣的岳阳楼作记，并附上</a:t>
            </a:r>
            <a:r>
              <a:rPr lang="en-US" altLang="zh-CN" dirty="0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洞庭晚秋图</a:t>
            </a:r>
            <a:r>
              <a:rPr lang="en-US" altLang="zh-CN" dirty="0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。范仲淹一口答应。庆历六年六月，他就在邓州的花洲书院里挥毫撰写了著名的</a:t>
            </a:r>
            <a:r>
              <a:rPr lang="en-US" altLang="zh-CN" dirty="0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岳阳楼记</a:t>
            </a:r>
            <a:r>
              <a:rPr lang="en-US" altLang="zh-CN" dirty="0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dirty="0">
                <a:latin typeface="黑体" panose="02010600030101010101" pitchFamily="2" charset="-122"/>
                <a:ea typeface="黑体" panose="02010600030101010101" pitchFamily="2" charset="-122"/>
              </a:rPr>
              <a:t>。表现作者虽身居江湖，心忧国事，虽遭迫害，仍不放弃理想的顽强意志，同时，也是对被贬战友的鼓励和安慰。</a:t>
            </a:r>
          </a:p>
          <a:p>
            <a:pPr lvl="0" indent="0">
              <a:buClr>
                <a:srgbClr val="000000"/>
              </a:buClr>
            </a:pPr>
            <a:endParaRPr lang="zh-CN" altLang="en-US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410" name="文本框 24578"/>
          <p:cNvSpPr txBox="1"/>
          <p:nvPr/>
        </p:nvSpPr>
        <p:spPr>
          <a:xfrm>
            <a:off x="0" y="0"/>
            <a:ext cx="3240088" cy="7016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buClr>
                <a:srgbClr val="000000"/>
              </a:buClr>
            </a:pPr>
            <a:r>
              <a:rPr lang="zh-CN" altLang="en-US" dirty="0">
                <a:latin typeface="Times New Roman" panose="02020603050405020304" pitchFamily="18" charset="0"/>
                <a:ea typeface="黑体" panose="02010600030101010101" pitchFamily="2" charset="-122"/>
              </a:rPr>
              <a:t>背景介绍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矩形 44035"/>
          <p:cNvSpPr/>
          <p:nvPr/>
        </p:nvSpPr>
        <p:spPr>
          <a:xfrm>
            <a:off x="250825" y="1268413"/>
            <a:ext cx="2592388" cy="701675"/>
          </a:xfrm>
          <a:prstGeom prst="rect">
            <a:avLst/>
          </a:prstGeom>
          <a:solidFill>
            <a:srgbClr val="00CC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隶书" pitchFamily="49" charset="-122"/>
              </a:rPr>
              <a:t>读准字音</a:t>
            </a:r>
          </a:p>
        </p:txBody>
      </p:sp>
      <p:sp>
        <p:nvSpPr>
          <p:cNvPr id="44037" name="文本框 44036"/>
          <p:cNvSpPr txBox="1"/>
          <p:nvPr/>
        </p:nvSpPr>
        <p:spPr>
          <a:xfrm>
            <a:off x="323850" y="2636838"/>
            <a:ext cx="2592388" cy="701675"/>
          </a:xfrm>
          <a:prstGeom prst="rect">
            <a:avLst/>
          </a:prstGeom>
          <a:solidFill>
            <a:srgbClr val="00CC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隶书" pitchFamily="49" charset="-122"/>
              </a:rPr>
              <a:t>读懂文意</a:t>
            </a:r>
          </a:p>
        </p:txBody>
      </p:sp>
      <p:sp>
        <p:nvSpPr>
          <p:cNvPr id="44038" name="文本框 44037"/>
          <p:cNvSpPr txBox="1"/>
          <p:nvPr/>
        </p:nvSpPr>
        <p:spPr>
          <a:xfrm>
            <a:off x="323850" y="4221163"/>
            <a:ext cx="2590800" cy="701675"/>
          </a:xfrm>
          <a:prstGeom prst="rect">
            <a:avLst/>
          </a:prstGeom>
          <a:solidFill>
            <a:srgbClr val="00CC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隶书" pitchFamily="49" charset="-122"/>
              </a:rPr>
              <a:t>读出感情</a:t>
            </a:r>
          </a:p>
        </p:txBody>
      </p:sp>
      <p:sp>
        <p:nvSpPr>
          <p:cNvPr id="18436" name="文本框 44038"/>
          <p:cNvSpPr txBox="1"/>
          <p:nvPr/>
        </p:nvSpPr>
        <p:spPr>
          <a:xfrm>
            <a:off x="250825" y="260350"/>
            <a:ext cx="2222500" cy="7016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latin typeface="Arial" panose="020B0604020202020204" pitchFamily="34" charset="0"/>
                <a:ea typeface="隶书" pitchFamily="49" charset="-122"/>
              </a:rPr>
              <a:t>学法指导</a:t>
            </a:r>
          </a:p>
        </p:txBody>
      </p:sp>
      <p:sp>
        <p:nvSpPr>
          <p:cNvPr id="44040" name="文本框 44039"/>
          <p:cNvSpPr txBox="1"/>
          <p:nvPr/>
        </p:nvSpPr>
        <p:spPr>
          <a:xfrm>
            <a:off x="3851275" y="549275"/>
            <a:ext cx="4629150" cy="3990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u="sng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谪</a:t>
            </a:r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守</a:t>
            </a:r>
          </a:p>
          <a:p>
            <a:pPr lvl="0" indent="0"/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怒</a:t>
            </a:r>
            <a:r>
              <a:rPr lang="zh-CN" altLang="en-US" sz="3200" u="sng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号</a:t>
            </a:r>
          </a:p>
          <a:p>
            <a:pPr lvl="0" indent="0"/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予观</a:t>
            </a:r>
            <a:r>
              <a:rPr lang="zh-CN" altLang="en-US" sz="3200" u="sng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夫</a:t>
            </a:r>
            <a:r>
              <a:rPr lang="zh-CN" altLang="en-US" sz="3200" u="sng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                                 </a:t>
            </a:r>
            <a:r>
              <a:rPr lang="zh-CN" altLang="en-US" sz="3200" u="sng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属</a:t>
            </a:r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予作文</a:t>
            </a:r>
          </a:p>
          <a:p>
            <a:pPr lvl="0" indent="0"/>
            <a:r>
              <a:rPr lang="zh-CN" altLang="en-US" sz="3200" u="sng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偕</a:t>
            </a:r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忘</a:t>
            </a:r>
          </a:p>
          <a:p>
            <a:pPr lvl="0" indent="0"/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樯</a:t>
            </a:r>
            <a:r>
              <a:rPr lang="zh-CN" altLang="en-US" sz="3200" u="sng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倾</a:t>
            </a:r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楫摧</a:t>
            </a:r>
          </a:p>
          <a:p>
            <a:pPr lvl="0" indent="0"/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浩浩</a:t>
            </a:r>
            <a:r>
              <a:rPr lang="zh-CN" altLang="en-US" sz="3200" u="sng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汤汤</a:t>
            </a:r>
          </a:p>
          <a:p>
            <a:pPr lvl="0" indent="0"/>
            <a:endParaRPr lang="zh-CN" altLang="en-US" sz="3200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041" name="矩形 44040"/>
          <p:cNvSpPr/>
          <p:nvPr/>
        </p:nvSpPr>
        <p:spPr>
          <a:xfrm>
            <a:off x="5940425" y="620713"/>
            <a:ext cx="1357313" cy="41132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 err="1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zhé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lvl="0" indent="0"/>
            <a:r>
              <a:rPr lang="en-US" altLang="zh-CN" sz="3200" err="1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háo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lvl="0" indent="0"/>
            <a:r>
              <a:rPr lang="en-US" altLang="zh-CN" sz="3200" err="1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 fú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 </a:t>
            </a:r>
          </a:p>
          <a:p>
            <a:pPr lvl="0" indent="0"/>
            <a:r>
              <a:rPr lang="en-US" altLang="zh-CN" sz="3200" err="1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zhǔ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 </a:t>
            </a:r>
          </a:p>
          <a:p>
            <a:pPr lvl="0" indent="0"/>
            <a:r>
              <a:rPr lang="en-US" altLang="zh-CN" sz="3200" err="1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xié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 </a:t>
            </a:r>
          </a:p>
          <a:p>
            <a:pPr lvl="0" indent="0"/>
            <a:r>
              <a:rPr lang="en-US" altLang="zh-CN" sz="3200" err="1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qīng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 </a:t>
            </a:r>
          </a:p>
          <a:p>
            <a:pPr lvl="0" indent="0"/>
            <a:r>
              <a:rPr lang="en-US" altLang="zh-CN" sz="3200" err="1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shāng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lvl="0" indent="0"/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/>
      <p:bldP spid="44037" grpId="0" animBg="1"/>
      <p:bldP spid="44038" grpId="0" animBg="1"/>
      <p:bldP spid="44040" grpId="0"/>
      <p:bldP spid="440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79875"/>
          <p:cNvSpPr/>
          <p:nvPr/>
        </p:nvSpPr>
        <p:spPr>
          <a:xfrm>
            <a:off x="468313" y="781050"/>
            <a:ext cx="8351837" cy="2530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r>
              <a:rPr lang="zh-CN" altLang="en-US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庆历四年春，滕子京谪守巴陵郡。越明年，政通人和，百废具兴。</a:t>
            </a:r>
            <a:r>
              <a:rPr lang="zh-CN" altLang="en-US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乃</a:t>
            </a:r>
            <a:r>
              <a:rPr lang="zh-CN" altLang="en-US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重修岳阳楼，</a:t>
            </a:r>
            <a:r>
              <a:rPr lang="zh-CN" altLang="en-US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增其</a:t>
            </a:r>
            <a:r>
              <a:rPr lang="zh-CN" altLang="en-US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旧制，刻唐贤今人诗赋于其上。属予作文以记</a:t>
            </a:r>
            <a:r>
              <a:rPr lang="zh-CN" altLang="en-US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之</a:t>
            </a:r>
            <a:r>
              <a:rPr lang="zh-CN" altLang="en-US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 </a:t>
            </a:r>
          </a:p>
        </p:txBody>
      </p:sp>
      <p:sp>
        <p:nvSpPr>
          <p:cNvPr id="79879" name="矩形 79878"/>
          <p:cNvSpPr/>
          <p:nvPr/>
        </p:nvSpPr>
        <p:spPr>
          <a:xfrm>
            <a:off x="827088" y="3644900"/>
            <a:ext cx="272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3333CC"/>
                </a:solidFill>
                <a:latin typeface="Arial" panose="020B0604020202020204" pitchFamily="34" charset="0"/>
                <a:ea typeface="隶书" pitchFamily="49" charset="-122"/>
              </a:rPr>
              <a:t>乃：于是。</a:t>
            </a:r>
          </a:p>
        </p:txBody>
      </p:sp>
      <p:sp>
        <p:nvSpPr>
          <p:cNvPr id="79880" name="矩形 79879"/>
          <p:cNvSpPr/>
          <p:nvPr/>
        </p:nvSpPr>
        <p:spPr>
          <a:xfrm>
            <a:off x="3779838" y="3644900"/>
            <a:ext cx="272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3333CC"/>
                </a:solidFill>
                <a:latin typeface="Arial" panose="020B0604020202020204" pitchFamily="34" charset="0"/>
                <a:ea typeface="隶书" pitchFamily="49" charset="-122"/>
              </a:rPr>
              <a:t>增：扩大。</a:t>
            </a:r>
          </a:p>
        </p:txBody>
      </p:sp>
      <p:sp>
        <p:nvSpPr>
          <p:cNvPr id="79881" name="矩形 79880"/>
          <p:cNvSpPr/>
          <p:nvPr/>
        </p:nvSpPr>
        <p:spPr>
          <a:xfrm>
            <a:off x="827088" y="4652963"/>
            <a:ext cx="374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3333CC"/>
                </a:solidFill>
                <a:latin typeface="Arial" panose="020B0604020202020204" pitchFamily="34" charset="0"/>
                <a:ea typeface="隶书" pitchFamily="49" charset="-122"/>
              </a:rPr>
              <a:t>其：指岳阳楼。</a:t>
            </a:r>
          </a:p>
        </p:txBody>
      </p:sp>
      <p:sp>
        <p:nvSpPr>
          <p:cNvPr id="79882" name="矩形 79881"/>
          <p:cNvSpPr/>
          <p:nvPr/>
        </p:nvSpPr>
        <p:spPr>
          <a:xfrm>
            <a:off x="755650" y="5516563"/>
            <a:ext cx="628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3333CC"/>
                </a:solidFill>
                <a:latin typeface="Arial" panose="020B0604020202020204" pitchFamily="34" charset="0"/>
                <a:ea typeface="隶书" pitchFamily="49" charset="-122"/>
              </a:rPr>
              <a:t>之：指重修岳阳楼这件事。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9" grpId="0"/>
      <p:bldP spid="79880" grpId="0"/>
      <p:bldP spid="79881" grpId="0"/>
      <p:bldP spid="798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矩形 80899"/>
          <p:cNvSpPr/>
          <p:nvPr/>
        </p:nvSpPr>
        <p:spPr>
          <a:xfrm>
            <a:off x="395288" y="260350"/>
            <a:ext cx="8748712" cy="5946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r>
              <a:rPr lang="zh-CN" altLang="en-US" sz="48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庆历四年春天，滕子京降职到岳州做太守。到了第二年，政务顺利，百姓和乐，各种荒废了的事业都兴办起来了。于是重新修建岳阳楼，扩展它旧有的规模，把唐代和当今贤士名人的诗赋刻在上面。嘱咐我写一篇文章来记述这件事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81923"/>
          <p:cNvSpPr/>
          <p:nvPr/>
        </p:nvSpPr>
        <p:spPr>
          <a:xfrm>
            <a:off x="539750" y="549275"/>
            <a:ext cx="81089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</a:t>
            </a:r>
            <a:r>
              <a:rPr lang="en-US" altLang="zh-CN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段的主要内容是什么？</a:t>
            </a:r>
          </a:p>
        </p:txBody>
      </p:sp>
      <p:sp>
        <p:nvSpPr>
          <p:cNvPr id="81925" name="矩形 81924"/>
          <p:cNvSpPr/>
          <p:nvPr/>
        </p:nvSpPr>
        <p:spPr>
          <a:xfrm>
            <a:off x="539750" y="2133600"/>
            <a:ext cx="8496300" cy="1736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540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写重修岳阳楼的背景和作“记”的缘由。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83971"/>
          <p:cNvSpPr/>
          <p:nvPr/>
        </p:nvSpPr>
        <p:spPr>
          <a:xfrm>
            <a:off x="179388" y="333375"/>
            <a:ext cx="8642350" cy="2771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r>
              <a:rPr lang="en-US" altLang="zh-CN" sz="44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44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予观</a:t>
            </a:r>
            <a:r>
              <a:rPr lang="zh-CN" altLang="en-US" sz="44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夫</a:t>
            </a:r>
            <a:r>
              <a:rPr lang="zh-CN" altLang="en-US" sz="44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巴陵胜状在洞庭一湖。</a:t>
            </a:r>
            <a:r>
              <a:rPr lang="zh-CN" altLang="en-US" sz="44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衔</a:t>
            </a:r>
            <a:r>
              <a:rPr lang="zh-CN" altLang="en-US" sz="44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远山，吞长江，浩浩汤汤，横无际涯；朝晖夕阴，气象万千。此则岳阳楼之大观也。</a:t>
            </a:r>
          </a:p>
        </p:txBody>
      </p:sp>
      <p:sp>
        <p:nvSpPr>
          <p:cNvPr id="83973" name="矩形 83972"/>
          <p:cNvSpPr/>
          <p:nvPr/>
        </p:nvSpPr>
        <p:spPr>
          <a:xfrm>
            <a:off x="827088" y="3522663"/>
            <a:ext cx="52133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夫：指示代词，那。</a:t>
            </a:r>
          </a:p>
        </p:txBody>
      </p:sp>
      <p:sp>
        <p:nvSpPr>
          <p:cNvPr id="83974" name="矩形 83973"/>
          <p:cNvSpPr/>
          <p:nvPr/>
        </p:nvSpPr>
        <p:spPr>
          <a:xfrm>
            <a:off x="827088" y="4365625"/>
            <a:ext cx="6889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衔：用嘴含，引申为包含。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/>
      <p:bldP spid="839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矩形 86019"/>
          <p:cNvSpPr/>
          <p:nvPr/>
        </p:nvSpPr>
        <p:spPr>
          <a:xfrm>
            <a:off x="250825" y="619125"/>
            <a:ext cx="8642350" cy="52149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r>
              <a:rPr lang="zh-CN" altLang="en-US" sz="480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我看那巴陵郡的美景，全在洞庭湖上。（洞庭湖）包含远方的山脉，吞吐着长江的流水；浩浩荡荡，宽阔无边；清晨湖面上洒满阳光，傍晚又是一片阴暗，景物的变化无穷无尽。这就是岳阳楼雄伟壮丽的景象。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84995"/>
          <p:cNvSpPr/>
          <p:nvPr/>
        </p:nvSpPr>
        <p:spPr>
          <a:xfrm>
            <a:off x="468313" y="476250"/>
            <a:ext cx="7886700" cy="2771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前人之述备矣。然则北通巫峡，南极潇湘，迁客骚人，多会于此，览物之情，</a:t>
            </a:r>
            <a:r>
              <a:rPr lang="zh-CN" altLang="en-US" sz="44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得无</a:t>
            </a:r>
            <a:r>
              <a:rPr lang="zh-CN" altLang="en-US" sz="44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异</a:t>
            </a:r>
            <a:r>
              <a:rPr lang="zh-CN" altLang="en-US" sz="44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乎</a:t>
            </a:r>
            <a:r>
              <a:rPr lang="zh-CN" altLang="en-US" sz="44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？</a:t>
            </a:r>
            <a:r>
              <a:rPr lang="zh-CN" altLang="en-US" sz="4400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</a:p>
        </p:txBody>
      </p:sp>
      <p:sp>
        <p:nvSpPr>
          <p:cNvPr id="84997" name="矩形 84996"/>
          <p:cNvSpPr/>
          <p:nvPr/>
        </p:nvSpPr>
        <p:spPr>
          <a:xfrm>
            <a:off x="287338" y="3500438"/>
            <a:ext cx="8856662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得无</a:t>
            </a:r>
            <a:r>
              <a:rPr lang="en-US" altLang="zh-CN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……</a:t>
            </a: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乎”，古代汉语中常见的一种句式，表示推测的语气，意思是“可能</a:t>
            </a:r>
            <a:r>
              <a:rPr lang="en-US" altLang="zh-CN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……</a:t>
            </a: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吧”“或许</a:t>
            </a:r>
            <a:r>
              <a:rPr lang="en-US" altLang="zh-CN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……</a:t>
            </a: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吧”。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24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0" name="矩形 10242"/>
          <p:cNvSpPr/>
          <p:nvPr/>
        </p:nvSpPr>
        <p:spPr>
          <a:xfrm>
            <a:off x="914400" y="0"/>
            <a:ext cx="82296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lstStyle/>
          <a:p>
            <a:pPr lvl="0" indent="0" algn="ctr"/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直接连接符 10243"/>
          <p:cNvSpPr/>
          <p:nvPr/>
        </p:nvSpPr>
        <p:spPr>
          <a:xfrm>
            <a:off x="671513" y="1905000"/>
            <a:ext cx="0" cy="3048000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7172" name="标题 10244"/>
          <p:cNvSpPr>
            <a:spLocks noGrp="1"/>
          </p:cNvSpPr>
          <p:nvPr>
            <p:ph type="title"/>
          </p:nvPr>
        </p:nvSpPr>
        <p:spPr>
          <a:xfrm>
            <a:off x="914400" y="609600"/>
            <a:ext cx="7772400" cy="1143000"/>
          </a:xfrm>
          <a:ln/>
        </p:spPr>
        <p:txBody>
          <a:bodyPr anchor="ctr"/>
          <a:lstStyle/>
          <a:p>
            <a:pPr lvl="0" indent="0"/>
            <a:r>
              <a:rPr lang="zh-CN" altLang="en-US" dirty="0">
                <a:solidFill>
                  <a:schemeClr val="bg1"/>
                </a:solidFill>
              </a:rPr>
              <a:t>四大名楼总图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73" name="直接连接符 10245"/>
          <p:cNvSpPr/>
          <p:nvPr/>
        </p:nvSpPr>
        <p:spPr>
          <a:xfrm>
            <a:off x="5562600" y="1538288"/>
            <a:ext cx="2362200" cy="0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7174" name="直接连接符 10246"/>
          <p:cNvSpPr/>
          <p:nvPr/>
        </p:nvSpPr>
        <p:spPr>
          <a:xfrm>
            <a:off x="7924800" y="1524000"/>
            <a:ext cx="0" cy="3810000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7175" name="直接连接符 10247"/>
          <p:cNvSpPr/>
          <p:nvPr/>
        </p:nvSpPr>
        <p:spPr>
          <a:xfrm>
            <a:off x="6172200" y="3352800"/>
            <a:ext cx="0" cy="1981200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7176" name="直接连接符 10248"/>
          <p:cNvSpPr/>
          <p:nvPr/>
        </p:nvSpPr>
        <p:spPr>
          <a:xfrm>
            <a:off x="6172200" y="5334000"/>
            <a:ext cx="1752600" cy="0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7177" name="直接连接符 10249"/>
          <p:cNvSpPr/>
          <p:nvPr/>
        </p:nvSpPr>
        <p:spPr>
          <a:xfrm>
            <a:off x="6172200" y="3352800"/>
            <a:ext cx="533400" cy="0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pic>
        <p:nvPicPr>
          <p:cNvPr id="7178" name="图片 10250" descr="黄鹤楼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0"/>
            <a:ext cx="3629025" cy="303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片 10251" descr="滕王阁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22925" y="3573463"/>
            <a:ext cx="3521075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片 10252" descr="岳阳楼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550" y="0"/>
            <a:ext cx="4267200" cy="3236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1" name="文本框 10253"/>
          <p:cNvSpPr txBox="1"/>
          <p:nvPr/>
        </p:nvSpPr>
        <p:spPr>
          <a:xfrm>
            <a:off x="120650" y="2011363"/>
            <a:ext cx="793750" cy="34163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0">
              <a:buClr>
                <a:srgbClr val="000000"/>
              </a:buClr>
            </a:pPr>
            <a:r>
              <a:rPr lang="zh-CN" altLang="en-US" b="0" dirty="0">
                <a:solidFill>
                  <a:schemeClr val="bg1"/>
                </a:solidFill>
                <a:latin typeface="Times New Roman" panose="02020603050405020304" pitchFamily="18" charset="0"/>
                <a:ea typeface="华文行楷" pitchFamily="2" charset="-122"/>
              </a:rPr>
              <a:t>中国四大名楼</a:t>
            </a:r>
            <a:endParaRPr lang="zh-CN" altLang="en-US" b="0">
              <a:solidFill>
                <a:schemeClr val="bg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grpSp>
        <p:nvGrpSpPr>
          <p:cNvPr id="7182" name="组合 10254"/>
          <p:cNvGrpSpPr/>
          <p:nvPr/>
        </p:nvGrpSpPr>
        <p:grpSpPr>
          <a:xfrm>
            <a:off x="1116013" y="3644900"/>
            <a:ext cx="4240212" cy="2555875"/>
            <a:chOff x="641" y="2208"/>
            <a:chExt cx="2671" cy="2025"/>
          </a:xfrm>
        </p:grpSpPr>
        <p:pic>
          <p:nvPicPr>
            <p:cNvPr id="7183" name="图片 10255" descr="鹳雀楼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1" y="2208"/>
              <a:ext cx="2671" cy="19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4" name="文本框 10256"/>
            <p:cNvSpPr txBox="1"/>
            <p:nvPr/>
          </p:nvSpPr>
          <p:spPr>
            <a:xfrm>
              <a:off x="2619" y="3870"/>
              <a:ext cx="116" cy="36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buClr>
                  <a:srgbClr val="000000"/>
                </a:buClr>
              </a:pPr>
              <a:endParaRPr lang="zh-CN" altLang="en-US" sz="2400" b="0" dirty="0"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</p:grpSp>
      <p:sp>
        <p:nvSpPr>
          <p:cNvPr id="7185" name="文本框 10258"/>
          <p:cNvSpPr txBox="1"/>
          <p:nvPr/>
        </p:nvSpPr>
        <p:spPr>
          <a:xfrm>
            <a:off x="2268538" y="2924175"/>
            <a:ext cx="2303462" cy="7016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岳阳楼</a:t>
            </a:r>
          </a:p>
        </p:txBody>
      </p:sp>
      <p:sp>
        <p:nvSpPr>
          <p:cNvPr id="7186" name="文本框 10259"/>
          <p:cNvSpPr txBox="1"/>
          <p:nvPr/>
        </p:nvSpPr>
        <p:spPr>
          <a:xfrm>
            <a:off x="6516688" y="2852738"/>
            <a:ext cx="2627312" cy="7016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黄鹤楼</a:t>
            </a:r>
          </a:p>
        </p:txBody>
      </p:sp>
      <p:sp>
        <p:nvSpPr>
          <p:cNvPr id="7187" name="矩形 10260"/>
          <p:cNvSpPr/>
          <p:nvPr/>
        </p:nvSpPr>
        <p:spPr>
          <a:xfrm>
            <a:off x="2411413" y="6156325"/>
            <a:ext cx="2160587" cy="7016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鹳雀鹊</a:t>
            </a:r>
          </a:p>
        </p:txBody>
      </p:sp>
      <p:sp>
        <p:nvSpPr>
          <p:cNvPr id="7188" name="文本框 10262"/>
          <p:cNvSpPr txBox="1"/>
          <p:nvPr/>
        </p:nvSpPr>
        <p:spPr>
          <a:xfrm>
            <a:off x="6588125" y="6156325"/>
            <a:ext cx="2555875" cy="7016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滕王阁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矩形 87043"/>
          <p:cNvSpPr/>
          <p:nvPr/>
        </p:nvSpPr>
        <p:spPr>
          <a:xfrm>
            <a:off x="395288" y="476250"/>
            <a:ext cx="8496300" cy="5946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8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前人对这些景象的记述已经很详尽了。既然这样，那么这里北面通向巫峡，南面直到潇水、湘水，被降职远调的官员和吟诗作赋的诗人，大多在这里聚会，观赏这里的自然景物而触发的感情，可能会有所不同吧？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88065"/>
          <p:cNvSpPr/>
          <p:nvPr/>
        </p:nvSpPr>
        <p:spPr>
          <a:xfrm>
            <a:off x="539750" y="549275"/>
            <a:ext cx="81089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</a:t>
            </a:r>
            <a:r>
              <a:rPr lang="en-US" altLang="zh-CN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段的主要内容是什么？</a:t>
            </a:r>
          </a:p>
        </p:txBody>
      </p:sp>
      <p:sp>
        <p:nvSpPr>
          <p:cNvPr id="88067" name="矩形 88066"/>
          <p:cNvSpPr/>
          <p:nvPr/>
        </p:nvSpPr>
        <p:spPr>
          <a:xfrm>
            <a:off x="539750" y="2133600"/>
            <a:ext cx="84963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540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概括描绘洞庭湖的美景。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91139"/>
          <p:cNvSpPr/>
          <p:nvPr/>
        </p:nvSpPr>
        <p:spPr>
          <a:xfrm>
            <a:off x="0" y="404813"/>
            <a:ext cx="8891588" cy="2771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若夫霪雨霏霏，连月不开阴风怒号，浊浪</a:t>
            </a:r>
            <a:r>
              <a:rPr lang="zh-CN" altLang="en-US" sz="44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排</a:t>
            </a:r>
            <a:r>
              <a:rPr lang="zh-CN" altLang="en-US" sz="44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空；日星隐</a:t>
            </a:r>
            <a:r>
              <a:rPr lang="zh-CN" altLang="en-US" sz="44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耀</a:t>
            </a:r>
            <a:r>
              <a:rPr lang="zh-CN" altLang="en-US" sz="44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，山岳</a:t>
            </a:r>
            <a:r>
              <a:rPr lang="zh-CN" altLang="en-US" sz="44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潜</a:t>
            </a:r>
            <a:r>
              <a:rPr lang="zh-CN" altLang="en-US" sz="44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形；商旅不行，樯倾楫摧；薄暮冥冥，虎啸猿啼。</a:t>
            </a:r>
          </a:p>
        </p:txBody>
      </p:sp>
      <p:sp>
        <p:nvSpPr>
          <p:cNvPr id="91141" name="矩形 91140"/>
          <p:cNvSpPr/>
          <p:nvPr/>
        </p:nvSpPr>
        <p:spPr>
          <a:xfrm>
            <a:off x="323850" y="3284538"/>
            <a:ext cx="62992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排：推，这里是冲的意思。</a:t>
            </a:r>
          </a:p>
        </p:txBody>
      </p:sp>
      <p:sp>
        <p:nvSpPr>
          <p:cNvPr id="91142" name="矩形 91141"/>
          <p:cNvSpPr/>
          <p:nvPr/>
        </p:nvSpPr>
        <p:spPr>
          <a:xfrm>
            <a:off x="395288" y="4221163"/>
            <a:ext cx="578961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耀：这里指光辉，名词。</a:t>
            </a:r>
          </a:p>
        </p:txBody>
      </p:sp>
      <p:sp>
        <p:nvSpPr>
          <p:cNvPr id="91143" name="矩形 91142"/>
          <p:cNvSpPr/>
          <p:nvPr/>
        </p:nvSpPr>
        <p:spPr>
          <a:xfrm>
            <a:off x="395288" y="5157788"/>
            <a:ext cx="78279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潜：没于水，引申为潜藏、隐没。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  <p:bldP spid="91142" grpId="0"/>
      <p:bldP spid="911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92163"/>
          <p:cNvSpPr/>
          <p:nvPr/>
        </p:nvSpPr>
        <p:spPr>
          <a:xfrm>
            <a:off x="323850" y="476250"/>
            <a:ext cx="8424863" cy="22875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8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登斯楼也，则有</a:t>
            </a:r>
            <a:r>
              <a:rPr lang="zh-CN" altLang="en-US" sz="48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去国</a:t>
            </a:r>
            <a:r>
              <a:rPr lang="zh-CN" altLang="en-US" sz="48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怀乡，忧谗畏讥，满目</a:t>
            </a:r>
            <a:r>
              <a:rPr lang="zh-CN" altLang="en-US" sz="48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萧然</a:t>
            </a:r>
            <a:r>
              <a:rPr lang="zh-CN" altLang="en-US" sz="48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，感极而悲者矣。</a:t>
            </a:r>
            <a:r>
              <a:rPr lang="zh-CN" altLang="en-US" sz="4800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</a:p>
        </p:txBody>
      </p:sp>
      <p:sp>
        <p:nvSpPr>
          <p:cNvPr id="92165" name="矩形 92164"/>
          <p:cNvSpPr/>
          <p:nvPr/>
        </p:nvSpPr>
        <p:spPr>
          <a:xfrm>
            <a:off x="395288" y="3141663"/>
            <a:ext cx="8316912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去国：离开国都。国，这里指国都，京城。</a:t>
            </a:r>
          </a:p>
        </p:txBody>
      </p:sp>
      <p:sp>
        <p:nvSpPr>
          <p:cNvPr id="92166" name="矩形 92165"/>
          <p:cNvSpPr/>
          <p:nvPr/>
        </p:nvSpPr>
        <p:spPr>
          <a:xfrm>
            <a:off x="395288" y="4724400"/>
            <a:ext cx="6348412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萧然：萧条冷落的样子。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5" grpId="0"/>
      <p:bldP spid="9216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矩形 89091"/>
          <p:cNvSpPr/>
          <p:nvPr/>
        </p:nvSpPr>
        <p:spPr>
          <a:xfrm>
            <a:off x="0" y="485775"/>
            <a:ext cx="9144000" cy="5946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r>
              <a:rPr lang="zh-CN" altLang="en-US" sz="4800" dirty="0">
                <a:solidFill>
                  <a:srgbClr val="3333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像那连绵细雨纷纷而下，整月不放晴的时候，阴冷的风怒吼着，浑浊的波浪冲向天空；日月星辰隐藏了光辉，山岳也隐没了形迹；商人和旅客无法通行，桅杆倒下、船桨折断；傍晚时分天色昏暗，只听到老虎的吼叫和猿猴的悲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矩形 90115"/>
          <p:cNvSpPr/>
          <p:nvPr/>
        </p:nvSpPr>
        <p:spPr>
          <a:xfrm>
            <a:off x="179388" y="1412875"/>
            <a:ext cx="8766175" cy="4483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8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（这时）登上这座楼，就会产生被贬官离开京城，怀念家乡，担心人家说坏话，惧怕人家讥讽的心情，再抬眼望去尽是萧条冷落的景象，一定会感慨万千二十分悲伤了。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矩形 93185"/>
          <p:cNvSpPr/>
          <p:nvPr/>
        </p:nvSpPr>
        <p:spPr>
          <a:xfrm>
            <a:off x="539750" y="549275"/>
            <a:ext cx="81089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</a:t>
            </a:r>
            <a:r>
              <a:rPr lang="en-US" altLang="zh-CN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段的主要内容是什么？</a:t>
            </a:r>
          </a:p>
        </p:txBody>
      </p:sp>
      <p:sp>
        <p:nvSpPr>
          <p:cNvPr id="93187" name="矩形 93186"/>
          <p:cNvSpPr/>
          <p:nvPr/>
        </p:nvSpPr>
        <p:spPr>
          <a:xfrm>
            <a:off x="539750" y="2133600"/>
            <a:ext cx="8496300" cy="1736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540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写物暗己悲，为下文议论“不以己悲”伏笔。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94211"/>
          <p:cNvSpPr/>
          <p:nvPr/>
        </p:nvSpPr>
        <p:spPr>
          <a:xfrm>
            <a:off x="0" y="260350"/>
            <a:ext cx="8855075" cy="4359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r>
              <a:rPr lang="zh-CN" altLang="en-US" dirty="0">
                <a:solidFill>
                  <a:srgbClr val="3333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至若春和景明，波澜不惊，上下天光，一碧万顷；沙鸥翔集，锦鳞</a:t>
            </a: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游泳</a:t>
            </a:r>
            <a:r>
              <a:rPr lang="zh-CN" altLang="en-US" dirty="0">
                <a:solidFill>
                  <a:srgbClr val="3333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；岸芷汀兰，郁郁青青。</a:t>
            </a: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而或</a:t>
            </a:r>
            <a:r>
              <a:rPr lang="zh-CN" altLang="en-US" dirty="0">
                <a:solidFill>
                  <a:srgbClr val="3333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长烟一空，皓月千里，浮光跃金，静影沉璧，渔歌互答，此乐</a:t>
            </a: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何极</a:t>
            </a:r>
            <a:r>
              <a:rPr lang="zh-CN" altLang="en-US" dirty="0">
                <a:solidFill>
                  <a:srgbClr val="3333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！登斯楼也，则有心旷神怡，宠辱偕忘，把酒临风，其喜洋洋者矣。</a:t>
            </a:r>
          </a:p>
        </p:txBody>
      </p:sp>
      <p:sp>
        <p:nvSpPr>
          <p:cNvPr id="94213" name="矩形 94212"/>
          <p:cNvSpPr/>
          <p:nvPr/>
        </p:nvSpPr>
        <p:spPr>
          <a:xfrm>
            <a:off x="0" y="4508500"/>
            <a:ext cx="578961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游泳：游动，游来游去。</a:t>
            </a:r>
          </a:p>
        </p:txBody>
      </p:sp>
      <p:sp>
        <p:nvSpPr>
          <p:cNvPr id="94214" name="矩形 94213"/>
          <p:cNvSpPr/>
          <p:nvPr/>
        </p:nvSpPr>
        <p:spPr>
          <a:xfrm>
            <a:off x="5651500" y="4508500"/>
            <a:ext cx="3241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而或：有时。</a:t>
            </a:r>
          </a:p>
        </p:txBody>
      </p:sp>
      <p:sp>
        <p:nvSpPr>
          <p:cNvPr id="94215" name="矩形 94214"/>
          <p:cNvSpPr/>
          <p:nvPr/>
        </p:nvSpPr>
        <p:spPr>
          <a:xfrm>
            <a:off x="0" y="5229225"/>
            <a:ext cx="8964613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何极：哪里有穷尽，即无穷无尽。极，尽。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/>
      <p:bldP spid="94214" grpId="0"/>
      <p:bldP spid="942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95235"/>
          <p:cNvSpPr/>
          <p:nvPr/>
        </p:nvSpPr>
        <p:spPr>
          <a:xfrm>
            <a:off x="-73025" y="188913"/>
            <a:ext cx="92170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endParaRPr lang="zh-CN" altLang="en-US" sz="4400" dirty="0">
              <a:solidFill>
                <a:srgbClr val="3333CC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95237" name="矩形 95236"/>
          <p:cNvSpPr/>
          <p:nvPr/>
        </p:nvSpPr>
        <p:spPr>
          <a:xfrm>
            <a:off x="179388" y="333375"/>
            <a:ext cx="8964612" cy="5946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r>
              <a:rPr lang="zh-CN" altLang="en-US" sz="4800" dirty="0">
                <a:solidFill>
                  <a:srgbClr val="3333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又如春风和煦，阳光明媚时，湖面波平浪静，天色与湖光相接，一片碧绿，广阔无际；沙洲上的白鸥时而飞翔时而停歇，美丽的鱼儿游来游去；岸边的小草，小洲上的兰花，香气浓郁，颜色青翠。有时湖面上的大片的烟雾完全消散，皎洁的月光一泻千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1" name="矩形 96260"/>
          <p:cNvSpPr/>
          <p:nvPr/>
        </p:nvSpPr>
        <p:spPr>
          <a:xfrm>
            <a:off x="179388" y="333375"/>
            <a:ext cx="8964612" cy="6121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有时湖面上微波荡漾，浮动的月光闪着金色；有时湖面波澜不起，静静的月影像沉在水中的白璧，渔夫的歌声想起了，一唱一和，这样的乐趣真是无穷无尽。（这时）登上这座楼，就会感到胸怀开阔，精神愉快，光荣和屈辱一并忘了，在清风吹拂中端起酒杯痛饮，那心情真是快乐高兴极了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1228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>
              <a:buClr>
                <a:srgbClr val="000000"/>
              </a:buClr>
            </a:pPr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194" name="图片 12292" descr="地图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573088"/>
            <a:ext cx="5934075" cy="5065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12293"/>
          <p:cNvSpPr txBox="1"/>
          <p:nvPr/>
        </p:nvSpPr>
        <p:spPr>
          <a:xfrm>
            <a:off x="7010400" y="3048000"/>
            <a:ext cx="1295400" cy="210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  <a:buChar char="•"/>
            </a:pPr>
            <a:r>
              <a:rPr lang="zh-CN" altLang="en-US" sz="2400" b="0" dirty="0">
                <a:solidFill>
                  <a:srgbClr val="FFFF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鹳鹊楼</a:t>
            </a:r>
          </a:p>
          <a:p>
            <a:pPr lvl="0" indent="0">
              <a:spcBef>
                <a:spcPct val="50000"/>
              </a:spcBef>
              <a:buClr>
                <a:srgbClr val="000000"/>
              </a:buClr>
              <a:buChar char="•"/>
            </a:pPr>
            <a:r>
              <a:rPr lang="zh-CN" altLang="en-US" sz="2400" b="0" dirty="0">
                <a:solidFill>
                  <a:srgbClr val="FFFF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黄鹤楼</a:t>
            </a:r>
          </a:p>
          <a:p>
            <a:pPr lvl="0" indent="0">
              <a:spcBef>
                <a:spcPct val="50000"/>
              </a:spcBef>
              <a:buClr>
                <a:srgbClr val="000000"/>
              </a:buClr>
              <a:buChar char="•"/>
            </a:pPr>
            <a:r>
              <a:rPr lang="zh-CN" altLang="en-US" sz="2400" b="0" dirty="0">
                <a:solidFill>
                  <a:srgbClr val="FFFF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滕王阁</a:t>
            </a:r>
          </a:p>
          <a:p>
            <a:pPr lvl="0" indent="0">
              <a:spcBef>
                <a:spcPct val="50000"/>
              </a:spcBef>
              <a:buClr>
                <a:srgbClr val="000000"/>
              </a:buClr>
              <a:buChar char="•"/>
            </a:pPr>
            <a:r>
              <a:rPr lang="zh-CN" altLang="en-US" sz="2400" b="0" dirty="0">
                <a:solidFill>
                  <a:srgbClr val="FFFF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岳阳楼</a:t>
            </a:r>
            <a:endParaRPr lang="zh-CN" altLang="en-US" sz="2400" b="0">
              <a:solidFill>
                <a:srgbClr val="FFFF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7" name="文本框 12296"/>
          <p:cNvSpPr txBox="1"/>
          <p:nvPr/>
        </p:nvSpPr>
        <p:spPr>
          <a:xfrm>
            <a:off x="633413" y="5876925"/>
            <a:ext cx="8510587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b="0" dirty="0">
                <a:solidFill>
                  <a:schemeClr val="bg1"/>
                </a:solidFill>
                <a:latin typeface="Arial" panose="020B0604020202020204" pitchFamily="34" charset="0"/>
                <a:ea typeface="隶书" pitchFamily="49" charset="-122"/>
              </a:rPr>
              <a:t>*</a:t>
            </a:r>
            <a:r>
              <a:rPr lang="zh-CN" altLang="en-US" b="0" dirty="0">
                <a:solidFill>
                  <a:schemeClr val="bg1"/>
                </a:solidFill>
                <a:latin typeface="Arial" panose="020B0604020202020204" pitchFamily="34" charset="0"/>
                <a:ea typeface="隶书" pitchFamily="49" charset="-122"/>
              </a:rPr>
              <a:t>你知道这些楼分布在我国哪四个省？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矩形 104449"/>
          <p:cNvSpPr/>
          <p:nvPr/>
        </p:nvSpPr>
        <p:spPr>
          <a:xfrm>
            <a:off x="539750" y="549275"/>
            <a:ext cx="81089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</a:t>
            </a:r>
            <a:r>
              <a:rPr lang="en-US" altLang="zh-CN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r>
              <a:rPr lang="zh-CN" altLang="en-US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段的主要内容是什么？</a:t>
            </a:r>
          </a:p>
        </p:txBody>
      </p:sp>
      <p:sp>
        <p:nvSpPr>
          <p:cNvPr id="104451" name="矩形 104450"/>
          <p:cNvSpPr/>
          <p:nvPr/>
        </p:nvSpPr>
        <p:spPr>
          <a:xfrm>
            <a:off x="539750" y="2133600"/>
            <a:ext cx="8496300" cy="1736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540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写景明则喜，为下文议论“不以物喜”伏笔。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98307"/>
          <p:cNvSpPr/>
          <p:nvPr/>
        </p:nvSpPr>
        <p:spPr>
          <a:xfrm>
            <a:off x="0" y="476250"/>
            <a:ext cx="8964613" cy="2771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嗟夫</a:t>
            </a:r>
            <a:r>
              <a:rPr lang="zh-CN" altLang="en-US" sz="4400" dirty="0">
                <a:latin typeface="黑体" panose="02010600030101010101" pitchFamily="2" charset="-122"/>
                <a:ea typeface="黑体" panose="02010600030101010101" pitchFamily="2" charset="-122"/>
              </a:rPr>
              <a:t>！予尝求古仁人之</a:t>
            </a:r>
            <a:r>
              <a:rPr lang="zh-CN" altLang="en-US" sz="44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心</a:t>
            </a:r>
            <a:r>
              <a:rPr lang="zh-CN" altLang="en-US" sz="4400" dirty="0"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en-US" sz="44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或异二者之为</a:t>
            </a:r>
            <a:r>
              <a:rPr lang="zh-CN" altLang="en-US" sz="4400" dirty="0">
                <a:latin typeface="黑体" panose="02010600030101010101" pitchFamily="2" charset="-122"/>
                <a:ea typeface="黑体" panose="02010600030101010101" pitchFamily="2" charset="-122"/>
              </a:rPr>
              <a:t>，何哉？不以物喜，不以己悲；居庙堂之高则忧其民；处江湖之远则忧其君。</a:t>
            </a:r>
          </a:p>
        </p:txBody>
      </p:sp>
      <p:sp>
        <p:nvSpPr>
          <p:cNvPr id="98309" name="矩形 98308"/>
          <p:cNvSpPr/>
          <p:nvPr/>
        </p:nvSpPr>
        <p:spPr>
          <a:xfrm>
            <a:off x="179388" y="3233738"/>
            <a:ext cx="8589962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嗟夫：感叹声。夫，表感叹语气。</a:t>
            </a:r>
          </a:p>
        </p:txBody>
      </p:sp>
      <p:sp>
        <p:nvSpPr>
          <p:cNvPr id="98310" name="矩形 98309"/>
          <p:cNvSpPr/>
          <p:nvPr/>
        </p:nvSpPr>
        <p:spPr>
          <a:xfrm>
            <a:off x="250825" y="4098925"/>
            <a:ext cx="578802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心：这里指思想感情。</a:t>
            </a:r>
          </a:p>
        </p:txBody>
      </p:sp>
      <p:sp>
        <p:nvSpPr>
          <p:cNvPr id="98311" name="矩形 98310"/>
          <p:cNvSpPr/>
          <p:nvPr/>
        </p:nvSpPr>
        <p:spPr>
          <a:xfrm>
            <a:off x="250825" y="4922838"/>
            <a:ext cx="8642350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或异二者之为：即“或异于二者这为”。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9" grpId="0"/>
      <p:bldP spid="98310" grpId="0"/>
      <p:bldP spid="983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99331"/>
          <p:cNvSpPr/>
          <p:nvPr/>
        </p:nvSpPr>
        <p:spPr>
          <a:xfrm>
            <a:off x="539750" y="333375"/>
            <a:ext cx="7632700" cy="2771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dirty="0">
                <a:latin typeface="黑体" panose="02010600030101010101" pitchFamily="2" charset="-122"/>
                <a:ea typeface="黑体" panose="02010600030101010101" pitchFamily="2" charset="-122"/>
              </a:rPr>
              <a:t>是进亦忧，退亦忧。</a:t>
            </a:r>
            <a:r>
              <a:rPr lang="zh-CN" altLang="en-US" sz="44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然</a:t>
            </a:r>
            <a:r>
              <a:rPr lang="zh-CN" altLang="en-US" sz="44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则</a:t>
            </a:r>
            <a:r>
              <a:rPr lang="zh-CN" altLang="en-US" sz="4400" dirty="0">
                <a:latin typeface="黑体" panose="02010600030101010101" pitchFamily="2" charset="-122"/>
                <a:ea typeface="黑体" panose="02010600030101010101" pitchFamily="2" charset="-122"/>
              </a:rPr>
              <a:t>何时而乐耶？其必曰“先天下之忧而忧，后天下之乐而乐”乎。噫！微斯人，吾谁与归？ </a:t>
            </a:r>
          </a:p>
        </p:txBody>
      </p:sp>
      <p:sp>
        <p:nvSpPr>
          <p:cNvPr id="99333" name="矩形 99332"/>
          <p:cNvSpPr/>
          <p:nvPr/>
        </p:nvSpPr>
        <p:spPr>
          <a:xfrm>
            <a:off x="395288" y="3068638"/>
            <a:ext cx="8353425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然：代词，这样，指上文“进亦忧，退亦忧。”</a:t>
            </a:r>
          </a:p>
        </p:txBody>
      </p:sp>
      <p:sp>
        <p:nvSpPr>
          <p:cNvPr id="99334" name="矩形 99333"/>
          <p:cNvSpPr/>
          <p:nvPr/>
        </p:nvSpPr>
        <p:spPr>
          <a:xfrm>
            <a:off x="395288" y="4457700"/>
            <a:ext cx="578802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3333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则：连词，就，那么。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/>
      <p:bldP spid="9933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100355"/>
          <p:cNvSpPr/>
          <p:nvPr/>
        </p:nvSpPr>
        <p:spPr>
          <a:xfrm>
            <a:off x="-36512" y="260350"/>
            <a:ext cx="9180512" cy="61214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r>
              <a:rPr lang="zh-CN" altLang="en-US" sz="4400" dirty="0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唉！我曾经探求古时品德高尚的人的思想感情，他们或许不同于以上两种心情，这是什么缘故呢？（是因为古时品德高尚的人）不因为外物（好坏）和自己（得失）而或喜或悲。在朝廷做官就为百姓忧虑；（不在朝廷做官而）处在偏远的江湖间就为国君忧虑。这样，他们进入朝廷做官也忧虑，退出江湖也忧虑。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矩形 101379"/>
          <p:cNvSpPr/>
          <p:nvPr/>
        </p:nvSpPr>
        <p:spPr>
          <a:xfrm>
            <a:off x="250825" y="260350"/>
            <a:ext cx="8351838" cy="5026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5400" dirty="0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既然这样，那么他们什么时候才快乐呢？那一定要说：“在天下人忧愁之前先忧愁，在天下人快乐以后才快乐”吧？啊！如果没有这种人，我同谁一道呢？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103425"/>
          <p:cNvSpPr/>
          <p:nvPr/>
        </p:nvSpPr>
        <p:spPr>
          <a:xfrm>
            <a:off x="539750" y="549275"/>
            <a:ext cx="81089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</a:t>
            </a:r>
            <a:r>
              <a:rPr lang="en-US" altLang="zh-CN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r>
              <a:rPr lang="zh-CN" altLang="en-US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段的主要内容是什么？</a:t>
            </a:r>
          </a:p>
        </p:txBody>
      </p:sp>
      <p:sp>
        <p:nvSpPr>
          <p:cNvPr id="103427" name="矩形 103426"/>
          <p:cNvSpPr/>
          <p:nvPr/>
        </p:nvSpPr>
        <p:spPr>
          <a:xfrm>
            <a:off x="395288" y="2133600"/>
            <a:ext cx="8496300" cy="1736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540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抒发作者的阔大情怀和政治抱负。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矩形 102403"/>
          <p:cNvSpPr/>
          <p:nvPr/>
        </p:nvSpPr>
        <p:spPr>
          <a:xfrm>
            <a:off x="684213" y="731838"/>
            <a:ext cx="673100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zh-CN" altLang="en-US" sz="5400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时六年九月十五日。 </a:t>
            </a:r>
          </a:p>
        </p:txBody>
      </p:sp>
      <p:sp>
        <p:nvSpPr>
          <p:cNvPr id="102405" name="矩形 102404"/>
          <p:cNvSpPr/>
          <p:nvPr/>
        </p:nvSpPr>
        <p:spPr>
          <a:xfrm>
            <a:off x="684213" y="2216150"/>
            <a:ext cx="7845425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zh-CN" altLang="en-US" sz="48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写于庆历六年九月十五日。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矩形 106497"/>
          <p:cNvSpPr/>
          <p:nvPr/>
        </p:nvSpPr>
        <p:spPr>
          <a:xfrm>
            <a:off x="539750" y="549275"/>
            <a:ext cx="81089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</a:t>
            </a:r>
            <a:r>
              <a:rPr lang="en-US" altLang="zh-CN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r>
              <a:rPr lang="zh-CN" altLang="en-US" sz="5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段的主要内容是什么？</a:t>
            </a:r>
          </a:p>
        </p:txBody>
      </p:sp>
      <p:sp>
        <p:nvSpPr>
          <p:cNvPr id="106499" name="矩形 106498"/>
          <p:cNvSpPr/>
          <p:nvPr/>
        </p:nvSpPr>
        <p:spPr>
          <a:xfrm>
            <a:off x="395288" y="2133600"/>
            <a:ext cx="84963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540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写作这篇记的时间。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1"/>
          <p:cNvSpPr/>
          <p:nvPr/>
        </p:nvSpPr>
        <p:spPr>
          <a:xfrm>
            <a:off x="0" y="2349500"/>
            <a:ext cx="9144000" cy="31400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 eaLnBrk="0" hangingPunct="0"/>
            <a:r>
              <a:rPr lang="zh-CN" altLang="en-US" dirty="0">
                <a:solidFill>
                  <a:srgbClr val="3A30FA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在“政通人和，百废具兴”的基础上“重修岳阳楼”，这说明滕子京在谪守的逆境中，仍不以己悲，把政事治理得井井有条。由此可见作者欣赏他的阔大胸襟，与一般的“迁客”不同。</a:t>
            </a:r>
          </a:p>
        </p:txBody>
      </p:sp>
      <p:sp>
        <p:nvSpPr>
          <p:cNvPr id="44034" name="矩形 2"/>
          <p:cNvSpPr/>
          <p:nvPr/>
        </p:nvSpPr>
        <p:spPr>
          <a:xfrm>
            <a:off x="179388" y="836613"/>
            <a:ext cx="7532687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266700"/>
            <a:r>
              <a:rPr lang="zh-CN" altLang="en-US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</a:t>
            </a:r>
            <a:r>
              <a:rPr lang="en-US" altLang="zh-CN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段写重修岳阳楼的背景，这背景是什么？说明了什么？</a:t>
            </a:r>
            <a:endParaRPr lang="zh-CN" altLang="en-US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4692" name="文本框 114691"/>
          <p:cNvSpPr txBox="1"/>
          <p:nvPr/>
        </p:nvSpPr>
        <p:spPr>
          <a:xfrm>
            <a:off x="250825" y="0"/>
            <a:ext cx="6119813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阅读第一段，思考：</a:t>
            </a:r>
          </a:p>
          <a:p>
            <a:pPr lvl="0" indent="0"/>
            <a:endParaRPr lang="zh-CN" altLang="en-US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/>
      <p:bldP spid="11469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矩形 140290"/>
          <p:cNvSpPr/>
          <p:nvPr/>
        </p:nvSpPr>
        <p:spPr>
          <a:xfrm>
            <a:off x="0" y="0"/>
            <a:ext cx="9144000" cy="4762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0293" name="文本框 140292"/>
          <p:cNvSpPr txBox="1"/>
          <p:nvPr/>
        </p:nvSpPr>
        <p:spPr>
          <a:xfrm>
            <a:off x="827088" y="549275"/>
            <a:ext cx="6119812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阅读第一节，思考：</a:t>
            </a:r>
          </a:p>
          <a:p>
            <a:pPr lvl="0" indent="0"/>
            <a:endParaRPr lang="zh-CN" altLang="en-US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0295" name="文本框 140294"/>
          <p:cNvSpPr txBox="1"/>
          <p:nvPr/>
        </p:nvSpPr>
        <p:spPr>
          <a:xfrm>
            <a:off x="1042988" y="1773238"/>
            <a:ext cx="6808787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、请说说你所了解的“唐贤今</a:t>
            </a:r>
          </a:p>
          <a:p>
            <a:pPr lvl="0" indent="0"/>
            <a:r>
              <a:rPr lang="zh-CN" altLang="en-US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人”吟咏岳阳楼的“诗赋”。</a:t>
            </a:r>
          </a:p>
        </p:txBody>
      </p:sp>
      <p:sp>
        <p:nvSpPr>
          <p:cNvPr id="140296" name="文本框 140295"/>
          <p:cNvSpPr txBox="1"/>
          <p:nvPr/>
        </p:nvSpPr>
        <p:spPr>
          <a:xfrm>
            <a:off x="1042988" y="3089275"/>
            <a:ext cx="78279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latin typeface="Arial" panose="020B0604020202020204" pitchFamily="34" charset="0"/>
                <a:ea typeface="黑体" panose="02010600030101010101" pitchFamily="2" charset="-122"/>
              </a:rPr>
              <a:t>孟浩然：气蒸云梦泽，波撼岳阳城</a:t>
            </a:r>
          </a:p>
        </p:txBody>
      </p:sp>
      <p:sp>
        <p:nvSpPr>
          <p:cNvPr id="140297" name="文本框 140296"/>
          <p:cNvSpPr txBox="1"/>
          <p:nvPr/>
        </p:nvSpPr>
        <p:spPr>
          <a:xfrm>
            <a:off x="971550" y="4076700"/>
            <a:ext cx="802957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400" dirty="0">
                <a:latin typeface="Arial" panose="020B0604020202020204" pitchFamily="34" charset="0"/>
                <a:ea typeface="黑体" panose="02010600030101010101" pitchFamily="2" charset="-122"/>
              </a:rPr>
              <a:t>杜甫：吴楚东南坼，乾坤日夜浮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3" grpId="0"/>
      <p:bldP spid="140295" grpId="0"/>
      <p:bldP spid="140296" grpId="0"/>
      <p:bldP spid="14029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49153"/>
          <p:cNvGrpSpPr/>
          <p:nvPr/>
        </p:nvGrpSpPr>
        <p:grpSpPr>
          <a:xfrm>
            <a:off x="0" y="0"/>
            <a:ext cx="9144000" cy="6858000"/>
            <a:chOff x="912" y="480"/>
            <a:chExt cx="3936" cy="3360"/>
          </a:xfrm>
        </p:grpSpPr>
        <p:pic>
          <p:nvPicPr>
            <p:cNvPr id="9218" name="图片 49154" descr="地图色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2" y="480"/>
              <a:ext cx="3936" cy="33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19" name="文本框 49155"/>
            <p:cNvSpPr txBox="1"/>
            <p:nvPr/>
          </p:nvSpPr>
          <p:spPr>
            <a:xfrm>
              <a:off x="3416" y="1699"/>
              <a:ext cx="237" cy="4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>
              <a:spAutoFit/>
            </a:bodyPr>
            <a:lstStyle/>
            <a:p>
              <a:pPr lvl="0" indent="0">
                <a:buClr>
                  <a:srgbClr val="000000"/>
                </a:buClr>
              </a:pPr>
              <a:endParaRPr lang="zh-CN" altLang="en-US" sz="2400" dirty="0"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sp>
          <p:nvSpPr>
            <p:cNvPr id="9220" name="文本框 49156"/>
            <p:cNvSpPr txBox="1"/>
            <p:nvPr/>
          </p:nvSpPr>
          <p:spPr>
            <a:xfrm>
              <a:off x="3254" y="2235"/>
              <a:ext cx="79" cy="2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buClr>
                  <a:srgbClr val="000000"/>
                </a:buClr>
              </a:pP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sp>
          <p:nvSpPr>
            <p:cNvPr id="9221" name="文本框 49157"/>
            <p:cNvSpPr txBox="1"/>
            <p:nvPr/>
          </p:nvSpPr>
          <p:spPr>
            <a:xfrm>
              <a:off x="3438" y="2544"/>
              <a:ext cx="210" cy="4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>
              <a:spAutoFit/>
            </a:bodyPr>
            <a:lstStyle/>
            <a:p>
              <a:pPr lvl="0" indent="0">
                <a:buClr>
                  <a:srgbClr val="000000"/>
                </a:buClr>
              </a:pPr>
              <a:endParaRPr lang="zh-CN" altLang="en-US" sz="2000" b="0" dirty="0">
                <a:solidFill>
                  <a:srgbClr val="00FF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2" name="文本框 49158"/>
            <p:cNvSpPr txBox="1"/>
            <p:nvPr/>
          </p:nvSpPr>
          <p:spPr>
            <a:xfrm>
              <a:off x="3649" y="2544"/>
              <a:ext cx="211" cy="4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>
              <a:spAutoFit/>
            </a:bodyPr>
            <a:lstStyle/>
            <a:p>
              <a:pPr lvl="0" indent="0">
                <a:buClr>
                  <a:srgbClr val="000000"/>
                </a:buClr>
              </a:pPr>
              <a:endPara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23" name="左箭头 49159"/>
          <p:cNvSpPr/>
          <p:nvPr/>
        </p:nvSpPr>
        <p:spPr>
          <a:xfrm>
            <a:off x="8167688" y="2924175"/>
            <a:ext cx="976312" cy="485775"/>
          </a:xfrm>
          <a:prstGeom prst="leftArrow">
            <a:avLst>
              <a:gd name="adj1" fmla="val 50000"/>
              <a:gd name="adj2" fmla="val 50235"/>
            </a:avLst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1" name="左箭头 49160"/>
          <p:cNvSpPr/>
          <p:nvPr/>
        </p:nvSpPr>
        <p:spPr>
          <a:xfrm>
            <a:off x="6227763" y="2636838"/>
            <a:ext cx="1655762" cy="360362"/>
          </a:xfrm>
          <a:prstGeom prst="leftArrow">
            <a:avLst>
              <a:gd name="adj1" fmla="val 50000"/>
              <a:gd name="adj2" fmla="val 114846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2" name="文本框 49161"/>
          <p:cNvSpPr txBox="1"/>
          <p:nvPr/>
        </p:nvSpPr>
        <p:spPr>
          <a:xfrm>
            <a:off x="7812088" y="2565400"/>
            <a:ext cx="1136650" cy="45720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鹳</a:t>
            </a:r>
            <a:r>
              <a:rPr lang="zh-CN" altLang="en-US" sz="2400" b="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雀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楼</a:t>
            </a:r>
          </a:p>
        </p:txBody>
      </p:sp>
      <p:sp>
        <p:nvSpPr>
          <p:cNvPr id="49163" name="文本框 49162"/>
          <p:cNvSpPr txBox="1"/>
          <p:nvPr/>
        </p:nvSpPr>
        <p:spPr>
          <a:xfrm>
            <a:off x="5651500" y="2420938"/>
            <a:ext cx="48895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山</a:t>
            </a:r>
          </a:p>
          <a:p>
            <a:pPr lvl="0" indent="0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西</a:t>
            </a:r>
          </a:p>
        </p:txBody>
      </p:sp>
      <p:sp>
        <p:nvSpPr>
          <p:cNvPr id="49164" name="文本框 49163"/>
          <p:cNvSpPr txBox="1"/>
          <p:nvPr/>
        </p:nvSpPr>
        <p:spPr>
          <a:xfrm>
            <a:off x="7812088" y="3644900"/>
            <a:ext cx="1331912" cy="457200"/>
          </a:xfrm>
          <a:prstGeom prst="rect">
            <a:avLst/>
          </a:prstGeom>
          <a:solidFill>
            <a:srgbClr val="7BE569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黄鹤楼</a:t>
            </a:r>
          </a:p>
        </p:txBody>
      </p:sp>
      <p:sp>
        <p:nvSpPr>
          <p:cNvPr id="49165" name="左箭头 49164"/>
          <p:cNvSpPr/>
          <p:nvPr/>
        </p:nvSpPr>
        <p:spPr>
          <a:xfrm>
            <a:off x="6443663" y="3716338"/>
            <a:ext cx="1152525" cy="360362"/>
          </a:xfrm>
          <a:prstGeom prst="leftArrow">
            <a:avLst>
              <a:gd name="adj1" fmla="val 50000"/>
              <a:gd name="adj2" fmla="val 79941"/>
            </a:avLst>
          </a:prstGeom>
          <a:solidFill>
            <a:srgbClr val="7BE56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sz="1800" b="0" dirty="0">
              <a:solidFill>
                <a:srgbClr val="7BE56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6" name="矩形 49165"/>
          <p:cNvSpPr/>
          <p:nvPr/>
        </p:nvSpPr>
        <p:spPr>
          <a:xfrm>
            <a:off x="5435600" y="3592513"/>
            <a:ext cx="129698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湖北</a:t>
            </a:r>
          </a:p>
        </p:txBody>
      </p:sp>
      <p:sp>
        <p:nvSpPr>
          <p:cNvPr id="49167" name="文本框 49166"/>
          <p:cNvSpPr txBox="1"/>
          <p:nvPr/>
        </p:nvSpPr>
        <p:spPr>
          <a:xfrm>
            <a:off x="7667625" y="4437063"/>
            <a:ext cx="1476375" cy="519112"/>
          </a:xfrm>
          <a:prstGeom prst="rect">
            <a:avLst/>
          </a:prstGeom>
          <a:solidFill>
            <a:srgbClr val="FEF99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滕王阁</a:t>
            </a:r>
          </a:p>
        </p:txBody>
      </p:sp>
      <p:sp>
        <p:nvSpPr>
          <p:cNvPr id="49168" name="左箭头 49167"/>
          <p:cNvSpPr/>
          <p:nvPr/>
        </p:nvSpPr>
        <p:spPr>
          <a:xfrm>
            <a:off x="6804025" y="4508500"/>
            <a:ext cx="865188" cy="360363"/>
          </a:xfrm>
          <a:prstGeom prst="leftArrow">
            <a:avLst>
              <a:gd name="adj1" fmla="val 50000"/>
              <a:gd name="adj2" fmla="val 60010"/>
            </a:avLst>
          </a:prstGeom>
          <a:solidFill>
            <a:srgbClr val="FEF99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sz="1800" b="0" dirty="0">
              <a:solidFill>
                <a:srgbClr val="7BE56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9" name="矩形 49168"/>
          <p:cNvSpPr/>
          <p:nvPr/>
        </p:nvSpPr>
        <p:spPr>
          <a:xfrm>
            <a:off x="6227763" y="4076700"/>
            <a:ext cx="541337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江</a:t>
            </a:r>
          </a:p>
          <a:p>
            <a:pPr lvl="0" indent="0"/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西</a:t>
            </a:r>
          </a:p>
        </p:txBody>
      </p:sp>
      <p:sp>
        <p:nvSpPr>
          <p:cNvPr id="49170" name="文本框 49169"/>
          <p:cNvSpPr txBox="1"/>
          <p:nvPr/>
        </p:nvSpPr>
        <p:spPr>
          <a:xfrm>
            <a:off x="3255963" y="5895975"/>
            <a:ext cx="1747837" cy="519113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岳阳楼</a:t>
            </a:r>
          </a:p>
        </p:txBody>
      </p:sp>
      <p:sp>
        <p:nvSpPr>
          <p:cNvPr id="49171" name="右箭头 49170"/>
          <p:cNvSpPr/>
          <p:nvPr/>
        </p:nvSpPr>
        <p:spPr>
          <a:xfrm rot="-2161642">
            <a:off x="4173538" y="5141913"/>
            <a:ext cx="1655762" cy="390525"/>
          </a:xfrm>
          <a:prstGeom prst="rightArrow">
            <a:avLst>
              <a:gd name="adj1" fmla="val 50000"/>
              <a:gd name="adj2" fmla="val 105976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72" name="矩形 49171"/>
          <p:cNvSpPr/>
          <p:nvPr/>
        </p:nvSpPr>
        <p:spPr>
          <a:xfrm>
            <a:off x="5364163" y="4221163"/>
            <a:ext cx="10795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湖南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4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2" grpId="0" animBg="1"/>
      <p:bldP spid="49163" grpId="0"/>
      <p:bldP spid="49164" grpId="0" animBg="1"/>
      <p:bldP spid="49165" grpId="0" animBg="1"/>
      <p:bldP spid="49166" grpId="0"/>
      <p:bldP spid="49167" grpId="0" animBg="1"/>
      <p:bldP spid="49168" grpId="0" animBg="1"/>
      <p:bldP spid="49169" grpId="0"/>
      <p:bldP spid="49170" grpId="0" animBg="1"/>
      <p:bldP spid="4917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113667"/>
          <p:cNvSpPr/>
          <p:nvPr/>
        </p:nvSpPr>
        <p:spPr>
          <a:xfrm>
            <a:off x="358775" y="476250"/>
            <a:ext cx="8785225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段写洞庭湖的全景，用“衔远山，吞长江”，如果把“衔”改为“连”，把“吞”改为“接”好不好？为什么？</a:t>
            </a:r>
          </a:p>
        </p:txBody>
      </p:sp>
      <p:sp>
        <p:nvSpPr>
          <p:cNvPr id="113669" name="矩形 113668"/>
          <p:cNvSpPr/>
          <p:nvPr/>
        </p:nvSpPr>
        <p:spPr>
          <a:xfrm>
            <a:off x="180975" y="2636838"/>
            <a:ext cx="8963025" cy="3749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洞庭湖是无生命之物，同“衔”“吞”则使人产生有生命之感，把“远山”“长江”跟洞庭湖的关系写得活灵活现，成了一幅气势磅礴的动人画面。如果用“连”“接”来替换，只是客观地说明三者的相对位置，画面是静止的，效果没有这样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6" name="矩形 115715"/>
          <p:cNvSpPr/>
          <p:nvPr/>
        </p:nvSpPr>
        <p:spPr>
          <a:xfrm>
            <a:off x="5580063" y="1989138"/>
            <a:ext cx="3024187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00"/>
                </a:solidFill>
                <a:latin typeface="楷体_GB2312" panose="02010609030101010101" pitchFamily="49" charset="-122"/>
                <a:ea typeface="黑体" panose="02010600030101010101" pitchFamily="2" charset="-122"/>
              </a:rPr>
              <a:t>气势非凡</a:t>
            </a:r>
          </a:p>
        </p:txBody>
      </p:sp>
      <p:sp>
        <p:nvSpPr>
          <p:cNvPr id="115717" name="矩形 115716"/>
          <p:cNvSpPr/>
          <p:nvPr/>
        </p:nvSpPr>
        <p:spPr>
          <a:xfrm>
            <a:off x="6156325" y="2781300"/>
            <a:ext cx="2335213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00"/>
                </a:solidFill>
                <a:latin typeface="楷体_GB2312" panose="02010609030101010101" pitchFamily="49" charset="-122"/>
                <a:ea typeface="黑体" panose="02010600030101010101" pitchFamily="2" charset="-122"/>
              </a:rPr>
              <a:t>宽阔无边</a:t>
            </a:r>
          </a:p>
        </p:txBody>
      </p:sp>
      <p:sp>
        <p:nvSpPr>
          <p:cNvPr id="115718" name="矩形 115717"/>
          <p:cNvSpPr/>
          <p:nvPr/>
        </p:nvSpPr>
        <p:spPr>
          <a:xfrm>
            <a:off x="6372225" y="3644900"/>
            <a:ext cx="2592388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00"/>
                </a:solidFill>
                <a:latin typeface="楷体_GB2312" panose="02010609030101010101" pitchFamily="49" charset="-122"/>
                <a:ea typeface="黑体" panose="02010600030101010101" pitchFamily="2" charset="-122"/>
              </a:rPr>
              <a:t>湖光山色</a:t>
            </a:r>
          </a:p>
        </p:txBody>
      </p:sp>
      <p:sp>
        <p:nvSpPr>
          <p:cNvPr id="47108" name="矩形 115718"/>
          <p:cNvSpPr/>
          <p:nvPr/>
        </p:nvSpPr>
        <p:spPr>
          <a:xfrm>
            <a:off x="250825" y="620713"/>
            <a:ext cx="83375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从岳阳楼上看到的雄伟景象有哪些？</a:t>
            </a:r>
          </a:p>
        </p:txBody>
      </p:sp>
      <p:sp>
        <p:nvSpPr>
          <p:cNvPr id="47109" name="矩形 115719"/>
          <p:cNvSpPr/>
          <p:nvPr/>
        </p:nvSpPr>
        <p:spPr>
          <a:xfrm>
            <a:off x="179388" y="1989138"/>
            <a:ext cx="5832475" cy="22875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en-US" altLang="zh-CN" dirty="0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⑴“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衔远山，吞长江”。</a:t>
            </a:r>
          </a:p>
          <a:p>
            <a:pPr lvl="0" indent="0">
              <a:lnSpc>
                <a:spcPct val="120000"/>
              </a:lnSpc>
            </a:pPr>
            <a:r>
              <a:rPr lang="en-US" altLang="zh-CN" dirty="0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⑵“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浩浩汤汤，横无际涯”。</a:t>
            </a:r>
          </a:p>
          <a:p>
            <a:pPr lvl="0" indent="0">
              <a:lnSpc>
                <a:spcPct val="120000"/>
              </a:lnSpc>
            </a:pPr>
            <a:r>
              <a:rPr lang="en-US" altLang="zh-CN" dirty="0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⑶“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朝晖夕阴，气象万千”。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/>
      <p:bldP spid="115717" grpId="0"/>
      <p:bldP spid="11571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矩形 116737"/>
          <p:cNvSpPr/>
          <p:nvPr/>
        </p:nvSpPr>
        <p:spPr>
          <a:xfrm>
            <a:off x="755650" y="620713"/>
            <a:ext cx="76327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en-US" altLang="zh-CN" sz="3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</a:p>
        </p:txBody>
      </p:sp>
      <p:sp>
        <p:nvSpPr>
          <p:cNvPr id="116739" name="矩形 116738"/>
          <p:cNvSpPr/>
          <p:nvPr/>
        </p:nvSpPr>
        <p:spPr>
          <a:xfrm>
            <a:off x="250825" y="2924175"/>
            <a:ext cx="8893175" cy="19208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6000" dirty="0">
                <a:solidFill>
                  <a:srgbClr val="FF0000"/>
                </a:solidFill>
                <a:latin typeface="楷体_GB2312" panose="02010609030101010101" pitchFamily="49" charset="-122"/>
                <a:ea typeface="黑体" panose="02010600030101010101" pitchFamily="2" charset="-122"/>
              </a:rPr>
              <a:t>写“迁客骚人”的“览物之情”。</a:t>
            </a:r>
          </a:p>
        </p:txBody>
      </p:sp>
      <p:sp>
        <p:nvSpPr>
          <p:cNvPr id="48131" name="矩形 116740"/>
          <p:cNvSpPr/>
          <p:nvPr/>
        </p:nvSpPr>
        <p:spPr>
          <a:xfrm>
            <a:off x="468313" y="476250"/>
            <a:ext cx="8181975" cy="210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作者没有停留在写景上，而用“然则”从岳阳楼的地理形势，转入写什么？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矩形 117761"/>
          <p:cNvSpPr/>
          <p:nvPr/>
        </p:nvSpPr>
        <p:spPr>
          <a:xfrm>
            <a:off x="611188" y="692150"/>
            <a:ext cx="7993062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en-US" altLang="zh-CN" sz="36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</a:p>
        </p:txBody>
      </p:sp>
      <p:sp>
        <p:nvSpPr>
          <p:cNvPr id="117763" name="矩形 117762"/>
          <p:cNvSpPr/>
          <p:nvPr/>
        </p:nvSpPr>
        <p:spPr>
          <a:xfrm>
            <a:off x="468313" y="2924175"/>
            <a:ext cx="8675687" cy="25590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5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极力渲染“悲”的气氛。因己而悲，患得患失，悲景生悲情。</a:t>
            </a:r>
          </a:p>
        </p:txBody>
      </p:sp>
      <p:sp>
        <p:nvSpPr>
          <p:cNvPr id="49155" name="矩形 117763"/>
          <p:cNvSpPr/>
          <p:nvPr/>
        </p:nvSpPr>
        <p:spPr>
          <a:xfrm>
            <a:off x="827088" y="404813"/>
            <a:ext cx="7058025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</a:t>
            </a:r>
            <a:r>
              <a:rPr lang="en-US" altLang="zh-CN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段描写的画面渲染了一种什么样的气氛，为什么会有这样的心情？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118785"/>
          <p:cNvSpPr/>
          <p:nvPr/>
        </p:nvSpPr>
        <p:spPr>
          <a:xfrm>
            <a:off x="684213" y="692150"/>
            <a:ext cx="7991475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en-US" altLang="zh-CN" sz="36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</a:p>
        </p:txBody>
      </p:sp>
      <p:sp>
        <p:nvSpPr>
          <p:cNvPr id="118787" name="矩形 118786"/>
          <p:cNvSpPr/>
          <p:nvPr/>
        </p:nvSpPr>
        <p:spPr>
          <a:xfrm>
            <a:off x="684213" y="2924175"/>
            <a:ext cx="8135937" cy="15557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48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极力渲染“喜”的气氛，因物而喜，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春风得意，喜景生喜情</a:t>
            </a:r>
            <a:r>
              <a:rPr lang="zh-CN" altLang="en-US" sz="48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</a:p>
        </p:txBody>
      </p:sp>
      <p:sp>
        <p:nvSpPr>
          <p:cNvPr id="50179" name="矩形 118787"/>
          <p:cNvSpPr/>
          <p:nvPr/>
        </p:nvSpPr>
        <p:spPr>
          <a:xfrm>
            <a:off x="611188" y="476250"/>
            <a:ext cx="8216900" cy="210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</a:t>
            </a:r>
            <a:r>
              <a:rPr lang="en-US" altLang="zh-CN" sz="44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r>
              <a:rPr lang="zh-CN" altLang="en-US" sz="44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段描写的画面渲染了一种什么样的气氛，为什么会有这样的心情？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矩形 119809"/>
          <p:cNvSpPr/>
          <p:nvPr/>
        </p:nvSpPr>
        <p:spPr>
          <a:xfrm>
            <a:off x="468313" y="333375"/>
            <a:ext cx="8424862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en-US" altLang="zh-CN" sz="36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</a:p>
        </p:txBody>
      </p:sp>
      <p:sp>
        <p:nvSpPr>
          <p:cNvPr id="119811" name="矩形 119810"/>
          <p:cNvSpPr/>
          <p:nvPr/>
        </p:nvSpPr>
        <p:spPr>
          <a:xfrm>
            <a:off x="611188" y="1844675"/>
            <a:ext cx="8064500" cy="75088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</a:p>
        </p:txBody>
      </p:sp>
      <p:sp>
        <p:nvSpPr>
          <p:cNvPr id="51203" name="矩形 119811"/>
          <p:cNvSpPr/>
          <p:nvPr/>
        </p:nvSpPr>
        <p:spPr>
          <a:xfrm>
            <a:off x="250825" y="188913"/>
            <a:ext cx="8450263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3333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作者用哪些话概括说明了“迁客骚人”的“悲”和“喜”？这样写的目的是什么？</a:t>
            </a:r>
          </a:p>
        </p:txBody>
      </p:sp>
      <p:sp>
        <p:nvSpPr>
          <p:cNvPr id="119813" name="矩形 119812"/>
          <p:cNvSpPr/>
          <p:nvPr/>
        </p:nvSpPr>
        <p:spPr>
          <a:xfrm>
            <a:off x="142875" y="2276475"/>
            <a:ext cx="9001125" cy="3749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去国怀乡，忧谗畏讥”概括说明了“迁客骚人”的“悲”，“心旷神怡，宠辱偕忘”概括说明了“迁客骚人”的“喜”。这样写是为了将这类人的悲喜感情跟“古仁人之心’作对比，引出下文，由写情自然转入议论，突出全文的主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/>
      <p:bldP spid="1198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矩形 120835"/>
          <p:cNvSpPr/>
          <p:nvPr/>
        </p:nvSpPr>
        <p:spPr>
          <a:xfrm>
            <a:off x="1042988" y="665163"/>
            <a:ext cx="692150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4800" dirty="0">
                <a:solidFill>
                  <a:srgbClr val="3333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“</a:t>
            </a:r>
            <a:r>
              <a:rPr lang="zh-CN" altLang="en-US" sz="4800" dirty="0">
                <a:solidFill>
                  <a:srgbClr val="3333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古仁人之心”是怎样的？</a:t>
            </a:r>
          </a:p>
        </p:txBody>
      </p:sp>
      <p:sp>
        <p:nvSpPr>
          <p:cNvPr id="120837" name="矩形 120836"/>
          <p:cNvSpPr/>
          <p:nvPr/>
        </p:nvSpPr>
        <p:spPr>
          <a:xfrm>
            <a:off x="1187450" y="2178050"/>
            <a:ext cx="775970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“</a:t>
            </a: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不以物喜，不以己悲”。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矩形 121858"/>
          <p:cNvSpPr/>
          <p:nvPr/>
        </p:nvSpPr>
        <p:spPr>
          <a:xfrm>
            <a:off x="611188" y="2205038"/>
            <a:ext cx="8281987" cy="889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>
              <a:lnSpc>
                <a:spcPct val="145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</a:p>
        </p:txBody>
      </p:sp>
      <p:sp>
        <p:nvSpPr>
          <p:cNvPr id="121860" name="矩形 121859"/>
          <p:cNvSpPr/>
          <p:nvPr/>
        </p:nvSpPr>
        <p:spPr>
          <a:xfrm>
            <a:off x="142875" y="2420938"/>
            <a:ext cx="9001125" cy="2771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先讲“忧”：“居庙堂之高则忧其民，处江湖之远则忧其君”，“先天下之忧而忧”。后讲“乐”，“后天下之乐而乐”。</a:t>
            </a:r>
          </a:p>
        </p:txBody>
      </p:sp>
      <p:sp>
        <p:nvSpPr>
          <p:cNvPr id="53251" name="矩形 121860"/>
          <p:cNvSpPr/>
          <p:nvPr/>
        </p:nvSpPr>
        <p:spPr>
          <a:xfrm>
            <a:off x="468313" y="233363"/>
            <a:ext cx="81470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4800" dirty="0">
                <a:solidFill>
                  <a:srgbClr val="3333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“</a:t>
            </a:r>
            <a:r>
              <a:rPr lang="zh-CN" altLang="en-US" sz="4800" dirty="0">
                <a:solidFill>
                  <a:srgbClr val="3333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古仁人”的忧乐观是怎样的？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矩形 122883"/>
          <p:cNvSpPr/>
          <p:nvPr/>
        </p:nvSpPr>
        <p:spPr>
          <a:xfrm>
            <a:off x="611188" y="549275"/>
            <a:ext cx="75311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4800" dirty="0">
                <a:solidFill>
                  <a:srgbClr val="3333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“</a:t>
            </a:r>
            <a:r>
              <a:rPr lang="zh-CN" altLang="en-US" sz="4800" dirty="0">
                <a:solidFill>
                  <a:srgbClr val="3333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进”指什么？“退”指什么？</a:t>
            </a:r>
          </a:p>
        </p:txBody>
      </p:sp>
      <p:sp>
        <p:nvSpPr>
          <p:cNvPr id="54274" name="矩形 122884"/>
          <p:cNvSpPr/>
          <p:nvPr/>
        </p:nvSpPr>
        <p:spPr>
          <a:xfrm>
            <a:off x="395288" y="2349500"/>
            <a:ext cx="8243887" cy="210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en-US" altLang="zh-CN" sz="4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4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进”指“居庙堂之高”，在朝廷上做官；“退”指“处江湖之远”，不在朝廷上做官。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矩形 123906"/>
          <p:cNvSpPr/>
          <p:nvPr/>
        </p:nvSpPr>
        <p:spPr>
          <a:xfrm>
            <a:off x="827088" y="2420938"/>
            <a:ext cx="7416800" cy="99853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>
              <a:lnSpc>
                <a:spcPct val="165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</a:p>
        </p:txBody>
      </p:sp>
      <p:pic>
        <p:nvPicPr>
          <p:cNvPr id="55298" name="图片 123907" descr="27"/>
          <p:cNvPicPr>
            <a:picLocks noChangeAspect="1"/>
          </p:cNvPicPr>
          <p:nvPr/>
        </p:nvPicPr>
        <p:blipFill>
          <a:blip r:embed="rId2" cstate="print">
            <a:lum bright="6000" contrast="35999"/>
          </a:blip>
          <a:stretch>
            <a:fillRect/>
          </a:stretch>
        </p:blipFill>
        <p:spPr>
          <a:xfrm>
            <a:off x="7740650" y="6442075"/>
            <a:ext cx="1403350" cy="41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9" name="矩形 123908"/>
          <p:cNvSpPr/>
          <p:nvPr/>
        </p:nvSpPr>
        <p:spPr>
          <a:xfrm>
            <a:off x="755650" y="592138"/>
            <a:ext cx="814387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4800" dirty="0">
                <a:solidFill>
                  <a:srgbClr val="3333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“</a:t>
            </a:r>
            <a:r>
              <a:rPr lang="zh-CN" altLang="en-US" sz="4800" dirty="0">
                <a:solidFill>
                  <a:srgbClr val="3333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微斯人”的“斯人”指什么人？</a:t>
            </a:r>
          </a:p>
        </p:txBody>
      </p:sp>
      <p:sp>
        <p:nvSpPr>
          <p:cNvPr id="123910" name="矩形 123909"/>
          <p:cNvSpPr/>
          <p:nvPr/>
        </p:nvSpPr>
        <p:spPr>
          <a:xfrm>
            <a:off x="539750" y="2205038"/>
            <a:ext cx="8355013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指古仁人，也暗指滕子京，表示对滕子京的慰勉和规劝之意。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占位符 15361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endParaRPr lang="zh-CN" altLang="en-US" dirty="0"/>
          </a:p>
        </p:txBody>
      </p:sp>
      <p:pic>
        <p:nvPicPr>
          <p:cNvPr id="10242" name="图片 15362" descr="小楼水边背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88913"/>
            <a:ext cx="8785225" cy="643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流程图: 可选过程 15363"/>
          <p:cNvSpPr/>
          <p:nvPr/>
        </p:nvSpPr>
        <p:spPr>
          <a:xfrm>
            <a:off x="1042988" y="1341438"/>
            <a:ext cx="3387725" cy="2403475"/>
          </a:xfrm>
          <a:prstGeom prst="flowChartAlternateProcess">
            <a:avLst/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>
              <a:buClr>
                <a:srgbClr val="000000"/>
              </a:buClr>
            </a:pPr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4" name="流程图: 可选过程 15365"/>
          <p:cNvSpPr/>
          <p:nvPr/>
        </p:nvSpPr>
        <p:spPr>
          <a:xfrm>
            <a:off x="1116013" y="4076700"/>
            <a:ext cx="3303587" cy="2305050"/>
          </a:xfrm>
          <a:prstGeom prst="flowChartAlternateProcess">
            <a:avLst/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流程图: 可选过程 15366"/>
          <p:cNvSpPr/>
          <p:nvPr/>
        </p:nvSpPr>
        <p:spPr>
          <a:xfrm>
            <a:off x="5148263" y="1341438"/>
            <a:ext cx="3240087" cy="4895850"/>
          </a:xfrm>
          <a:prstGeom prst="flowChartAlternateProcess">
            <a:avLst/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文本框 15367"/>
          <p:cNvSpPr txBox="1"/>
          <p:nvPr/>
        </p:nvSpPr>
        <p:spPr>
          <a:xfrm>
            <a:off x="1547813" y="1341438"/>
            <a:ext cx="2317750" cy="304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buClr>
                <a:srgbClr val="000000"/>
              </a:buClr>
            </a:pPr>
            <a:r>
              <a:rPr lang="zh-CN" altLang="en-US" sz="1400" b="0" dirty="0">
                <a:latin typeface="Times New Roman" panose="02020603050405020304" pitchFamily="18" charset="0"/>
                <a:ea typeface="黑体" panose="02010600030101010101" pitchFamily="2" charset="-122"/>
              </a:rPr>
              <a:t>　　</a:t>
            </a:r>
            <a:endParaRPr lang="zh-CN" altLang="en-US" sz="1400" b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5369" name="文本框 15368"/>
          <p:cNvSpPr txBox="1"/>
          <p:nvPr/>
        </p:nvSpPr>
        <p:spPr>
          <a:xfrm>
            <a:off x="1547813" y="1052513"/>
            <a:ext cx="2735262" cy="265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dirty="0">
                <a:latin typeface="Arial" panose="020B0604020202020204" pitchFamily="34" charset="0"/>
                <a:ea typeface="黑体" panose="02010600030101010101" pitchFamily="2" charset="-122"/>
              </a:rPr>
              <a:t>登鹳鹊楼</a:t>
            </a:r>
          </a:p>
          <a:p>
            <a:pPr lvl="0" indent="0"/>
            <a:r>
              <a:rPr lang="zh-CN" altLang="en-US" sz="2800" b="0" dirty="0">
                <a:latin typeface="Arial" panose="020B0604020202020204" pitchFamily="34" charset="0"/>
                <a:ea typeface="黑体" panose="02010600030101010101" pitchFamily="2" charset="-122"/>
              </a:rPr>
              <a:t>（唐）</a:t>
            </a:r>
            <a:r>
              <a:rPr lang="zh-CN" altLang="en-US" sz="2800" dirty="0">
                <a:latin typeface="Arial" panose="020B0604020202020204" pitchFamily="34" charset="0"/>
                <a:ea typeface="黑体" panose="02010600030101010101" pitchFamily="2" charset="-122"/>
              </a:rPr>
              <a:t>王之涣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白日依山尽，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黄河入海流。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欲穷千里目，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更上一层楼。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5371" name="文本框 15370"/>
          <p:cNvSpPr txBox="1"/>
          <p:nvPr/>
        </p:nvSpPr>
        <p:spPr>
          <a:xfrm>
            <a:off x="1258888" y="4076700"/>
            <a:ext cx="3248025" cy="22828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黑体" panose="02010600030101010101" pitchFamily="2" charset="-122"/>
              </a:rPr>
              <a:t>黄鹤楼送孟浩然之广陵</a:t>
            </a:r>
          </a:p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黑体" panose="02010600030101010101" pitchFamily="2" charset="-122"/>
              </a:rPr>
              <a:t>（唐）李白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故人西辞黄鹤楼，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烟花三月下扬州。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孤帆远影碧空尽，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惟见长江天际流。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0249" name="文本框 15371"/>
          <p:cNvSpPr txBox="1"/>
          <p:nvPr/>
        </p:nvSpPr>
        <p:spPr>
          <a:xfrm>
            <a:off x="4921250" y="2149475"/>
            <a:ext cx="2317750" cy="304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buClr>
                <a:srgbClr val="000000"/>
              </a:buClr>
            </a:pPr>
            <a:r>
              <a:rPr lang="zh-CN" altLang="en-US" sz="1400" b="0" dirty="0">
                <a:latin typeface="Times New Roman" panose="02020603050405020304" pitchFamily="18" charset="0"/>
                <a:ea typeface="黑体" panose="02010600030101010101" pitchFamily="2" charset="-122"/>
              </a:rPr>
              <a:t>　　　</a:t>
            </a:r>
            <a:endParaRPr lang="zh-CN" altLang="en-US" sz="1400" b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5373" name="文本框 15372"/>
          <p:cNvSpPr txBox="1"/>
          <p:nvPr/>
        </p:nvSpPr>
        <p:spPr>
          <a:xfrm>
            <a:off x="5364163" y="981075"/>
            <a:ext cx="3041650" cy="4789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dirty="0">
                <a:latin typeface="Arial" panose="020B0604020202020204" pitchFamily="34" charset="0"/>
                <a:ea typeface="黑体" panose="02010600030101010101" pitchFamily="2" charset="-122"/>
              </a:rPr>
              <a:t>黄鹤楼</a:t>
            </a:r>
          </a:p>
          <a:p>
            <a:pPr lvl="0" indent="0"/>
            <a:r>
              <a:rPr lang="zh-CN" altLang="en-US" sz="2800" dirty="0">
                <a:latin typeface="Arial" panose="020B0604020202020204" pitchFamily="34" charset="0"/>
                <a:ea typeface="黑体" panose="02010600030101010101" pitchFamily="2" charset="-122"/>
              </a:rPr>
              <a:t>（唐）崔灏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昔人已乘黄鹤去，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此地空余黄鹤楼。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黄鹤一去不复返，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白云千载空悠悠。</a:t>
            </a:r>
          </a:p>
          <a:p>
            <a:pPr lvl="0" indent="0">
              <a:buClr>
                <a:srgbClr val="000000"/>
              </a:buClr>
            </a:pP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buClr>
                <a:srgbClr val="000000"/>
              </a:buClr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晴川历历汉阳树，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芳草萋萋鹦鹉洲。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日暮乡关何处是，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烟波江上使人愁。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71" grpId="0"/>
      <p:bldP spid="1537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矩形 124929"/>
          <p:cNvSpPr/>
          <p:nvPr/>
        </p:nvSpPr>
        <p:spPr>
          <a:xfrm>
            <a:off x="539750" y="188913"/>
            <a:ext cx="7991475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en-US" altLang="zh-CN" sz="36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</a:p>
        </p:txBody>
      </p:sp>
      <p:sp>
        <p:nvSpPr>
          <p:cNvPr id="56322" name="矩形 124930"/>
          <p:cNvSpPr/>
          <p:nvPr/>
        </p:nvSpPr>
        <p:spPr>
          <a:xfrm>
            <a:off x="828675" y="1844675"/>
            <a:ext cx="7704138" cy="75088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</a:p>
        </p:txBody>
      </p:sp>
      <p:sp>
        <p:nvSpPr>
          <p:cNvPr id="56323" name="矩形 124931"/>
          <p:cNvSpPr/>
          <p:nvPr/>
        </p:nvSpPr>
        <p:spPr>
          <a:xfrm>
            <a:off x="755650" y="2708275"/>
            <a:ext cx="7631113" cy="75088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</a:p>
        </p:txBody>
      </p:sp>
      <p:sp>
        <p:nvSpPr>
          <p:cNvPr id="56324" name="矩形 124932"/>
          <p:cNvSpPr/>
          <p:nvPr/>
        </p:nvSpPr>
        <p:spPr>
          <a:xfrm>
            <a:off x="179388" y="0"/>
            <a:ext cx="8640762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3333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怎样理解“先天下之忧而忧，后天下之乐而乐”这句话？</a:t>
            </a:r>
          </a:p>
        </p:txBody>
      </p:sp>
      <p:sp>
        <p:nvSpPr>
          <p:cNvPr id="124934" name="矩形 124933"/>
          <p:cNvSpPr/>
          <p:nvPr/>
        </p:nvSpPr>
        <p:spPr>
          <a:xfrm>
            <a:off x="322263" y="1216025"/>
            <a:ext cx="8497887" cy="2528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我国古代早有“与民同乐”的思想。孟子之：“乐民之乐者，民亦乐其乐；忧民之忧者，民亦忧其忧。乐以天下，忧以天下，然而不王者，未之有也。”这里说的“乐以天下，忧以天下”来源于民本思想。</a:t>
            </a:r>
          </a:p>
        </p:txBody>
      </p:sp>
      <p:sp>
        <p:nvSpPr>
          <p:cNvPr id="124935" name="矩形 124934"/>
          <p:cNvSpPr/>
          <p:nvPr/>
        </p:nvSpPr>
        <p:spPr>
          <a:xfrm>
            <a:off x="433388" y="3744913"/>
            <a:ext cx="8496300" cy="2895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5000"/>
              </a:lnSpc>
            </a:pPr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范仲淹在本文中把它发展成为“先天下之忧而忧，后天下之乐而乐”的观点，并以此作为对待仕途进退的原则，表现他旷达的胸襟和伟大的抱负。他提倡的吃苦在前，享受在后的精神，在今天仍有着借鉴和教育的意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4" grpId="0"/>
      <p:bldP spid="12493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矩形 125954"/>
          <p:cNvSpPr/>
          <p:nvPr/>
        </p:nvSpPr>
        <p:spPr>
          <a:xfrm>
            <a:off x="611188" y="1268413"/>
            <a:ext cx="7991475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en-US" altLang="zh-CN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</a:p>
        </p:txBody>
      </p:sp>
      <p:pic>
        <p:nvPicPr>
          <p:cNvPr id="57346" name="图片 125955" descr="27"/>
          <p:cNvPicPr>
            <a:picLocks noChangeAspect="1"/>
          </p:cNvPicPr>
          <p:nvPr/>
        </p:nvPicPr>
        <p:blipFill>
          <a:blip r:embed="rId2" cstate="print">
            <a:lum bright="6000" contrast="35999"/>
          </a:blip>
          <a:stretch>
            <a:fillRect/>
          </a:stretch>
        </p:blipFill>
        <p:spPr>
          <a:xfrm>
            <a:off x="7740650" y="6442075"/>
            <a:ext cx="1403350" cy="41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矩形 125956"/>
          <p:cNvSpPr/>
          <p:nvPr/>
        </p:nvSpPr>
        <p:spPr>
          <a:xfrm>
            <a:off x="107950" y="260350"/>
            <a:ext cx="882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3333CC"/>
                </a:solidFill>
                <a:latin typeface="Arial" panose="020B0604020202020204" pitchFamily="34" charset="0"/>
                <a:ea typeface="隶书" pitchFamily="49" charset="-122"/>
              </a:rPr>
              <a:t>文章最后一段是怎样推出这个警句的？</a:t>
            </a:r>
          </a:p>
        </p:txBody>
      </p:sp>
      <p:sp>
        <p:nvSpPr>
          <p:cNvPr id="125958" name="矩形 125957"/>
          <p:cNvSpPr/>
          <p:nvPr/>
        </p:nvSpPr>
        <p:spPr>
          <a:xfrm>
            <a:off x="250825" y="1125538"/>
            <a:ext cx="8607425" cy="5029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作者十分巧妙地利用设问方式逐层推进，最后才点出警句。先用比较方式设问，以“不以物喜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……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则忧其君”点明“古仁人之心”的内涵，显示了“古仁人”的阔大胸襟和高尚的道德情操。由此得出“进亦忧，退亦忧”的论断，突出一个“忧”字，自然引出第二个设问“何时而乐”，使文章又推进一层。设问后而警句出现，给人印象极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文本框 141313"/>
          <p:cNvSpPr txBox="1"/>
          <p:nvPr/>
        </p:nvSpPr>
        <p:spPr>
          <a:xfrm>
            <a:off x="2627313" y="0"/>
            <a:ext cx="44640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迁客骚人的览物之情</a:t>
            </a:r>
            <a:endParaRPr lang="zh-CN" altLang="en-US" sz="32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1315" name="组合 141314"/>
          <p:cNvGrpSpPr/>
          <p:nvPr/>
        </p:nvGrpSpPr>
        <p:grpSpPr>
          <a:xfrm>
            <a:off x="2051050" y="476250"/>
            <a:ext cx="5435600" cy="1346200"/>
            <a:chOff x="1361" y="482"/>
            <a:chExt cx="3016" cy="765"/>
          </a:xfrm>
        </p:grpSpPr>
        <p:sp>
          <p:nvSpPr>
            <p:cNvPr id="58371" name="文本框 141315"/>
            <p:cNvSpPr txBox="1"/>
            <p:nvPr/>
          </p:nvSpPr>
          <p:spPr>
            <a:xfrm>
              <a:off x="1361" y="572"/>
              <a:ext cx="385" cy="6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sz="2400" dirty="0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以物喜</a:t>
              </a:r>
            </a:p>
          </p:txBody>
        </p:sp>
        <p:sp>
          <p:nvSpPr>
            <p:cNvPr id="58372" name="文本框 141316"/>
            <p:cNvSpPr txBox="1"/>
            <p:nvPr/>
          </p:nvSpPr>
          <p:spPr>
            <a:xfrm>
              <a:off x="3969" y="546"/>
              <a:ext cx="408" cy="6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以己</a:t>
              </a:r>
              <a:r>
                <a:rPr lang="zh-CN" altLang="en-US" sz="2400" dirty="0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悲</a:t>
              </a:r>
            </a:p>
          </p:txBody>
        </p:sp>
        <p:sp>
          <p:nvSpPr>
            <p:cNvPr id="58373" name="任意多边形 141317"/>
            <p:cNvSpPr/>
            <p:nvPr/>
          </p:nvSpPr>
          <p:spPr>
            <a:xfrm>
              <a:off x="1701" y="482"/>
              <a:ext cx="2314" cy="537"/>
            </a:xfrm>
            <a:custGeom>
              <a:avLst/>
              <a:gdLst/>
              <a:ahLst/>
              <a:cxnLst>
                <a:cxn ang="270">
                  <a:pos x="10800" y="0"/>
                </a:cxn>
                <a:cxn ang="180">
                  <a:pos x="0" y="15428"/>
                </a:cxn>
                <a:cxn ang="90">
                  <a:pos x="10800" y="18514"/>
                </a:cxn>
                <a:cxn ang="0">
                  <a:pos x="21600" y="15428"/>
                </a:cxn>
              </a:cxnLst>
              <a:rect l="0" t="0" r="0" b="0"/>
              <a:pathLst>
                <a:path w="21600" h="21600">
                  <a:moveTo>
                    <a:pt x="10800" y="0"/>
                  </a:moveTo>
                  <a:lnTo>
                    <a:pt x="6480" y="6171"/>
                  </a:lnTo>
                  <a:lnTo>
                    <a:pt x="8640" y="6171"/>
                  </a:lnTo>
                  <a:lnTo>
                    <a:pt x="8640" y="12342"/>
                  </a:lnTo>
                  <a:lnTo>
                    <a:pt x="4319" y="12342"/>
                  </a:lnTo>
                  <a:lnTo>
                    <a:pt x="4319" y="9257"/>
                  </a:lnTo>
                  <a:lnTo>
                    <a:pt x="0" y="15428"/>
                  </a:lnTo>
                  <a:lnTo>
                    <a:pt x="4319" y="21600"/>
                  </a:lnTo>
                  <a:lnTo>
                    <a:pt x="4319" y="18514"/>
                  </a:lnTo>
                  <a:lnTo>
                    <a:pt x="17280" y="18514"/>
                  </a:lnTo>
                  <a:lnTo>
                    <a:pt x="17280" y="21600"/>
                  </a:lnTo>
                  <a:lnTo>
                    <a:pt x="21600" y="15428"/>
                  </a:lnTo>
                  <a:lnTo>
                    <a:pt x="17280" y="9257"/>
                  </a:lnTo>
                  <a:lnTo>
                    <a:pt x="17280" y="12342"/>
                  </a:lnTo>
                  <a:lnTo>
                    <a:pt x="12960" y="12342"/>
                  </a:lnTo>
                  <a:lnTo>
                    <a:pt x="12960" y="6171"/>
                  </a:lnTo>
                  <a:lnTo>
                    <a:pt x="15120" y="6171"/>
                  </a:lnTo>
                  <a:close/>
                </a:path>
              </a:pathLst>
            </a:cu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1319" name="文本框 141318"/>
          <p:cNvSpPr txBox="1"/>
          <p:nvPr/>
        </p:nvSpPr>
        <p:spPr>
          <a:xfrm>
            <a:off x="3924300" y="1196975"/>
            <a:ext cx="16446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dirty="0">
                <a:latin typeface="Arial" panose="020B0604020202020204" pitchFamily="34" charset="0"/>
                <a:ea typeface="隶书" pitchFamily="49" charset="-122"/>
              </a:rPr>
              <a:t>为  自  己</a:t>
            </a:r>
            <a:endParaRPr lang="zh-CN" altLang="en-US" sz="280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41320" name="文本框 141319"/>
          <p:cNvSpPr txBox="1"/>
          <p:nvPr/>
        </p:nvSpPr>
        <p:spPr>
          <a:xfrm>
            <a:off x="2916238" y="1989138"/>
            <a:ext cx="439261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古仁人的思想情感</a:t>
            </a:r>
            <a:endParaRPr lang="zh-CN" altLang="en-US" sz="32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1321" name="组合 141320"/>
          <p:cNvGrpSpPr/>
          <p:nvPr/>
        </p:nvGrpSpPr>
        <p:grpSpPr>
          <a:xfrm>
            <a:off x="2124075" y="2492375"/>
            <a:ext cx="5400675" cy="2622550"/>
            <a:chOff x="1383" y="2115"/>
            <a:chExt cx="2994" cy="1565"/>
          </a:xfrm>
        </p:grpSpPr>
        <p:sp>
          <p:nvSpPr>
            <p:cNvPr id="58377" name="任意多边形 141321">
              <a:hlinkClick r:id="rId2" action="ppaction://hlinksldjump"/>
            </p:cNvPr>
            <p:cNvSpPr/>
            <p:nvPr/>
          </p:nvSpPr>
          <p:spPr>
            <a:xfrm>
              <a:off x="1746" y="2115"/>
              <a:ext cx="2223" cy="537"/>
            </a:xfrm>
            <a:custGeom>
              <a:avLst/>
              <a:gdLst/>
              <a:ahLst/>
              <a:cxnLst>
                <a:cxn ang="270">
                  <a:pos x="10800" y="0"/>
                </a:cxn>
                <a:cxn ang="180">
                  <a:pos x="0" y="15428"/>
                </a:cxn>
                <a:cxn ang="90">
                  <a:pos x="10800" y="18514"/>
                </a:cxn>
                <a:cxn ang="0">
                  <a:pos x="21600" y="15428"/>
                </a:cxn>
              </a:cxnLst>
              <a:rect l="0" t="0" r="0" b="0"/>
              <a:pathLst>
                <a:path w="21600" h="21600">
                  <a:moveTo>
                    <a:pt x="10800" y="0"/>
                  </a:moveTo>
                  <a:lnTo>
                    <a:pt x="6480" y="6171"/>
                  </a:lnTo>
                  <a:lnTo>
                    <a:pt x="8640" y="6171"/>
                  </a:lnTo>
                  <a:lnTo>
                    <a:pt x="8640" y="12342"/>
                  </a:lnTo>
                  <a:lnTo>
                    <a:pt x="4319" y="12342"/>
                  </a:lnTo>
                  <a:lnTo>
                    <a:pt x="4319" y="9257"/>
                  </a:lnTo>
                  <a:lnTo>
                    <a:pt x="0" y="15428"/>
                  </a:lnTo>
                  <a:lnTo>
                    <a:pt x="4319" y="21600"/>
                  </a:lnTo>
                  <a:lnTo>
                    <a:pt x="4319" y="18514"/>
                  </a:lnTo>
                  <a:lnTo>
                    <a:pt x="17280" y="18514"/>
                  </a:lnTo>
                  <a:lnTo>
                    <a:pt x="17280" y="21600"/>
                  </a:lnTo>
                  <a:lnTo>
                    <a:pt x="21600" y="15428"/>
                  </a:lnTo>
                  <a:lnTo>
                    <a:pt x="17280" y="9257"/>
                  </a:lnTo>
                  <a:lnTo>
                    <a:pt x="17280" y="12342"/>
                  </a:lnTo>
                  <a:lnTo>
                    <a:pt x="12960" y="12342"/>
                  </a:lnTo>
                  <a:lnTo>
                    <a:pt x="12960" y="6171"/>
                  </a:lnTo>
                  <a:lnTo>
                    <a:pt x="15120" y="6171"/>
                  </a:lnTo>
                  <a:close/>
                </a:path>
              </a:pathLst>
            </a:cu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8" name="文本框 141322"/>
            <p:cNvSpPr txBox="1"/>
            <p:nvPr/>
          </p:nvSpPr>
          <p:spPr>
            <a:xfrm>
              <a:off x="1383" y="2462"/>
              <a:ext cx="385" cy="12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sz="3200" dirty="0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不以物喜</a:t>
              </a:r>
            </a:p>
          </p:txBody>
        </p:sp>
        <p:sp>
          <p:nvSpPr>
            <p:cNvPr id="58379" name="文本框 141323"/>
            <p:cNvSpPr txBox="1"/>
            <p:nvPr/>
          </p:nvSpPr>
          <p:spPr>
            <a:xfrm>
              <a:off x="3969" y="2462"/>
              <a:ext cx="408" cy="12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sz="3200" dirty="0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不以己悲</a:t>
              </a:r>
            </a:p>
          </p:txBody>
        </p:sp>
      </p:grpSp>
      <p:grpSp>
        <p:nvGrpSpPr>
          <p:cNvPr id="141325" name="组合 141324"/>
          <p:cNvGrpSpPr/>
          <p:nvPr/>
        </p:nvGrpSpPr>
        <p:grpSpPr>
          <a:xfrm>
            <a:off x="3276600" y="2924175"/>
            <a:ext cx="2686050" cy="1925638"/>
            <a:chOff x="1894" y="2508"/>
            <a:chExt cx="1692" cy="1213"/>
          </a:xfrm>
        </p:grpSpPr>
        <p:sp>
          <p:nvSpPr>
            <p:cNvPr id="58381" name="文本框 141325"/>
            <p:cNvSpPr txBox="1"/>
            <p:nvPr/>
          </p:nvSpPr>
          <p:spPr>
            <a:xfrm>
              <a:off x="2274" y="2508"/>
              <a:ext cx="1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endParaRPr lang="zh-CN" altLang="en-US" sz="32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382" name="文本框 141326"/>
            <p:cNvSpPr txBox="1"/>
            <p:nvPr/>
          </p:nvSpPr>
          <p:spPr>
            <a:xfrm>
              <a:off x="1894" y="2856"/>
              <a:ext cx="1692" cy="8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zh-CN" altLang="en-US" sz="2800" dirty="0">
                  <a:latin typeface="隶书" pitchFamily="49" charset="-122"/>
                  <a:ea typeface="隶书" pitchFamily="49" charset="-122"/>
                </a:rPr>
                <a:t>忧其民 忧其君</a:t>
              </a:r>
            </a:p>
            <a:p>
              <a:pPr lvl="0" indent="0"/>
              <a:r>
                <a:rPr lang="zh-CN" altLang="en-US" sz="2800" dirty="0">
                  <a:latin typeface="Arial" panose="020B0604020202020204" pitchFamily="34" charset="0"/>
                  <a:ea typeface="隶书" pitchFamily="49" charset="-122"/>
                </a:rPr>
                <a:t>先天下之忧而忧</a:t>
              </a:r>
            </a:p>
            <a:p>
              <a:pPr lvl="0" indent="0"/>
              <a:r>
                <a:rPr lang="zh-CN" altLang="en-US" sz="2800" dirty="0">
                  <a:latin typeface="Arial" panose="020B0604020202020204" pitchFamily="34" charset="0"/>
                  <a:ea typeface="隶书" pitchFamily="49" charset="-122"/>
                </a:rPr>
                <a:t>后天下之乐而乐</a:t>
              </a:r>
            </a:p>
          </p:txBody>
        </p:sp>
        <p:sp>
          <p:nvSpPr>
            <p:cNvPr id="58383" name="文本框 141327"/>
            <p:cNvSpPr txBox="1"/>
            <p:nvPr/>
          </p:nvSpPr>
          <p:spPr>
            <a:xfrm>
              <a:off x="1927" y="3121"/>
              <a:ext cx="1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endParaRPr lang="zh-CN" altLang="en-US" sz="32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1329" name="组合 141328"/>
          <p:cNvGrpSpPr/>
          <p:nvPr/>
        </p:nvGrpSpPr>
        <p:grpSpPr>
          <a:xfrm>
            <a:off x="2124075" y="5886450"/>
            <a:ext cx="5327650" cy="971550"/>
            <a:chOff x="1429" y="3702"/>
            <a:chExt cx="2903" cy="621"/>
          </a:xfrm>
        </p:grpSpPr>
        <p:sp>
          <p:nvSpPr>
            <p:cNvPr id="58385" name="文本框 141329"/>
            <p:cNvSpPr txBox="1"/>
            <p:nvPr/>
          </p:nvSpPr>
          <p:spPr>
            <a:xfrm>
              <a:off x="1519" y="3836"/>
              <a:ext cx="2722" cy="487"/>
            </a:xfrm>
            <a:prstGeom prst="rect">
              <a:avLst/>
            </a:prstGeom>
            <a:solidFill>
              <a:srgbClr val="00FF00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en-US" altLang="zh-CN" dirty="0">
                  <a:solidFill>
                    <a:srgbClr val="0000FF"/>
                  </a:solidFill>
                  <a:latin typeface="隶书" pitchFamily="49" charset="-122"/>
                  <a:ea typeface="隶书" pitchFamily="49" charset="-122"/>
                </a:rPr>
                <a:t>  </a:t>
              </a:r>
              <a:r>
                <a:rPr lang="zh-CN" altLang="en-US" dirty="0">
                  <a:solidFill>
                    <a:srgbClr val="0000FF"/>
                  </a:solidFill>
                  <a:latin typeface="隶书" pitchFamily="49" charset="-122"/>
                  <a:ea typeface="隶书" pitchFamily="49" charset="-122"/>
                </a:rPr>
                <a:t>作</a:t>
              </a:r>
              <a:r>
                <a:rPr lang="zh-CN" altLang="en-US" sz="4400" dirty="0">
                  <a:solidFill>
                    <a:srgbClr val="0000FF"/>
                  </a:solidFill>
                  <a:latin typeface="隶书" pitchFamily="49" charset="-122"/>
                  <a:ea typeface="隶书" pitchFamily="49" charset="-122"/>
                </a:rPr>
                <a:t>者的政治抱负</a:t>
              </a:r>
            </a:p>
          </p:txBody>
        </p:sp>
        <p:sp>
          <p:nvSpPr>
            <p:cNvPr id="58386" name="上箭头 141330"/>
            <p:cNvSpPr/>
            <p:nvPr/>
          </p:nvSpPr>
          <p:spPr>
            <a:xfrm>
              <a:off x="1429" y="3702"/>
              <a:ext cx="306" cy="499"/>
            </a:xfrm>
            <a:prstGeom prst="upArrow">
              <a:avLst>
                <a:gd name="adj1" fmla="val 50000"/>
                <a:gd name="adj2" fmla="val 40760"/>
              </a:avLst>
            </a:prstGeom>
            <a:solidFill>
              <a:srgbClr val="CC3300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387" name="上箭头 141331"/>
            <p:cNvSpPr/>
            <p:nvPr/>
          </p:nvSpPr>
          <p:spPr>
            <a:xfrm>
              <a:off x="4026" y="3702"/>
              <a:ext cx="306" cy="499"/>
            </a:xfrm>
            <a:prstGeom prst="upArrow">
              <a:avLst>
                <a:gd name="adj1" fmla="val 50000"/>
                <a:gd name="adj2" fmla="val 40760"/>
              </a:avLst>
            </a:prstGeom>
            <a:solidFill>
              <a:srgbClr val="CC3300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1333" name="组合 141332"/>
          <p:cNvGrpSpPr/>
          <p:nvPr/>
        </p:nvGrpSpPr>
        <p:grpSpPr>
          <a:xfrm>
            <a:off x="2051050" y="4941888"/>
            <a:ext cx="5111750" cy="992187"/>
            <a:chOff x="1247" y="2795"/>
            <a:chExt cx="3220" cy="625"/>
          </a:xfrm>
        </p:grpSpPr>
        <p:grpSp>
          <p:nvGrpSpPr>
            <p:cNvPr id="58389" name="组合 141333"/>
            <p:cNvGrpSpPr/>
            <p:nvPr/>
          </p:nvGrpSpPr>
          <p:grpSpPr>
            <a:xfrm>
              <a:off x="1247" y="2840"/>
              <a:ext cx="3220" cy="580"/>
              <a:chOff x="1746" y="1583"/>
              <a:chExt cx="2268" cy="274"/>
            </a:xfrm>
          </p:grpSpPr>
          <p:sp>
            <p:nvSpPr>
              <p:cNvPr id="58390" name="任意多边形 141334"/>
              <p:cNvSpPr/>
              <p:nvPr/>
            </p:nvSpPr>
            <p:spPr>
              <a:xfrm>
                <a:off x="1746" y="1612"/>
                <a:ext cx="2268" cy="245"/>
              </a:xfrm>
              <a:custGeom>
                <a:avLst/>
                <a:gdLst/>
                <a:ahLst/>
                <a:cxnLst>
                  <a:cxn ang="270">
                    <a:pos x="10800" y="0"/>
                  </a:cxn>
                  <a:cxn ang="180">
                    <a:pos x="2700" y="10800"/>
                  </a:cxn>
                  <a:cxn ang="270">
                    <a:pos x="10800" y="5400"/>
                  </a:cxn>
                  <a:cxn ang="0">
                    <a:pos x="18900" y="10800"/>
                  </a:cxn>
                </a:cxnLst>
                <a:rect l="0" t="0" r="0" b="0"/>
                <a:pathLst>
                  <a:path w="21600" h="21600">
                    <a:moveTo>
                      <a:pt x="5400" y="10800"/>
                    </a:moveTo>
                    <a:cubicBezTo>
                      <a:pt x="5400" y="7818"/>
                      <a:pt x="7818" y="5400"/>
                      <a:pt x="10800" y="5400"/>
                    </a:cubicBezTo>
                    <a:cubicBezTo>
                      <a:pt x="13782" y="5400"/>
                      <a:pt x="16200" y="7818"/>
                      <a:pt x="16200" y="10800"/>
                    </a:cubicBezTo>
                    <a:lnTo>
                      <a:pt x="21600" y="10800"/>
                    </a:lnTo>
                    <a:cubicBezTo>
                      <a:pt x="21600" y="4835"/>
                      <a:pt x="16765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CC33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91" name="矩形 141335"/>
              <p:cNvSpPr/>
              <p:nvPr/>
            </p:nvSpPr>
            <p:spPr>
              <a:xfrm>
                <a:off x="1973" y="1583"/>
                <a:ext cx="1809" cy="1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/>
                <a:endParaRPr lang="zh-CN" altLang="en-US" sz="3200" dirty="0">
                  <a:latin typeface="华文彩云" pitchFamily="2" charset="-122"/>
                  <a:ea typeface="华文彩云" pitchFamily="2" charset="-122"/>
                </a:endParaRPr>
              </a:p>
            </p:txBody>
          </p:sp>
        </p:grpSp>
        <p:sp>
          <p:nvSpPr>
            <p:cNvPr id="58392" name="文本框 141336"/>
            <p:cNvSpPr txBox="1"/>
            <p:nvPr/>
          </p:nvSpPr>
          <p:spPr>
            <a:xfrm>
              <a:off x="1610" y="2795"/>
              <a:ext cx="270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dirty="0">
                  <a:latin typeface="Arial" panose="020B0604020202020204" pitchFamily="34" charset="0"/>
                  <a:ea typeface="隶书" pitchFamily="49" charset="-122"/>
                </a:rPr>
                <a:t>引                     出</a:t>
              </a:r>
            </a:p>
          </p:txBody>
        </p:sp>
      </p:grpSp>
      <p:sp>
        <p:nvSpPr>
          <p:cNvPr id="141338" name="文本框 141337"/>
          <p:cNvSpPr txBox="1"/>
          <p:nvPr/>
        </p:nvSpPr>
        <p:spPr>
          <a:xfrm>
            <a:off x="3635375" y="5516563"/>
            <a:ext cx="18415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隶书" pitchFamily="49" charset="-122"/>
              </a:rPr>
              <a:t>为   天   下</a:t>
            </a:r>
            <a:endParaRPr lang="zh-CN" altLang="en-US" sz="2800" dirty="0">
              <a:latin typeface="Arial" panose="020B0604020202020204" pitchFamily="34" charset="0"/>
              <a:ea typeface="隶书" pitchFamily="49" charset="-122"/>
            </a:endParaRPr>
          </a:p>
        </p:txBody>
      </p:sp>
      <p:grpSp>
        <p:nvGrpSpPr>
          <p:cNvPr id="141339" name="组合 141338"/>
          <p:cNvGrpSpPr/>
          <p:nvPr/>
        </p:nvGrpSpPr>
        <p:grpSpPr>
          <a:xfrm>
            <a:off x="1979613" y="1484313"/>
            <a:ext cx="5111750" cy="992187"/>
            <a:chOff x="1247" y="2795"/>
            <a:chExt cx="3220" cy="625"/>
          </a:xfrm>
        </p:grpSpPr>
        <p:grpSp>
          <p:nvGrpSpPr>
            <p:cNvPr id="58395" name="组合 141339"/>
            <p:cNvGrpSpPr/>
            <p:nvPr/>
          </p:nvGrpSpPr>
          <p:grpSpPr>
            <a:xfrm>
              <a:off x="1247" y="2840"/>
              <a:ext cx="3220" cy="580"/>
              <a:chOff x="1746" y="1583"/>
              <a:chExt cx="2268" cy="274"/>
            </a:xfrm>
          </p:grpSpPr>
          <p:sp>
            <p:nvSpPr>
              <p:cNvPr id="58396" name="任意多边形 141340"/>
              <p:cNvSpPr/>
              <p:nvPr/>
            </p:nvSpPr>
            <p:spPr>
              <a:xfrm>
                <a:off x="1746" y="1612"/>
                <a:ext cx="2268" cy="245"/>
              </a:xfrm>
              <a:custGeom>
                <a:avLst/>
                <a:gdLst/>
                <a:ahLst/>
                <a:cxnLst>
                  <a:cxn ang="270">
                    <a:pos x="10800" y="0"/>
                  </a:cxn>
                  <a:cxn ang="180">
                    <a:pos x="2700" y="10800"/>
                  </a:cxn>
                  <a:cxn ang="270">
                    <a:pos x="10800" y="5400"/>
                  </a:cxn>
                  <a:cxn ang="0">
                    <a:pos x="18900" y="10800"/>
                  </a:cxn>
                </a:cxnLst>
                <a:rect l="0" t="0" r="0" b="0"/>
                <a:pathLst>
                  <a:path w="21600" h="21600">
                    <a:moveTo>
                      <a:pt x="5400" y="10800"/>
                    </a:moveTo>
                    <a:cubicBezTo>
                      <a:pt x="5400" y="7818"/>
                      <a:pt x="7818" y="5400"/>
                      <a:pt x="10800" y="5400"/>
                    </a:cubicBezTo>
                    <a:cubicBezTo>
                      <a:pt x="13782" y="5400"/>
                      <a:pt x="16200" y="7818"/>
                      <a:pt x="16200" y="10800"/>
                    </a:cubicBezTo>
                    <a:lnTo>
                      <a:pt x="21600" y="10800"/>
                    </a:lnTo>
                    <a:cubicBezTo>
                      <a:pt x="21600" y="4835"/>
                      <a:pt x="16765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CC33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97" name="矩形 141341"/>
              <p:cNvSpPr/>
              <p:nvPr/>
            </p:nvSpPr>
            <p:spPr>
              <a:xfrm>
                <a:off x="1973" y="1583"/>
                <a:ext cx="1809" cy="1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/>
                <a:endParaRPr lang="zh-CN" altLang="en-US" sz="3200" dirty="0">
                  <a:latin typeface="华文彩云" pitchFamily="2" charset="-122"/>
                  <a:ea typeface="华文彩云" pitchFamily="2" charset="-122"/>
                </a:endParaRPr>
              </a:p>
            </p:txBody>
          </p:sp>
        </p:grpSp>
        <p:sp>
          <p:nvSpPr>
            <p:cNvPr id="58398" name="文本框 141342"/>
            <p:cNvSpPr txBox="1"/>
            <p:nvPr/>
          </p:nvSpPr>
          <p:spPr>
            <a:xfrm>
              <a:off x="1610" y="2795"/>
              <a:ext cx="270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dirty="0">
                  <a:latin typeface="Arial" panose="020B0604020202020204" pitchFamily="34" charset="0"/>
                  <a:ea typeface="隶书" pitchFamily="49" charset="-122"/>
                </a:rPr>
                <a:t>衬                   托</a:t>
              </a:r>
            </a:p>
          </p:txBody>
        </p:sp>
      </p:grpSp>
      <p:sp>
        <p:nvSpPr>
          <p:cNvPr id="141344" name="文本框 141343"/>
          <p:cNvSpPr txBox="1"/>
          <p:nvPr/>
        </p:nvSpPr>
        <p:spPr>
          <a:xfrm>
            <a:off x="3635375" y="5516563"/>
            <a:ext cx="18415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0" dirty="0">
                <a:solidFill>
                  <a:srgbClr val="FF3300"/>
                </a:solidFill>
                <a:latin typeface="Arial" panose="020B0604020202020204" pitchFamily="34" charset="0"/>
                <a:ea typeface="隶书" pitchFamily="49" charset="-122"/>
              </a:rPr>
              <a:t>为   天   下</a:t>
            </a:r>
          </a:p>
        </p:txBody>
      </p:sp>
      <p:sp>
        <p:nvSpPr>
          <p:cNvPr id="58400" name="灯片编号占位符 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 anchor="t"/>
          <a:lstStyle/>
          <a:p>
            <a:pPr indent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pPr indent="0"/>
              <a:t>52</a:t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1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1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1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19" grpId="0"/>
      <p:bldP spid="141338" grpId="0"/>
      <p:bldP spid="14134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Text Box 4"/>
          <p:cNvSpPr txBox="1"/>
          <p:nvPr/>
        </p:nvSpPr>
        <p:spPr>
          <a:xfrm>
            <a:off x="539750" y="957263"/>
            <a:ext cx="27940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0070C0"/>
                </a:solidFill>
                <a:latin typeface="Calibri" pitchFamily="34" charset="0"/>
                <a:ea typeface="黑体" panose="02010600030101010101" pitchFamily="2" charset="-122"/>
              </a:rPr>
              <a:t>作记缘由</a:t>
            </a:r>
          </a:p>
        </p:txBody>
      </p:sp>
      <p:sp>
        <p:nvSpPr>
          <p:cNvPr id="138243" name="Text Box 8"/>
          <p:cNvSpPr txBox="1"/>
          <p:nvPr/>
        </p:nvSpPr>
        <p:spPr>
          <a:xfrm>
            <a:off x="468313" y="2605088"/>
            <a:ext cx="281781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0070C0"/>
                </a:solidFill>
                <a:latin typeface="Calibri" pitchFamily="34" charset="0"/>
                <a:ea typeface="黑体" panose="02010600030101010101" pitchFamily="2" charset="-122"/>
              </a:rPr>
              <a:t>湖景引发心情</a:t>
            </a:r>
          </a:p>
        </p:txBody>
      </p:sp>
      <p:sp>
        <p:nvSpPr>
          <p:cNvPr id="138244" name="Text Box 10"/>
          <p:cNvSpPr txBox="1"/>
          <p:nvPr/>
        </p:nvSpPr>
        <p:spPr>
          <a:xfrm>
            <a:off x="468313" y="3573463"/>
            <a:ext cx="2706687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0070C0"/>
                </a:solidFill>
                <a:latin typeface="Calibri" pitchFamily="34" charset="0"/>
                <a:ea typeface="黑体" panose="02010600030101010101" pitchFamily="2" charset="-122"/>
              </a:rPr>
              <a:t>作者豁达胸襟和政治抱负</a:t>
            </a:r>
          </a:p>
        </p:txBody>
      </p:sp>
      <p:sp>
        <p:nvSpPr>
          <p:cNvPr id="138245" name="AutoShape 12"/>
          <p:cNvSpPr/>
          <p:nvPr/>
        </p:nvSpPr>
        <p:spPr>
          <a:xfrm flipV="1">
            <a:off x="3938588" y="1143000"/>
            <a:ext cx="990600" cy="214313"/>
          </a:xfrm>
          <a:prstGeom prst="rightArrow">
            <a:avLst>
              <a:gd name="adj1" fmla="val 50000"/>
              <a:gd name="adj2" fmla="val 81231"/>
            </a:avLst>
          </a:prstGeom>
          <a:solidFill>
            <a:srgbClr val="4F81BD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sz="2800" b="0" dirty="0"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138246" name="右箭头 138245"/>
          <p:cNvSpPr/>
          <p:nvPr/>
        </p:nvSpPr>
        <p:spPr>
          <a:xfrm flipV="1">
            <a:off x="3938588" y="1928813"/>
            <a:ext cx="990600" cy="214312"/>
          </a:xfrm>
          <a:prstGeom prst="rightArrow">
            <a:avLst>
              <a:gd name="adj1" fmla="val 50000"/>
              <a:gd name="adj2" fmla="val 81231"/>
            </a:avLst>
          </a:prstGeom>
          <a:solidFill>
            <a:srgbClr val="4F81BD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sz="2800" b="0" dirty="0"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138247" name="右箭头 138246"/>
          <p:cNvSpPr/>
          <p:nvPr/>
        </p:nvSpPr>
        <p:spPr>
          <a:xfrm flipV="1">
            <a:off x="3938588" y="2786063"/>
            <a:ext cx="990600" cy="214312"/>
          </a:xfrm>
          <a:prstGeom prst="rightArrow">
            <a:avLst>
              <a:gd name="adj1" fmla="val 50000"/>
              <a:gd name="adj2" fmla="val 81231"/>
            </a:avLst>
          </a:prstGeom>
          <a:solidFill>
            <a:srgbClr val="4F81BD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sz="2800" b="0" dirty="0"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138248" name="右箭头 138247"/>
          <p:cNvSpPr/>
          <p:nvPr/>
        </p:nvSpPr>
        <p:spPr>
          <a:xfrm flipV="1">
            <a:off x="3924300" y="3860800"/>
            <a:ext cx="990600" cy="214313"/>
          </a:xfrm>
          <a:prstGeom prst="rightArrow">
            <a:avLst>
              <a:gd name="adj1" fmla="val 50000"/>
              <a:gd name="adj2" fmla="val 81231"/>
            </a:avLst>
          </a:prstGeom>
          <a:solidFill>
            <a:srgbClr val="4F81BD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lstStyle/>
          <a:p>
            <a:pPr lvl="0" indent="0"/>
            <a:endParaRPr lang="zh-CN" altLang="en-US" sz="2800" b="0" dirty="0"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138249" name="Text Box 5"/>
          <p:cNvSpPr txBox="1"/>
          <p:nvPr/>
        </p:nvSpPr>
        <p:spPr>
          <a:xfrm>
            <a:off x="5003800" y="908050"/>
            <a:ext cx="22955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008000"/>
                </a:solidFill>
                <a:latin typeface="Calibri" pitchFamily="34" charset="0"/>
                <a:ea typeface="黑体" panose="02010600030101010101" pitchFamily="2" charset="-122"/>
              </a:rPr>
              <a:t>（叙事）</a:t>
            </a:r>
          </a:p>
        </p:txBody>
      </p:sp>
      <p:sp>
        <p:nvSpPr>
          <p:cNvPr id="138250" name="Text Box 7"/>
          <p:cNvSpPr txBox="1"/>
          <p:nvPr/>
        </p:nvSpPr>
        <p:spPr>
          <a:xfrm>
            <a:off x="5003800" y="1773238"/>
            <a:ext cx="26098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008000"/>
                </a:solidFill>
                <a:latin typeface="Calibri" pitchFamily="34" charset="0"/>
                <a:ea typeface="黑体" panose="02010600030101010101" pitchFamily="2" charset="-122"/>
              </a:rPr>
              <a:t>（描写）</a:t>
            </a:r>
          </a:p>
        </p:txBody>
      </p:sp>
      <p:sp>
        <p:nvSpPr>
          <p:cNvPr id="138251" name="Text Box 9"/>
          <p:cNvSpPr txBox="1"/>
          <p:nvPr/>
        </p:nvSpPr>
        <p:spPr>
          <a:xfrm>
            <a:off x="4932363" y="2636838"/>
            <a:ext cx="3581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008000"/>
                </a:solidFill>
                <a:latin typeface="Calibri" pitchFamily="34" charset="0"/>
                <a:ea typeface="黑体" panose="02010600030101010101" pitchFamily="2" charset="-122"/>
              </a:rPr>
              <a:t>（描写、抒情）</a:t>
            </a:r>
          </a:p>
        </p:txBody>
      </p:sp>
      <p:sp>
        <p:nvSpPr>
          <p:cNvPr id="138252" name="Text Box 11"/>
          <p:cNvSpPr txBox="1"/>
          <p:nvPr/>
        </p:nvSpPr>
        <p:spPr>
          <a:xfrm>
            <a:off x="4932363" y="3644900"/>
            <a:ext cx="33147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008000"/>
                </a:solidFill>
                <a:latin typeface="Calibri" pitchFamily="34" charset="0"/>
                <a:ea typeface="黑体" panose="02010600030101010101" pitchFamily="2" charset="-122"/>
              </a:rPr>
              <a:t>（抒情、议论）</a:t>
            </a:r>
          </a:p>
        </p:txBody>
      </p:sp>
      <p:sp>
        <p:nvSpPr>
          <p:cNvPr id="138253" name="Text Box 6"/>
          <p:cNvSpPr txBox="1"/>
          <p:nvPr/>
        </p:nvSpPr>
        <p:spPr>
          <a:xfrm>
            <a:off x="468313" y="1700213"/>
            <a:ext cx="34972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0070C0"/>
                </a:solidFill>
                <a:latin typeface="Calibri" pitchFamily="34" charset="0"/>
                <a:ea typeface="黑体" panose="02010600030101010101" pitchFamily="2" charset="-122"/>
              </a:rPr>
              <a:t>总写岳阳楼胜景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382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382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1382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" fill="hold"/>
                                        <p:tgtEl>
                                          <p:spTgt spid="1382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" fill="hold"/>
                                        <p:tgtEl>
                                          <p:spTgt spid="1382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" fill="hold"/>
                                        <p:tgtEl>
                                          <p:spTgt spid="1382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" fill="hold"/>
                                        <p:tgtEl>
                                          <p:spTgt spid="1382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" fill="hold"/>
                                        <p:tgtEl>
                                          <p:spTgt spid="1382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" fill="hold"/>
                                        <p:tgtEl>
                                          <p:spTgt spid="1382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/>
      <p:bldP spid="138243" grpId="0"/>
      <p:bldP spid="138244" grpId="0"/>
      <p:bldP spid="138245" grpId="0" animBg="1"/>
      <p:bldP spid="138246" grpId="0" animBg="1"/>
      <p:bldP spid="138247" grpId="0" animBg="1"/>
      <p:bldP spid="138248" grpId="0" animBg="1"/>
      <p:bldP spid="138249" grpId="0"/>
      <p:bldP spid="138250" grpId="0"/>
      <p:bldP spid="138251" grpId="0"/>
      <p:bldP spid="138252" grpId="0"/>
      <p:bldP spid="13825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ext Box 3"/>
          <p:cNvSpPr txBox="1"/>
          <p:nvPr/>
        </p:nvSpPr>
        <p:spPr>
          <a:xfrm>
            <a:off x="1524000" y="68580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latinLnBrk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Calibri" pitchFamily="34" charset="0"/>
                <a:ea typeface="黑体" panose="02010600030101010101" pitchFamily="2" charset="-122"/>
              </a:rPr>
              <a:t>作记缘由</a:t>
            </a:r>
          </a:p>
        </p:txBody>
      </p:sp>
      <p:sp>
        <p:nvSpPr>
          <p:cNvPr id="60418" name="Text Box 4"/>
          <p:cNvSpPr txBox="1"/>
          <p:nvPr/>
        </p:nvSpPr>
        <p:spPr>
          <a:xfrm>
            <a:off x="642938" y="2071688"/>
            <a:ext cx="677862" cy="2519362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 latinLnBrk="1">
              <a:spcBef>
                <a:spcPct val="50000"/>
              </a:spcBef>
            </a:pPr>
            <a:r>
              <a:rPr lang="zh-CN" altLang="en-US" sz="3200" dirty="0">
                <a:solidFill>
                  <a:srgbClr val="3A30FA"/>
                </a:solidFill>
                <a:latin typeface="Calibri" pitchFamily="34" charset="0"/>
                <a:ea typeface="宋体" panose="02010600030101010101" pitchFamily="2" charset="-122"/>
              </a:rPr>
              <a:t>岳阳楼记</a:t>
            </a:r>
          </a:p>
        </p:txBody>
      </p:sp>
      <p:sp>
        <p:nvSpPr>
          <p:cNvPr id="137220" name="AutoShape 5"/>
          <p:cNvSpPr/>
          <p:nvPr/>
        </p:nvSpPr>
        <p:spPr>
          <a:xfrm>
            <a:off x="1371600" y="914400"/>
            <a:ext cx="152400" cy="5334000"/>
          </a:xfrm>
          <a:prstGeom prst="leftBrace">
            <a:avLst>
              <a:gd name="adj1" fmla="val 291504"/>
              <a:gd name="adj2" fmla="val 50000"/>
            </a:avLst>
          </a:prstGeom>
          <a:noFill/>
          <a:ln w="9525" cap="flat" cmpd="sng">
            <a:solidFill>
              <a:srgbClr val="66669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sz="1800" b="0" dirty="0">
              <a:solidFill>
                <a:srgbClr val="FF0000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137221" name="Text Box 7"/>
          <p:cNvSpPr txBox="1"/>
          <p:nvPr/>
        </p:nvSpPr>
        <p:spPr>
          <a:xfrm>
            <a:off x="3348038" y="476250"/>
            <a:ext cx="3886200" cy="1587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latinLnBrk="1">
              <a:spcBef>
                <a:spcPct val="50000"/>
              </a:spcBef>
            </a:pPr>
            <a:r>
              <a:rPr lang="zh-CN" altLang="en-US" sz="2800" dirty="0">
                <a:solidFill>
                  <a:srgbClr val="AB15A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背景：政通人和、百废具兴</a:t>
            </a:r>
          </a:p>
          <a:p>
            <a:pPr lvl="0" indent="0" latinLnBrk="1">
              <a:spcBef>
                <a:spcPct val="50000"/>
              </a:spcBef>
            </a:pPr>
            <a:r>
              <a:rPr lang="zh-CN" altLang="en-US" sz="2800" dirty="0">
                <a:solidFill>
                  <a:srgbClr val="AB15A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缘由：属予作文以记之</a:t>
            </a:r>
          </a:p>
        </p:txBody>
      </p:sp>
      <p:sp>
        <p:nvSpPr>
          <p:cNvPr id="137222" name="Line 9"/>
          <p:cNvSpPr/>
          <p:nvPr/>
        </p:nvSpPr>
        <p:spPr>
          <a:xfrm>
            <a:off x="2362200" y="1143000"/>
            <a:ext cx="0" cy="1066800"/>
          </a:xfrm>
          <a:prstGeom prst="line">
            <a:avLst/>
          </a:prstGeom>
          <a:ln w="9525" cap="flat" cmpd="sng">
            <a:solidFill>
              <a:srgbClr val="666699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7223" name="Text Box 10"/>
          <p:cNvSpPr txBox="1"/>
          <p:nvPr/>
        </p:nvSpPr>
        <p:spPr>
          <a:xfrm>
            <a:off x="1571625" y="2786063"/>
            <a:ext cx="18288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latinLnBrk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Calibri" pitchFamily="34" charset="0"/>
                <a:ea typeface="黑体" panose="02010600030101010101" pitchFamily="2" charset="-122"/>
              </a:rPr>
              <a:t>巴陵胜状</a:t>
            </a:r>
          </a:p>
          <a:p>
            <a:pPr lvl="0" indent="0" latinLnBrk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Calibri" pitchFamily="34" charset="0"/>
                <a:ea typeface="黑体" panose="02010600030101010101" pitchFamily="2" charset="-122"/>
              </a:rPr>
              <a:t>览物情异</a:t>
            </a:r>
          </a:p>
        </p:txBody>
      </p:sp>
      <p:sp>
        <p:nvSpPr>
          <p:cNvPr id="137224" name="Text Box 12"/>
          <p:cNvSpPr txBox="1"/>
          <p:nvPr/>
        </p:nvSpPr>
        <p:spPr>
          <a:xfrm>
            <a:off x="3492500" y="2349500"/>
            <a:ext cx="265588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latinLnBrk="1"/>
            <a:r>
              <a:rPr lang="zh-CN" altLang="en-US" sz="2800" dirty="0">
                <a:solidFill>
                  <a:srgbClr val="AB15A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洞庭湖全景</a:t>
            </a:r>
          </a:p>
        </p:txBody>
      </p:sp>
      <p:sp>
        <p:nvSpPr>
          <p:cNvPr id="137225" name="Text Box 13"/>
          <p:cNvSpPr txBox="1"/>
          <p:nvPr/>
        </p:nvSpPr>
        <p:spPr>
          <a:xfrm>
            <a:off x="3429000" y="3071813"/>
            <a:ext cx="546417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latinLnBrk="1"/>
            <a:r>
              <a:rPr lang="zh-CN" altLang="en-US" sz="2800" dirty="0">
                <a:solidFill>
                  <a:srgbClr val="AB15A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览物之情，得无异乎（过渡）</a:t>
            </a:r>
          </a:p>
        </p:txBody>
      </p:sp>
      <p:sp>
        <p:nvSpPr>
          <p:cNvPr id="137226" name="Text Box 14"/>
          <p:cNvSpPr txBox="1"/>
          <p:nvPr/>
        </p:nvSpPr>
        <p:spPr>
          <a:xfrm>
            <a:off x="3492500" y="3860800"/>
            <a:ext cx="1612900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latinLnBrk="1"/>
            <a:r>
              <a:rPr lang="zh-CN" altLang="en-US" sz="2800" dirty="0">
                <a:solidFill>
                  <a:srgbClr val="AB15A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迁客骚人</a:t>
            </a:r>
          </a:p>
          <a:p>
            <a:pPr lvl="0" indent="0" latinLnBrk="1"/>
            <a:r>
              <a:rPr lang="zh-CN" altLang="en-US" sz="2800" dirty="0">
                <a:solidFill>
                  <a:srgbClr val="AB15A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览物之情</a:t>
            </a:r>
          </a:p>
        </p:txBody>
      </p:sp>
      <p:sp>
        <p:nvSpPr>
          <p:cNvPr id="137227" name="Text Box 16"/>
          <p:cNvSpPr txBox="1"/>
          <p:nvPr/>
        </p:nvSpPr>
        <p:spPr>
          <a:xfrm>
            <a:off x="5219700" y="3933825"/>
            <a:ext cx="1612900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latinLnBrk="1"/>
            <a:r>
              <a:rPr lang="zh-CN" altLang="en-US" sz="2800" dirty="0">
                <a:latin typeface="宋体" panose="02010600030101010101" pitchFamily="2" charset="-122"/>
                <a:ea typeface="黑体" panose="02010600030101010101" pitchFamily="2" charset="-122"/>
              </a:rPr>
              <a:t>阴</a:t>
            </a:r>
            <a:r>
              <a:rPr lang="en-US" altLang="zh-CN" sz="2800" dirty="0">
                <a:latin typeface="宋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lang="zh-CN" altLang="en-US" sz="2800" dirty="0">
                <a:latin typeface="宋体" panose="02010600030101010101" pitchFamily="2" charset="-122"/>
                <a:ea typeface="黑体" panose="02010600030101010101" pitchFamily="2" charset="-122"/>
              </a:rPr>
              <a:t>悲</a:t>
            </a:r>
          </a:p>
          <a:p>
            <a:pPr lvl="0" indent="0" latinLnBrk="1"/>
            <a:r>
              <a:rPr lang="zh-CN" altLang="en-US" sz="2800" dirty="0">
                <a:latin typeface="宋体" panose="02010600030101010101" pitchFamily="2" charset="-122"/>
                <a:ea typeface="黑体" panose="02010600030101010101" pitchFamily="2" charset="-122"/>
              </a:rPr>
              <a:t>晴</a:t>
            </a:r>
            <a:r>
              <a:rPr lang="en-US" altLang="zh-CN" sz="2800" dirty="0">
                <a:latin typeface="宋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lang="zh-CN" altLang="en-US" sz="2800" dirty="0">
                <a:latin typeface="宋体" panose="02010600030101010101" pitchFamily="2" charset="-122"/>
                <a:ea typeface="黑体" panose="02010600030101010101" pitchFamily="2" charset="-122"/>
              </a:rPr>
              <a:t>喜</a:t>
            </a:r>
          </a:p>
        </p:txBody>
      </p:sp>
      <p:sp>
        <p:nvSpPr>
          <p:cNvPr id="137228" name="Text Box 18"/>
          <p:cNvSpPr txBox="1"/>
          <p:nvPr/>
        </p:nvSpPr>
        <p:spPr>
          <a:xfrm>
            <a:off x="1643063" y="5780088"/>
            <a:ext cx="257175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latinLnBrk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Calibri" pitchFamily="34" charset="0"/>
                <a:ea typeface="黑体" panose="02010600030101010101" pitchFamily="2" charset="-122"/>
              </a:rPr>
              <a:t>古仁人之心</a:t>
            </a:r>
          </a:p>
        </p:txBody>
      </p:sp>
      <p:sp>
        <p:nvSpPr>
          <p:cNvPr id="137229" name="Line 19"/>
          <p:cNvSpPr/>
          <p:nvPr/>
        </p:nvSpPr>
        <p:spPr>
          <a:xfrm>
            <a:off x="2357438" y="4071938"/>
            <a:ext cx="0" cy="1752600"/>
          </a:xfrm>
          <a:prstGeom prst="line">
            <a:avLst/>
          </a:prstGeom>
          <a:ln w="9525" cap="flat" cmpd="sng">
            <a:solidFill>
              <a:srgbClr val="666699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7230" name="Text Box 21"/>
          <p:cNvSpPr txBox="1"/>
          <p:nvPr/>
        </p:nvSpPr>
        <p:spPr>
          <a:xfrm>
            <a:off x="3814763" y="5572125"/>
            <a:ext cx="3686175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latinLnBrk="1"/>
            <a:r>
              <a:rPr lang="zh-CN" altLang="en-US" sz="2400" dirty="0">
                <a:solidFill>
                  <a:srgbClr val="AB15A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不以物喜，不以已悲</a:t>
            </a:r>
          </a:p>
          <a:p>
            <a:pPr lvl="0" indent="0" latinLnBrk="1"/>
            <a:r>
              <a:rPr lang="zh-CN" altLang="en-US" sz="2400" u="sng" dirty="0">
                <a:solidFill>
                  <a:srgbClr val="AB15A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先</a:t>
            </a:r>
            <a:r>
              <a:rPr lang="en-US" altLang="zh-CN" sz="2400" u="sng" dirty="0">
                <a:solidFill>
                  <a:srgbClr val="AB15A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……</a:t>
            </a:r>
            <a:r>
              <a:rPr lang="zh-CN" altLang="en-US" sz="2400" u="sng" dirty="0">
                <a:solidFill>
                  <a:srgbClr val="AB15A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忧忧，后</a:t>
            </a:r>
            <a:r>
              <a:rPr lang="en-US" altLang="zh-CN" sz="2400" u="sng" dirty="0">
                <a:solidFill>
                  <a:srgbClr val="AB15A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……</a:t>
            </a:r>
            <a:r>
              <a:rPr lang="zh-CN" altLang="en-US" sz="2400" u="sng" dirty="0">
                <a:solidFill>
                  <a:srgbClr val="AB15A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乐 </a:t>
            </a:r>
          </a:p>
        </p:txBody>
      </p:sp>
      <p:sp>
        <p:nvSpPr>
          <p:cNvPr id="137231" name="Text Box 8"/>
          <p:cNvSpPr txBox="1"/>
          <p:nvPr/>
        </p:nvSpPr>
        <p:spPr>
          <a:xfrm>
            <a:off x="7972425" y="571500"/>
            <a:ext cx="10287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latinLnBrk="1">
              <a:spcBef>
                <a:spcPct val="50000"/>
              </a:spcBef>
            </a:pPr>
            <a:r>
              <a:rPr lang="zh-CN" altLang="en-US" sz="3200" dirty="0">
                <a:solidFill>
                  <a:srgbClr val="0070C0"/>
                </a:solidFill>
                <a:latin typeface="Calibri" pitchFamily="34" charset="0"/>
                <a:ea typeface="黑体" panose="02010600030101010101" pitchFamily="2" charset="-122"/>
              </a:rPr>
              <a:t>记叙</a:t>
            </a:r>
          </a:p>
        </p:txBody>
      </p:sp>
      <p:sp>
        <p:nvSpPr>
          <p:cNvPr id="137232" name="Text Box 22"/>
          <p:cNvSpPr txBox="1"/>
          <p:nvPr/>
        </p:nvSpPr>
        <p:spPr>
          <a:xfrm>
            <a:off x="7929563" y="5572125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latinLnBrk="1"/>
            <a:r>
              <a:rPr lang="zh-CN" altLang="en-US" sz="3200" dirty="0">
                <a:solidFill>
                  <a:srgbClr val="0070C0"/>
                </a:solidFill>
                <a:latin typeface="Calibri" pitchFamily="34" charset="0"/>
                <a:ea typeface="黑体" panose="02010600030101010101" pitchFamily="2" charset="-122"/>
              </a:rPr>
              <a:t>议论</a:t>
            </a:r>
          </a:p>
        </p:txBody>
      </p:sp>
      <p:sp>
        <p:nvSpPr>
          <p:cNvPr id="137233" name="AutoShape 11"/>
          <p:cNvSpPr/>
          <p:nvPr/>
        </p:nvSpPr>
        <p:spPr>
          <a:xfrm>
            <a:off x="3214688" y="2357438"/>
            <a:ext cx="228600" cy="2571750"/>
          </a:xfrm>
          <a:prstGeom prst="leftBrace">
            <a:avLst>
              <a:gd name="adj1" fmla="val 93750"/>
              <a:gd name="adj2" fmla="val 50000"/>
            </a:avLst>
          </a:prstGeom>
          <a:noFill/>
          <a:ln w="9525" cap="flat" cmpd="sng">
            <a:solidFill>
              <a:srgbClr val="66669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sz="1800" b="0" dirty="0"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137234" name="Text Box 17"/>
          <p:cNvSpPr txBox="1"/>
          <p:nvPr/>
        </p:nvSpPr>
        <p:spPr>
          <a:xfrm>
            <a:off x="8029575" y="3000375"/>
            <a:ext cx="222885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latinLnBrk="1"/>
            <a:r>
              <a:rPr lang="zh-CN" altLang="en-US" sz="3200" dirty="0">
                <a:solidFill>
                  <a:srgbClr val="0070C0"/>
                </a:solidFill>
                <a:latin typeface="Calibri" pitchFamily="34" charset="0"/>
                <a:ea typeface="黑体" panose="02010600030101010101" pitchFamily="2" charset="-122"/>
              </a:rPr>
              <a:t>描写</a:t>
            </a:r>
          </a:p>
          <a:p>
            <a:pPr lvl="0" indent="0" latinLnBrk="1"/>
            <a:r>
              <a:rPr lang="zh-CN" altLang="en-US" sz="3200" dirty="0">
                <a:solidFill>
                  <a:srgbClr val="0070C0"/>
                </a:solidFill>
                <a:latin typeface="Calibri" pitchFamily="34" charset="0"/>
                <a:ea typeface="黑体" panose="02010600030101010101" pitchFamily="2" charset="-122"/>
              </a:rPr>
              <a:t>抒情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/>
      <p:bldP spid="137220" grpId="0" animBg="1"/>
      <p:bldP spid="137221" grpId="0"/>
      <p:bldP spid="137223" grpId="0"/>
      <p:bldP spid="137224" grpId="0"/>
      <p:bldP spid="137225" grpId="0"/>
      <p:bldP spid="137226" grpId="0"/>
      <p:bldP spid="137227" grpId="0"/>
      <p:bldP spid="137228" grpId="0"/>
      <p:bldP spid="137230" grpId="0"/>
      <p:bldP spid="137231" grpId="0"/>
      <p:bldP spid="137232" grpId="0"/>
      <p:bldP spid="137233" grpId="0" animBg="1"/>
      <p:bldP spid="13723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标题 139265"/>
          <p:cNvSpPr>
            <a:spLocks noGrp="1"/>
          </p:cNvSpPr>
          <p:nvPr>
            <p:ph type="title"/>
          </p:nvPr>
        </p:nvSpPr>
        <p:spPr>
          <a:xfrm>
            <a:off x="250825" y="692150"/>
            <a:ext cx="3455988" cy="1150938"/>
          </a:xfrm>
          <a:ln/>
        </p:spPr>
        <p:txBody>
          <a:bodyPr anchor="ctr"/>
          <a:lstStyle/>
          <a:p>
            <a:r>
              <a:rPr lang="en-US" altLang="zh-CN" sz="4000" b="1" dirty="0"/>
              <a:t> </a:t>
            </a:r>
            <a:r>
              <a:rPr lang="zh-CN" altLang="en-US" b="1" dirty="0">
                <a:solidFill>
                  <a:srgbClr val="FF0000"/>
                </a:solidFill>
              </a:rPr>
              <a:t>主题思想：</a:t>
            </a:r>
            <a:br>
              <a:rPr lang="zh-CN" altLang="en-US" b="1" dirty="0">
                <a:solidFill>
                  <a:srgbClr val="FF0000"/>
                </a:solidFill>
              </a:rPr>
            </a:b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39267" name="内容占位符 139266"/>
          <p:cNvSpPr>
            <a:spLocks noGrp="1"/>
          </p:cNvSpPr>
          <p:nvPr>
            <p:ph idx="1"/>
          </p:nvPr>
        </p:nvSpPr>
        <p:spPr>
          <a:xfrm>
            <a:off x="395288" y="1412875"/>
            <a:ext cx="8229600" cy="4525963"/>
          </a:xfrm>
          <a:ln/>
        </p:spPr>
        <p:txBody>
          <a:bodyPr anchor="t"/>
          <a:lstStyle/>
          <a:p>
            <a:pPr algn="just">
              <a:buNone/>
            </a:pPr>
            <a:r>
              <a:rPr lang="zh-CN" altLang="en-US" sz="4400" b="1" dirty="0">
                <a:solidFill>
                  <a:srgbClr val="0000FF"/>
                </a:solidFill>
                <a:ea typeface="黑体" panose="02010600030101010101" pitchFamily="2" charset="-122"/>
              </a:rPr>
              <a:t>　    本文通过迁客骚人登楼时或喜或悲的“览物之情”的分析议论，表达了作者“不以物喜，不以己悲”的阔大情怀和“先天下之忧而忧，后天下之乐而乐”的政治抱负，既有对滕子京的劝勉，也有对自我的勉励。</a:t>
            </a:r>
            <a:endParaRPr lang="zh-CN" altLang="en-US" sz="4400" b="1">
              <a:solidFill>
                <a:srgbClr val="0000FF"/>
              </a:solidFill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矩形 126978"/>
          <p:cNvSpPr/>
          <p:nvPr/>
        </p:nvSpPr>
        <p:spPr>
          <a:xfrm>
            <a:off x="395288" y="549275"/>
            <a:ext cx="8497887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en-US" altLang="zh-CN" sz="36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</a:p>
        </p:txBody>
      </p:sp>
      <p:pic>
        <p:nvPicPr>
          <p:cNvPr id="62466" name="图片 126979" descr="27"/>
          <p:cNvPicPr>
            <a:picLocks noChangeAspect="1"/>
          </p:cNvPicPr>
          <p:nvPr/>
        </p:nvPicPr>
        <p:blipFill>
          <a:blip r:embed="rId2" cstate="print">
            <a:lum bright="6000" contrast="35999"/>
          </a:blip>
          <a:stretch>
            <a:fillRect/>
          </a:stretch>
        </p:blipFill>
        <p:spPr>
          <a:xfrm>
            <a:off x="7740650" y="6442075"/>
            <a:ext cx="1403350" cy="41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7" name="矩形 126980"/>
          <p:cNvSpPr/>
          <p:nvPr/>
        </p:nvSpPr>
        <p:spPr>
          <a:xfrm>
            <a:off x="323850" y="0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3333CC"/>
                </a:solidFill>
                <a:latin typeface="Arial" panose="020B0604020202020204" pitchFamily="34" charset="0"/>
                <a:ea typeface="隶书" pitchFamily="49" charset="-122"/>
              </a:rPr>
              <a:t>小结</a:t>
            </a:r>
          </a:p>
        </p:txBody>
      </p:sp>
      <p:sp>
        <p:nvSpPr>
          <p:cNvPr id="126982" name="矩形 126981"/>
          <p:cNvSpPr/>
          <p:nvPr/>
        </p:nvSpPr>
        <p:spPr>
          <a:xfrm>
            <a:off x="107950" y="549275"/>
            <a:ext cx="9036050" cy="5584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本文题为</a:t>
            </a:r>
            <a:r>
              <a:rPr lang="en-US" altLang="zh-CN" sz="360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《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岳阳楼记</a:t>
            </a:r>
            <a:r>
              <a:rPr lang="en-US" altLang="zh-CN" sz="360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》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，自然要写岳阳楼的景色，但作者的意图却是借题发挥，谈一个人应有的政治抱负，并以此规劝友人。文章先由叙事入手，从重修岳阳楼的背景，说到岳阳楼的“大观”，再写“迁客骚人”登楼时一悲一喜的情怀，最后将这种情怀跟“古仁人之心”作对比，自然引出议论，说明作者意图。文章把叙事、写景、抒情、议论自然结合起来，句式上骈散交错，节奏不断变化，读起来声调铿锵，使人产生审美的感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矩形 128002"/>
          <p:cNvSpPr/>
          <p:nvPr/>
        </p:nvSpPr>
        <p:spPr>
          <a:xfrm>
            <a:off x="468313" y="765175"/>
            <a:ext cx="8101012" cy="4968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3333CC"/>
                </a:solidFill>
                <a:latin typeface="Arial" panose="020B0604020202020204" pitchFamily="34" charset="0"/>
                <a:ea typeface="隶书" pitchFamily="49" charset="-122"/>
              </a:rPr>
              <a:t>阅读下面语段，回答问题。</a:t>
            </a:r>
          </a:p>
          <a:p>
            <a:pPr lvl="0" indent="0"/>
            <a:r>
              <a:rPr lang="zh-CN" altLang="en-US" dirty="0">
                <a:solidFill>
                  <a:srgbClr val="3333CC"/>
                </a:solidFill>
                <a:latin typeface="Arial" panose="020B0604020202020204" pitchFamily="34" charset="0"/>
                <a:ea typeface="隶书" pitchFamily="49" charset="-122"/>
              </a:rPr>
              <a:t>    嗟乎！予尝求古仁人之心，或异二者之为，何哉？不以物喜，不以己悲；居庙堂之高则忧其民，处江湖之远则忧其君。是进亦忧，退亦忧。然则何时而乐耶？其必曰“先天下之忧而忧，后天下之乐而乐”乎。噫！微斯人，吾谁与归？</a:t>
            </a: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矩形 129025"/>
          <p:cNvSpPr/>
          <p:nvPr/>
        </p:nvSpPr>
        <p:spPr>
          <a:xfrm>
            <a:off x="539750" y="476250"/>
            <a:ext cx="82804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en-US" altLang="zh-CN" sz="36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</a:p>
        </p:txBody>
      </p:sp>
      <p:sp>
        <p:nvSpPr>
          <p:cNvPr id="129028" name="矩形 129027"/>
          <p:cNvSpPr/>
          <p:nvPr/>
        </p:nvSpPr>
        <p:spPr>
          <a:xfrm>
            <a:off x="4500563" y="0"/>
            <a:ext cx="2232025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岳阳楼记</a:t>
            </a:r>
          </a:p>
        </p:txBody>
      </p:sp>
      <p:sp>
        <p:nvSpPr>
          <p:cNvPr id="129029" name="矩形 129028"/>
          <p:cNvSpPr/>
          <p:nvPr/>
        </p:nvSpPr>
        <p:spPr>
          <a:xfrm>
            <a:off x="539750" y="692150"/>
            <a:ext cx="1731963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范仲淹</a:t>
            </a:r>
          </a:p>
        </p:txBody>
      </p:sp>
      <p:sp>
        <p:nvSpPr>
          <p:cNvPr id="129030" name="矩形 129029"/>
          <p:cNvSpPr/>
          <p:nvPr/>
        </p:nvSpPr>
        <p:spPr>
          <a:xfrm>
            <a:off x="4140200" y="692150"/>
            <a:ext cx="1223963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北宋</a:t>
            </a:r>
          </a:p>
        </p:txBody>
      </p:sp>
      <p:sp>
        <p:nvSpPr>
          <p:cNvPr id="129031" name="矩形 129030"/>
          <p:cNvSpPr/>
          <p:nvPr/>
        </p:nvSpPr>
        <p:spPr>
          <a:xfrm>
            <a:off x="7524750" y="692150"/>
            <a:ext cx="12700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政治</a:t>
            </a:r>
          </a:p>
        </p:txBody>
      </p:sp>
      <p:sp>
        <p:nvSpPr>
          <p:cNvPr id="129032" name="矩形 129031"/>
          <p:cNvSpPr/>
          <p:nvPr/>
        </p:nvSpPr>
        <p:spPr>
          <a:xfrm>
            <a:off x="1547813" y="1341438"/>
            <a:ext cx="15240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文学</a:t>
            </a:r>
          </a:p>
        </p:txBody>
      </p:sp>
      <p:sp>
        <p:nvSpPr>
          <p:cNvPr id="64519" name="矩形 129033"/>
          <p:cNvSpPr/>
          <p:nvPr/>
        </p:nvSpPr>
        <p:spPr>
          <a:xfrm>
            <a:off x="0" y="2205038"/>
            <a:ext cx="9434513" cy="39322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⒉“</a:t>
            </a:r>
            <a:r>
              <a:rPr lang="zh-CN" altLang="en-US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或异二者之为”中的“二者”是指（  ）</a:t>
            </a:r>
          </a:p>
          <a:p>
            <a:pPr lvl="0" indent="0"/>
            <a:r>
              <a:rPr lang="zh-CN" altLang="en-US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en-US" altLang="zh-CN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A</a:t>
            </a:r>
            <a:r>
              <a:rPr lang="zh-CN" altLang="en-US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．“迁客骚人”和“商旅”。</a:t>
            </a:r>
          </a:p>
          <a:p>
            <a:pPr lvl="0" indent="0"/>
            <a:r>
              <a:rPr lang="zh-CN" altLang="en-US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en-US" altLang="zh-CN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B</a:t>
            </a:r>
            <a:r>
              <a:rPr lang="zh-CN" altLang="en-US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．“霪雨霏霏，连月不开”和“春和景明，波澜不惊”。</a:t>
            </a:r>
          </a:p>
          <a:p>
            <a:pPr lvl="0" indent="0"/>
            <a:r>
              <a:rPr lang="zh-CN" altLang="en-US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en-US" altLang="zh-CN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C</a:t>
            </a:r>
            <a:r>
              <a:rPr lang="zh-CN" altLang="en-US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．“去国怀乡</a:t>
            </a:r>
            <a:r>
              <a:rPr lang="en-US" altLang="zh-CN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……</a:t>
            </a:r>
            <a:r>
              <a:rPr lang="zh-CN" altLang="en-US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感极而悲者”和“心旷神怡</a:t>
            </a:r>
            <a:r>
              <a:rPr lang="en-US" altLang="zh-CN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……</a:t>
            </a:r>
            <a:r>
              <a:rPr lang="zh-CN" altLang="en-US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，其喜洋洋者。”</a:t>
            </a:r>
          </a:p>
          <a:p>
            <a:pPr lvl="0" indent="0"/>
            <a:r>
              <a:rPr lang="zh-CN" altLang="en-US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en-US" altLang="zh-CN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D</a:t>
            </a:r>
            <a:r>
              <a:rPr lang="zh-CN" altLang="en-US" sz="3600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．“居庙堂之高”和“处江湖之远”。</a:t>
            </a:r>
          </a:p>
        </p:txBody>
      </p:sp>
      <p:sp>
        <p:nvSpPr>
          <p:cNvPr id="129035" name="矩形 129034"/>
          <p:cNvSpPr/>
          <p:nvPr/>
        </p:nvSpPr>
        <p:spPr>
          <a:xfrm>
            <a:off x="8269288" y="2205038"/>
            <a:ext cx="5508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C</a:t>
            </a:r>
          </a:p>
        </p:txBody>
      </p:sp>
      <p:sp>
        <p:nvSpPr>
          <p:cNvPr id="64521" name="矩形 129035"/>
          <p:cNvSpPr/>
          <p:nvPr/>
        </p:nvSpPr>
        <p:spPr>
          <a:xfrm>
            <a:off x="395288" y="115888"/>
            <a:ext cx="8569325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⒈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这段文字选自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        》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，作者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_______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，他是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_____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（朝代）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_____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家、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_____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家。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9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8" grpId="0"/>
      <p:bldP spid="129029" grpId="0"/>
      <p:bldP spid="129030" grpId="0"/>
      <p:bldP spid="129031" grpId="0"/>
      <p:bldP spid="129032" grpId="0"/>
      <p:bldP spid="12903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矩形 130051"/>
          <p:cNvSpPr/>
          <p:nvPr/>
        </p:nvSpPr>
        <p:spPr>
          <a:xfrm>
            <a:off x="250825" y="1196975"/>
            <a:ext cx="8497888" cy="3749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⒊“</a:t>
            </a:r>
            <a:r>
              <a:rPr lang="zh-CN" altLang="en-US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是进亦忧，退亦忧”中的“进”和“退”分别指（    ）</a:t>
            </a:r>
          </a:p>
          <a:p>
            <a:pPr lvl="0" indent="0"/>
            <a:r>
              <a:rPr lang="zh-CN" altLang="en-US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en-US" altLang="zh-CN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A</a:t>
            </a:r>
            <a:r>
              <a:rPr lang="zh-CN" altLang="en-US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．“不以物喜”和“不以己悲”。</a:t>
            </a:r>
          </a:p>
          <a:p>
            <a:pPr lvl="0" indent="0"/>
            <a:r>
              <a:rPr lang="zh-CN" altLang="en-US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en-US" altLang="zh-CN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B</a:t>
            </a:r>
            <a:r>
              <a:rPr lang="zh-CN" altLang="en-US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．“居庙堂之高”和“处江湖之远”。</a:t>
            </a:r>
          </a:p>
          <a:p>
            <a:pPr lvl="0" indent="0"/>
            <a:r>
              <a:rPr lang="zh-CN" altLang="en-US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en-US" altLang="zh-CN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C</a:t>
            </a:r>
            <a:r>
              <a:rPr lang="zh-CN" altLang="en-US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．“忧其君”和“忧其民”。 </a:t>
            </a:r>
          </a:p>
          <a:p>
            <a:pPr lvl="0" indent="0"/>
            <a:r>
              <a:rPr lang="zh-CN" altLang="en-US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en-US" altLang="zh-CN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D</a:t>
            </a:r>
            <a:r>
              <a:rPr lang="zh-CN" altLang="en-US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．“先天下之忧”和“后天下之乐”。</a:t>
            </a:r>
          </a:p>
        </p:txBody>
      </p:sp>
      <p:sp>
        <p:nvSpPr>
          <p:cNvPr id="130053" name="矩形 130052"/>
          <p:cNvSpPr/>
          <p:nvPr/>
        </p:nvSpPr>
        <p:spPr>
          <a:xfrm>
            <a:off x="4614863" y="1760538"/>
            <a:ext cx="5508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63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落霞秋水</a:t>
            </a:r>
          </a:p>
        </p:txBody>
      </p:sp>
      <p:sp>
        <p:nvSpPr>
          <p:cNvPr id="11266" name="矩形 16386"/>
          <p:cNvSpPr/>
          <p:nvPr/>
        </p:nvSpPr>
        <p:spPr>
          <a:xfrm>
            <a:off x="685800" y="500063"/>
            <a:ext cx="7772400" cy="5867400"/>
          </a:xfrm>
          <a:prstGeom prst="rect">
            <a:avLst/>
          </a:prstGeom>
          <a:noFill/>
          <a:ln w="19050" cap="rnd" cmpd="sng">
            <a:solidFill>
              <a:schemeClr val="hlink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67" name="图片 16387" descr="落霞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16388"/>
          <p:cNvSpPr txBox="1"/>
          <p:nvPr/>
        </p:nvSpPr>
        <p:spPr>
          <a:xfrm>
            <a:off x="7235825" y="333375"/>
            <a:ext cx="915988" cy="55435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 algn="ctr">
              <a:buClr>
                <a:srgbClr val="000000"/>
              </a:buClr>
            </a:pPr>
            <a:r>
              <a:rPr lang="zh-CN" altLang="en-US" sz="4800" u="sng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落霞与孤鹜齐飞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endParaRPr lang="zh-CN" altLang="en-US" sz="3600">
              <a:solidFill>
                <a:srgbClr val="FF0066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5835650" y="974725"/>
            <a:ext cx="915988" cy="58832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 algn="ctr">
              <a:buClr>
                <a:srgbClr val="000000"/>
              </a:buClr>
            </a:pPr>
            <a:r>
              <a:rPr lang="zh-CN" altLang="en-US" sz="4800" u="sng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秋水共长天一色 </a:t>
            </a:r>
            <a:r>
              <a:rPr lang="zh-CN" altLang="en-US" sz="4800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sz="4800">
              <a:solidFill>
                <a:srgbClr val="FF0066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矩形 131073"/>
          <p:cNvSpPr/>
          <p:nvPr/>
        </p:nvSpPr>
        <p:spPr>
          <a:xfrm>
            <a:off x="395288" y="981075"/>
            <a:ext cx="8497887" cy="9715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anchor="t">
            <a:spAutoFit/>
          </a:bodyPr>
          <a:lstStyle/>
          <a:p>
            <a:pPr lvl="0" indent="0">
              <a:lnSpc>
                <a:spcPct val="1600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</a:p>
        </p:txBody>
      </p:sp>
      <p:sp>
        <p:nvSpPr>
          <p:cNvPr id="131075" name="矩形 131074"/>
          <p:cNvSpPr/>
          <p:nvPr/>
        </p:nvSpPr>
        <p:spPr>
          <a:xfrm>
            <a:off x="2822575" y="4714875"/>
            <a:ext cx="2160588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滕子京</a:t>
            </a:r>
          </a:p>
        </p:txBody>
      </p:sp>
      <p:sp>
        <p:nvSpPr>
          <p:cNvPr id="131076" name="矩形 131075"/>
          <p:cNvSpPr/>
          <p:nvPr/>
        </p:nvSpPr>
        <p:spPr>
          <a:xfrm>
            <a:off x="4165600" y="2527300"/>
            <a:ext cx="2159000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古仁人</a:t>
            </a:r>
          </a:p>
        </p:txBody>
      </p:sp>
      <p:sp>
        <p:nvSpPr>
          <p:cNvPr id="131077" name="矩形 131076"/>
          <p:cNvSpPr/>
          <p:nvPr/>
        </p:nvSpPr>
        <p:spPr>
          <a:xfrm>
            <a:off x="2266950" y="3311525"/>
            <a:ext cx="4608513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先天下之忧而忧</a:t>
            </a:r>
          </a:p>
        </p:txBody>
      </p:sp>
      <p:sp>
        <p:nvSpPr>
          <p:cNvPr id="131078" name="矩形 131077"/>
          <p:cNvSpPr/>
          <p:nvPr/>
        </p:nvSpPr>
        <p:spPr>
          <a:xfrm>
            <a:off x="242888" y="4013200"/>
            <a:ext cx="4608512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后天下之乐而乐</a:t>
            </a:r>
          </a:p>
        </p:txBody>
      </p:sp>
      <p:pic>
        <p:nvPicPr>
          <p:cNvPr id="66566" name="图片 131078" descr="27"/>
          <p:cNvPicPr>
            <a:picLocks noChangeAspect="1"/>
          </p:cNvPicPr>
          <p:nvPr/>
        </p:nvPicPr>
        <p:blipFill>
          <a:blip r:embed="rId2" cstate="print">
            <a:lum bright="6000" contrast="35999"/>
          </a:blip>
          <a:stretch>
            <a:fillRect/>
          </a:stretch>
        </p:blipFill>
        <p:spPr>
          <a:xfrm>
            <a:off x="7740650" y="6442075"/>
            <a:ext cx="1403350" cy="41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7" name="矩形 131079"/>
          <p:cNvSpPr/>
          <p:nvPr/>
        </p:nvSpPr>
        <p:spPr>
          <a:xfrm>
            <a:off x="73025" y="1785938"/>
            <a:ext cx="8820150" cy="3751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en-US" altLang="zh-CN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⒋“</a:t>
            </a:r>
            <a:r>
              <a:rPr lang="zh-CN" altLang="en-US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噫！微斯人，吾谁与归？”句中的“斯人”指的是</a:t>
            </a:r>
            <a:r>
              <a:rPr lang="en-US" altLang="zh-CN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_______</a:t>
            </a:r>
            <a:r>
              <a:rPr lang="zh-CN" altLang="en-US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，这种人的忧乐观是</a:t>
            </a:r>
            <a:r>
              <a:rPr lang="en-US" altLang="zh-CN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_______________</a:t>
            </a:r>
            <a:r>
              <a:rPr lang="zh-CN" altLang="en-US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en-US" altLang="zh-CN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_______________</a:t>
            </a:r>
            <a:r>
              <a:rPr lang="zh-CN" altLang="en-US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。作者以此鞭策自己并勉励朋友</a:t>
            </a:r>
            <a:r>
              <a:rPr lang="en-US" altLang="zh-CN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________</a:t>
            </a:r>
            <a:r>
              <a:rPr lang="zh-CN" altLang="en-US" dirty="0">
                <a:solidFill>
                  <a:srgbClr val="3333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100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100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00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100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100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00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 bldLvl="0" animBg="1"/>
      <p:bldP spid="131076" grpId="0" bldLvl="0" animBg="1"/>
      <p:bldP spid="131077" grpId="0" bldLvl="0" animBg="1"/>
      <p:bldP spid="131078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矩形 105476"/>
          <p:cNvSpPr/>
          <p:nvPr/>
        </p:nvSpPr>
        <p:spPr>
          <a:xfrm>
            <a:off x="684213" y="1484313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国</a:t>
            </a:r>
          </a:p>
        </p:txBody>
      </p:sp>
      <p:sp>
        <p:nvSpPr>
          <p:cNvPr id="67586" name="矩形 105477"/>
          <p:cNvSpPr/>
          <p:nvPr/>
        </p:nvSpPr>
        <p:spPr>
          <a:xfrm>
            <a:off x="1835150" y="620713"/>
            <a:ext cx="5545138" cy="5946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固国不以山溪之险</a:t>
            </a:r>
          </a:p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国恒亡</a:t>
            </a:r>
          </a:p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则有去国怀乡</a:t>
            </a:r>
          </a:p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而或长烟一空</a:t>
            </a:r>
          </a:p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或异二者之为</a:t>
            </a:r>
          </a:p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居庙堂之高则忧其民</a:t>
            </a:r>
          </a:p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面山而居</a:t>
            </a:r>
          </a:p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居十日</a:t>
            </a:r>
          </a:p>
        </p:txBody>
      </p:sp>
      <p:sp>
        <p:nvSpPr>
          <p:cNvPr id="67587" name="左大括号 105478"/>
          <p:cNvSpPr/>
          <p:nvPr/>
        </p:nvSpPr>
        <p:spPr>
          <a:xfrm>
            <a:off x="1476375" y="1052513"/>
            <a:ext cx="360363" cy="1584325"/>
          </a:xfrm>
          <a:prstGeom prst="leftBrace">
            <a:avLst>
              <a:gd name="adj1" fmla="val 36616"/>
              <a:gd name="adj2" fmla="val 50000"/>
            </a:avLst>
          </a:prstGeom>
          <a:noFill/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ctr"/>
          <a:lstStyle/>
          <a:p>
            <a:pPr lvl="0" indent="0" algn="ctr"/>
            <a:endParaRPr lang="zh-CN" altLang="en-US" sz="1800" b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88" name="左大括号 105479"/>
          <p:cNvSpPr/>
          <p:nvPr/>
        </p:nvSpPr>
        <p:spPr>
          <a:xfrm>
            <a:off x="1547813" y="3068638"/>
            <a:ext cx="360362" cy="1152525"/>
          </a:xfrm>
          <a:prstGeom prst="leftBrace">
            <a:avLst>
              <a:gd name="adj1" fmla="val 26637"/>
              <a:gd name="adj2" fmla="val 50000"/>
            </a:avLst>
          </a:prstGeom>
          <a:noFill/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ctr"/>
          <a:lstStyle/>
          <a:p>
            <a:pPr lvl="0" indent="0" algn="ctr"/>
            <a:endParaRPr lang="zh-CN" altLang="en-US" sz="1800" b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89" name="左大括号 105480"/>
          <p:cNvSpPr/>
          <p:nvPr/>
        </p:nvSpPr>
        <p:spPr>
          <a:xfrm>
            <a:off x="1547813" y="4652963"/>
            <a:ext cx="360362" cy="1584325"/>
          </a:xfrm>
          <a:prstGeom prst="leftBrace">
            <a:avLst>
              <a:gd name="adj1" fmla="val 36616"/>
              <a:gd name="adj2" fmla="val 50000"/>
            </a:avLst>
          </a:prstGeom>
          <a:noFill/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ctr"/>
          <a:lstStyle/>
          <a:p>
            <a:pPr lvl="0" indent="0" algn="ctr"/>
            <a:endParaRPr lang="zh-CN" altLang="en-US" sz="1800" b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0" name="矩形 105481"/>
          <p:cNvSpPr/>
          <p:nvPr/>
        </p:nvSpPr>
        <p:spPr>
          <a:xfrm>
            <a:off x="684213" y="5084763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居</a:t>
            </a:r>
          </a:p>
        </p:txBody>
      </p:sp>
      <p:sp>
        <p:nvSpPr>
          <p:cNvPr id="67591" name="矩形 105482"/>
          <p:cNvSpPr/>
          <p:nvPr/>
        </p:nvSpPr>
        <p:spPr>
          <a:xfrm>
            <a:off x="755650" y="3284538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或</a:t>
            </a:r>
          </a:p>
        </p:txBody>
      </p:sp>
      <p:sp>
        <p:nvSpPr>
          <p:cNvPr id="105484" name="矩形 105483"/>
          <p:cNvSpPr/>
          <p:nvPr/>
        </p:nvSpPr>
        <p:spPr>
          <a:xfrm>
            <a:off x="6300788" y="765175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隶书" pitchFamily="49" charset="-122"/>
              </a:rPr>
              <a:t>国防</a:t>
            </a:r>
          </a:p>
        </p:txBody>
      </p:sp>
      <p:sp>
        <p:nvSpPr>
          <p:cNvPr id="105485" name="矩形 105484"/>
          <p:cNvSpPr/>
          <p:nvPr/>
        </p:nvSpPr>
        <p:spPr>
          <a:xfrm>
            <a:off x="3995738" y="1484313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隶书" pitchFamily="49" charset="-122"/>
              </a:rPr>
              <a:t>国家</a:t>
            </a:r>
          </a:p>
        </p:txBody>
      </p:sp>
      <p:sp>
        <p:nvSpPr>
          <p:cNvPr id="105486" name="矩形 105485"/>
          <p:cNvSpPr/>
          <p:nvPr/>
        </p:nvSpPr>
        <p:spPr>
          <a:xfrm>
            <a:off x="5148263" y="2276475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隶书" pitchFamily="49" charset="-122"/>
              </a:rPr>
              <a:t>国都</a:t>
            </a:r>
          </a:p>
        </p:txBody>
      </p:sp>
      <p:sp>
        <p:nvSpPr>
          <p:cNvPr id="105487" name="矩形 105486"/>
          <p:cNvSpPr/>
          <p:nvPr/>
        </p:nvSpPr>
        <p:spPr>
          <a:xfrm>
            <a:off x="5292725" y="2997200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隶书" pitchFamily="49" charset="-122"/>
              </a:rPr>
              <a:t>有时</a:t>
            </a:r>
          </a:p>
        </p:txBody>
      </p:sp>
      <p:sp>
        <p:nvSpPr>
          <p:cNvPr id="105488" name="矩形 105487"/>
          <p:cNvSpPr/>
          <p:nvPr/>
        </p:nvSpPr>
        <p:spPr>
          <a:xfrm>
            <a:off x="5364163" y="3716338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隶书" pitchFamily="49" charset="-122"/>
              </a:rPr>
              <a:t>或许</a:t>
            </a:r>
          </a:p>
        </p:txBody>
      </p:sp>
      <p:sp>
        <p:nvSpPr>
          <p:cNvPr id="105489" name="矩形 105488"/>
          <p:cNvSpPr/>
          <p:nvPr/>
        </p:nvSpPr>
        <p:spPr>
          <a:xfrm>
            <a:off x="6588125" y="4365625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隶书" pitchFamily="49" charset="-122"/>
              </a:rPr>
              <a:t>处在</a:t>
            </a:r>
          </a:p>
        </p:txBody>
      </p:sp>
      <p:sp>
        <p:nvSpPr>
          <p:cNvPr id="105490" name="矩形 105489"/>
          <p:cNvSpPr/>
          <p:nvPr/>
        </p:nvSpPr>
        <p:spPr>
          <a:xfrm>
            <a:off x="4211638" y="5084763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隶书" pitchFamily="49" charset="-122"/>
              </a:rPr>
              <a:t>居住</a:t>
            </a:r>
          </a:p>
        </p:txBody>
      </p:sp>
      <p:sp>
        <p:nvSpPr>
          <p:cNvPr id="105491" name="矩形 105490"/>
          <p:cNvSpPr/>
          <p:nvPr/>
        </p:nvSpPr>
        <p:spPr>
          <a:xfrm>
            <a:off x="3851275" y="5949950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隶书" pitchFamily="49" charset="-122"/>
              </a:rPr>
              <a:t>停了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84" grpId="0"/>
      <p:bldP spid="105485" grpId="0"/>
      <p:bldP spid="105486" grpId="0"/>
      <p:bldP spid="105487" grpId="0"/>
      <p:bldP spid="105488" grpId="0"/>
      <p:bldP spid="105489" grpId="0"/>
      <p:bldP spid="105490" grpId="0"/>
      <p:bldP spid="10549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矩形 108546"/>
          <p:cNvSpPr/>
          <p:nvPr/>
        </p:nvSpPr>
        <p:spPr>
          <a:xfrm>
            <a:off x="466725" y="1989138"/>
            <a:ext cx="7921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通</a:t>
            </a:r>
          </a:p>
        </p:txBody>
      </p:sp>
      <p:sp>
        <p:nvSpPr>
          <p:cNvPr id="108548" name="矩形 108547"/>
          <p:cNvSpPr/>
          <p:nvPr/>
        </p:nvSpPr>
        <p:spPr>
          <a:xfrm>
            <a:off x="6011863" y="1341438"/>
            <a:ext cx="1368425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通过</a:t>
            </a:r>
          </a:p>
        </p:txBody>
      </p:sp>
      <p:sp>
        <p:nvSpPr>
          <p:cNvPr id="108549" name="矩形 108548"/>
          <p:cNvSpPr/>
          <p:nvPr/>
        </p:nvSpPr>
        <p:spPr>
          <a:xfrm>
            <a:off x="6372225" y="2060575"/>
            <a:ext cx="2232025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顺利</a:t>
            </a:r>
          </a:p>
        </p:txBody>
      </p:sp>
      <p:sp>
        <p:nvSpPr>
          <p:cNvPr id="108550" name="矩形 108549"/>
          <p:cNvSpPr/>
          <p:nvPr/>
        </p:nvSpPr>
        <p:spPr>
          <a:xfrm>
            <a:off x="6300788" y="2781300"/>
            <a:ext cx="1344612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通晓</a:t>
            </a:r>
          </a:p>
        </p:txBody>
      </p:sp>
      <p:sp>
        <p:nvSpPr>
          <p:cNvPr id="68613" name="矩形 108550"/>
          <p:cNvSpPr/>
          <p:nvPr/>
        </p:nvSpPr>
        <p:spPr>
          <a:xfrm>
            <a:off x="506413" y="4516438"/>
            <a:ext cx="7524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旷</a:t>
            </a:r>
          </a:p>
        </p:txBody>
      </p:sp>
      <p:sp>
        <p:nvSpPr>
          <p:cNvPr id="108552" name="矩形 108551"/>
          <p:cNvSpPr/>
          <p:nvPr/>
        </p:nvSpPr>
        <p:spPr>
          <a:xfrm>
            <a:off x="5364163" y="4076700"/>
            <a:ext cx="1331912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开朗</a:t>
            </a:r>
          </a:p>
        </p:txBody>
      </p:sp>
      <p:sp>
        <p:nvSpPr>
          <p:cNvPr id="108553" name="矩形 108552"/>
          <p:cNvSpPr/>
          <p:nvPr/>
        </p:nvSpPr>
        <p:spPr>
          <a:xfrm>
            <a:off x="6372225" y="5013325"/>
            <a:ext cx="1511300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宽广</a:t>
            </a:r>
          </a:p>
        </p:txBody>
      </p:sp>
      <p:sp>
        <p:nvSpPr>
          <p:cNvPr id="68616" name="左大括号 108553"/>
          <p:cNvSpPr/>
          <p:nvPr/>
        </p:nvSpPr>
        <p:spPr>
          <a:xfrm>
            <a:off x="1187450" y="1485900"/>
            <a:ext cx="215900" cy="1655763"/>
          </a:xfrm>
          <a:prstGeom prst="leftBrace">
            <a:avLst>
              <a:gd name="adj1" fmla="val 63873"/>
              <a:gd name="adj2" fmla="val 50000"/>
            </a:avLst>
          </a:prstGeom>
          <a:noFill/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7" name="左大括号 108554"/>
          <p:cNvSpPr/>
          <p:nvPr/>
        </p:nvSpPr>
        <p:spPr>
          <a:xfrm>
            <a:off x="1187450" y="4221163"/>
            <a:ext cx="215900" cy="1223962"/>
          </a:xfrm>
          <a:prstGeom prst="leftBrace">
            <a:avLst>
              <a:gd name="adj1" fmla="val 47216"/>
              <a:gd name="adj2" fmla="val 50000"/>
            </a:avLst>
          </a:prstGeom>
          <a:noFill/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8" name="矩形 108555"/>
          <p:cNvSpPr/>
          <p:nvPr/>
        </p:nvSpPr>
        <p:spPr>
          <a:xfrm>
            <a:off x="1331913" y="1196975"/>
            <a:ext cx="5759450" cy="4483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初极狭，才通人</a:t>
            </a:r>
          </a:p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政通人和，百废具兴</a:t>
            </a:r>
          </a:p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鸣之而不能通其意</a:t>
            </a:r>
          </a:p>
          <a:p>
            <a:pPr lvl="0" indent="0">
              <a:lnSpc>
                <a:spcPct val="120000"/>
              </a:lnSpc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则有心旷神怡</a:t>
            </a:r>
          </a:p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土地平旷，屋舍严然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/>
      <p:bldP spid="108549" grpId="0"/>
      <p:bldP spid="108550" grpId="0"/>
      <p:bldP spid="108552" grpId="0"/>
      <p:bldP spid="10855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矩形 109570"/>
          <p:cNvSpPr/>
          <p:nvPr/>
        </p:nvSpPr>
        <p:spPr>
          <a:xfrm>
            <a:off x="539750" y="2708275"/>
            <a:ext cx="6597650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具，同“俱”，全，都</a:t>
            </a:r>
          </a:p>
        </p:txBody>
      </p:sp>
      <p:sp>
        <p:nvSpPr>
          <p:cNvPr id="109572" name="矩形 109571"/>
          <p:cNvSpPr/>
          <p:nvPr/>
        </p:nvSpPr>
        <p:spPr>
          <a:xfrm>
            <a:off x="611188" y="4292600"/>
            <a:ext cx="5976937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属，同“嘱”，嘱咐</a:t>
            </a:r>
          </a:p>
        </p:txBody>
      </p:sp>
      <p:sp>
        <p:nvSpPr>
          <p:cNvPr id="69635" name="矩形 109572"/>
          <p:cNvSpPr/>
          <p:nvPr/>
        </p:nvSpPr>
        <p:spPr>
          <a:xfrm>
            <a:off x="431800" y="1189038"/>
            <a:ext cx="7435850" cy="30178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⒉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通假字。</a:t>
            </a:r>
          </a:p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百废具兴。</a:t>
            </a:r>
          </a:p>
          <a:p>
            <a:pPr lvl="0" indent="0">
              <a:lnSpc>
                <a:spcPct val="120000"/>
              </a:lnSpc>
            </a:pPr>
            <a:endParaRPr lang="zh-CN" altLang="en-US" dirty="0">
              <a:solidFill>
                <a:schemeClr val="accent2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属予作文以记之。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 bldLvl="0" animBg="1"/>
      <p:bldP spid="10957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矩形 110594"/>
          <p:cNvSpPr/>
          <p:nvPr/>
        </p:nvSpPr>
        <p:spPr>
          <a:xfrm>
            <a:off x="468313" y="2500313"/>
            <a:ext cx="7937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</a:t>
            </a:r>
          </a:p>
        </p:txBody>
      </p:sp>
      <p:sp>
        <p:nvSpPr>
          <p:cNvPr id="70658" name="矩形 110595"/>
          <p:cNvSpPr/>
          <p:nvPr/>
        </p:nvSpPr>
        <p:spPr>
          <a:xfrm>
            <a:off x="465138" y="4948238"/>
            <a:ext cx="7937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其</a:t>
            </a:r>
          </a:p>
        </p:txBody>
      </p:sp>
      <p:sp>
        <p:nvSpPr>
          <p:cNvPr id="110597" name="矩形 110596"/>
          <p:cNvSpPr/>
          <p:nvPr/>
        </p:nvSpPr>
        <p:spPr>
          <a:xfrm>
            <a:off x="6443663" y="1557338"/>
            <a:ext cx="900112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来</a:t>
            </a:r>
          </a:p>
        </p:txBody>
      </p:sp>
      <p:sp>
        <p:nvSpPr>
          <p:cNvPr id="110598" name="矩形 110597"/>
          <p:cNvSpPr/>
          <p:nvPr/>
        </p:nvSpPr>
        <p:spPr>
          <a:xfrm>
            <a:off x="6372225" y="2205038"/>
            <a:ext cx="7683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因</a:t>
            </a:r>
          </a:p>
        </p:txBody>
      </p:sp>
      <p:sp>
        <p:nvSpPr>
          <p:cNvPr id="110599" name="矩形 110598"/>
          <p:cNvSpPr/>
          <p:nvPr/>
        </p:nvSpPr>
        <p:spPr>
          <a:xfrm>
            <a:off x="6443663" y="2852738"/>
            <a:ext cx="7810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凭</a:t>
            </a:r>
          </a:p>
        </p:txBody>
      </p:sp>
      <p:sp>
        <p:nvSpPr>
          <p:cNvPr id="110600" name="矩形 110599"/>
          <p:cNvSpPr/>
          <p:nvPr/>
        </p:nvSpPr>
        <p:spPr>
          <a:xfrm>
            <a:off x="6156325" y="3429000"/>
            <a:ext cx="1349375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用来</a:t>
            </a:r>
          </a:p>
        </p:txBody>
      </p:sp>
      <p:sp>
        <p:nvSpPr>
          <p:cNvPr id="110601" name="矩形 110600"/>
          <p:cNvSpPr/>
          <p:nvPr/>
        </p:nvSpPr>
        <p:spPr>
          <a:xfrm>
            <a:off x="3419475" y="4652963"/>
            <a:ext cx="3671888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代词：他，他们</a:t>
            </a:r>
          </a:p>
        </p:txBody>
      </p:sp>
      <p:sp>
        <p:nvSpPr>
          <p:cNvPr id="110602" name="矩形 110601"/>
          <p:cNvSpPr/>
          <p:nvPr/>
        </p:nvSpPr>
        <p:spPr>
          <a:xfrm>
            <a:off x="4787900" y="5229225"/>
            <a:ext cx="17272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语气词</a:t>
            </a:r>
          </a:p>
        </p:txBody>
      </p:sp>
      <p:sp>
        <p:nvSpPr>
          <p:cNvPr id="110603" name="矩形 110602"/>
          <p:cNvSpPr/>
          <p:nvPr/>
        </p:nvSpPr>
        <p:spPr>
          <a:xfrm>
            <a:off x="4932363" y="5949950"/>
            <a:ext cx="2478087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代词：他的</a:t>
            </a:r>
          </a:p>
        </p:txBody>
      </p:sp>
      <p:sp>
        <p:nvSpPr>
          <p:cNvPr id="70666" name="左大括号 110603"/>
          <p:cNvSpPr/>
          <p:nvPr/>
        </p:nvSpPr>
        <p:spPr>
          <a:xfrm>
            <a:off x="1187450" y="1844675"/>
            <a:ext cx="360363" cy="1944688"/>
          </a:xfrm>
          <a:prstGeom prst="leftBrace">
            <a:avLst>
              <a:gd name="adj1" fmla="val 44945"/>
              <a:gd name="adj2" fmla="val 50000"/>
            </a:avLst>
          </a:prstGeom>
          <a:noFill/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7" name="左大括号 110604"/>
          <p:cNvSpPr/>
          <p:nvPr/>
        </p:nvSpPr>
        <p:spPr>
          <a:xfrm>
            <a:off x="1187450" y="4508500"/>
            <a:ext cx="360363" cy="1512888"/>
          </a:xfrm>
          <a:prstGeom prst="leftBrace">
            <a:avLst>
              <a:gd name="adj1" fmla="val 34965"/>
              <a:gd name="adj2" fmla="val 50000"/>
            </a:avLst>
          </a:prstGeom>
          <a:noFill/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0668" name="图片 110605" descr="27"/>
          <p:cNvPicPr>
            <a:picLocks noChangeAspect="1"/>
          </p:cNvPicPr>
          <p:nvPr/>
        </p:nvPicPr>
        <p:blipFill>
          <a:blip r:embed="rId2" cstate="print">
            <a:lum bright="6000" contrast="35999"/>
          </a:blip>
          <a:stretch>
            <a:fillRect/>
          </a:stretch>
        </p:blipFill>
        <p:spPr>
          <a:xfrm>
            <a:off x="7740650" y="6442075"/>
            <a:ext cx="1403350" cy="41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9" name="矩形 110606"/>
          <p:cNvSpPr/>
          <p:nvPr/>
        </p:nvSpPr>
        <p:spPr>
          <a:xfrm>
            <a:off x="1403350" y="333375"/>
            <a:ext cx="4572000" cy="6188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⒊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虚词。</a:t>
            </a:r>
          </a:p>
          <a:p>
            <a:pPr lvl="0" indent="0"/>
            <a:endParaRPr lang="zh-CN" altLang="en-US" dirty="0">
              <a:solidFill>
                <a:schemeClr val="accent2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属予作文以记之</a:t>
            </a:r>
          </a:p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不以物喜 </a:t>
            </a:r>
          </a:p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固国不以山溪之险</a:t>
            </a:r>
          </a:p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所以动心忍性</a:t>
            </a:r>
          </a:p>
          <a:p>
            <a:pPr lvl="0" indent="0"/>
            <a:endParaRPr lang="zh-CN" altLang="en-US" dirty="0">
              <a:solidFill>
                <a:schemeClr val="accent2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其必曰</a:t>
            </a:r>
          </a:p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其喜洋洋者矣</a:t>
            </a:r>
          </a:p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必先苦其心志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0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7" grpId="0"/>
      <p:bldP spid="110598" grpId="0"/>
      <p:bldP spid="110599" grpId="0"/>
      <p:bldP spid="110600" grpId="0"/>
      <p:bldP spid="110601" grpId="0"/>
      <p:bldP spid="110602" grpId="0"/>
      <p:bldP spid="11060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矩形 111618"/>
          <p:cNvSpPr/>
          <p:nvPr/>
        </p:nvSpPr>
        <p:spPr>
          <a:xfrm>
            <a:off x="7788275" y="1697038"/>
            <a:ext cx="585788" cy="639762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</a:p>
        </p:txBody>
      </p:sp>
      <p:sp>
        <p:nvSpPr>
          <p:cNvPr id="71682" name="矩形 111619"/>
          <p:cNvSpPr/>
          <p:nvPr/>
        </p:nvSpPr>
        <p:spPr>
          <a:xfrm>
            <a:off x="233363" y="1697038"/>
            <a:ext cx="8675687" cy="3140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㈠ 下面用谈停顿有误的一项是（  ）</a:t>
            </a:r>
          </a:p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A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．滕子京／谪守／巴陵郡。</a:t>
            </a:r>
          </a:p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B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．属予／作文／以记之。</a:t>
            </a:r>
          </a:p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C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．予观夫／巴陵／胜状。</a:t>
            </a:r>
          </a:p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D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．此则／岳阳楼／之大／观也。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矩形 112642"/>
          <p:cNvSpPr/>
          <p:nvPr/>
        </p:nvSpPr>
        <p:spPr>
          <a:xfrm>
            <a:off x="7585075" y="1701800"/>
            <a:ext cx="725488" cy="63976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</a:p>
        </p:txBody>
      </p:sp>
      <p:pic>
        <p:nvPicPr>
          <p:cNvPr id="72706" name="图片 112643" descr="27"/>
          <p:cNvPicPr>
            <a:picLocks noChangeAspect="1"/>
          </p:cNvPicPr>
          <p:nvPr/>
        </p:nvPicPr>
        <p:blipFill>
          <a:blip r:embed="rId2" cstate="print">
            <a:lum bright="6000" contrast="35999"/>
          </a:blip>
          <a:stretch>
            <a:fillRect/>
          </a:stretch>
        </p:blipFill>
        <p:spPr>
          <a:xfrm>
            <a:off x="7740650" y="6442075"/>
            <a:ext cx="1403350" cy="41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7" name="矩形 112644"/>
          <p:cNvSpPr/>
          <p:nvPr/>
        </p:nvSpPr>
        <p:spPr>
          <a:xfrm>
            <a:off x="317500" y="1701800"/>
            <a:ext cx="7993063" cy="3140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㈡下面句子不是骈句的一项是（  ） </a:t>
            </a:r>
          </a:p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A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．衔远山，吞长江</a:t>
            </a:r>
          </a:p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B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．朝晖夕阴，气象万千</a:t>
            </a:r>
          </a:p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C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．日星隐耀，山岳潜形</a:t>
            </a:r>
          </a:p>
          <a:p>
            <a:pPr lvl="0" indent="0"/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D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．不以物喜，不以己悲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矩形 33793"/>
          <p:cNvSpPr/>
          <p:nvPr/>
        </p:nvSpPr>
        <p:spPr>
          <a:xfrm>
            <a:off x="179388" y="1412875"/>
            <a:ext cx="8964612" cy="4359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>
              <a:buClr>
                <a:srgbClr val="000000"/>
              </a:buClr>
            </a:pPr>
            <a:r>
              <a:rPr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dirty="0">
                <a:latin typeface="Times New Roman" panose="02020603050405020304" pitchFamily="18" charset="0"/>
                <a:ea typeface="隶书" pitchFamily="49" charset="-122"/>
              </a:rPr>
              <a:t>一千多年前的封建士大夫能吃苦在前，享乐在后，能时时处处忧国忧民，这种闪烁着民族精神的人格力量对我们后人是一种鞭策，是一种教育。回望中华民族几千年灿烂的历史，这样的人物数不胜数。你能从我们学过的古诗文中找出这样的例子吗？</a:t>
            </a:r>
          </a:p>
        </p:txBody>
      </p:sp>
      <p:sp>
        <p:nvSpPr>
          <p:cNvPr id="73730" name="文本框 33794"/>
          <p:cNvSpPr txBox="1"/>
          <p:nvPr/>
        </p:nvSpPr>
        <p:spPr>
          <a:xfrm>
            <a:off x="539750" y="476250"/>
            <a:ext cx="3024188" cy="7016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latin typeface="Arial" panose="020B0604020202020204" pitchFamily="34" charset="0"/>
                <a:ea typeface="隶书" pitchFamily="49" charset="-122"/>
              </a:rPr>
              <a:t>拓展延伸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图片 35843" descr="小背影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4" name="图片 35844" descr="beijing0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1200" y="2628900"/>
            <a:ext cx="4927600" cy="3162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7" name="文本框 35846"/>
          <p:cNvSpPr txBox="1"/>
          <p:nvPr/>
        </p:nvSpPr>
        <p:spPr>
          <a:xfrm>
            <a:off x="827088" y="1412875"/>
            <a:ext cx="8459787" cy="4478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buClr>
                <a:srgbClr val="000000"/>
              </a:buClr>
            </a:pPr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儒家学说：    </a:t>
            </a:r>
            <a:r>
              <a:rPr lang="zh-CN" altLang="en-US" sz="3200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修身 齐家 治国 平天下</a:t>
            </a:r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陆　游：      </a:t>
            </a:r>
            <a:r>
              <a:rPr lang="zh-CN" altLang="en-US" sz="3200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位卑未敢忘忧国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明朝东林党人：</a:t>
            </a:r>
            <a:r>
              <a:rPr lang="zh-CN" altLang="en-US" sz="3200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风声雨声读书声，声声入耳。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3200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　　　        家事国事天下事，事事关心。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清朝顾炎武：  </a:t>
            </a:r>
            <a:r>
              <a:rPr lang="zh-CN" altLang="en-US" sz="3200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天下兴亡，匹夫有责。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孙中山：      </a:t>
            </a:r>
            <a:r>
              <a:rPr lang="zh-CN" altLang="en-US" sz="3200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天下为公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毛泽东：      </a:t>
            </a:r>
            <a:r>
              <a:rPr lang="zh-CN" altLang="en-US" sz="3200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粪土当年万户侯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周恩来：      </a:t>
            </a:r>
            <a:r>
              <a:rPr lang="zh-CN" altLang="en-US" sz="3200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为中华之崛起而读书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中国共产党人：</a:t>
            </a:r>
            <a:r>
              <a:rPr lang="zh-CN" altLang="en-US" sz="3200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解放全人类</a:t>
            </a:r>
            <a:r>
              <a:rPr lang="zh-CN" altLang="en-US" sz="3200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32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4756" name="矩形 35848"/>
          <p:cNvSpPr/>
          <p:nvPr/>
        </p:nvSpPr>
        <p:spPr>
          <a:xfrm>
            <a:off x="1835150" y="438150"/>
            <a:ext cx="5184775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dirty="0">
                <a:latin typeface="黑体" panose="02010600030101010101" pitchFamily="2" charset="-122"/>
                <a:ea typeface="黑体" panose="02010600030101010101" pitchFamily="2" charset="-122"/>
              </a:rPr>
              <a:t>拓展延伸读一读 品一品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矩形 36867"/>
          <p:cNvSpPr/>
          <p:nvPr/>
        </p:nvSpPr>
        <p:spPr>
          <a:xfrm>
            <a:off x="179388" y="2636838"/>
            <a:ext cx="8532812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4800" b="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课后口译全文，不懂处作好记号。</a:t>
            </a:r>
          </a:p>
        </p:txBody>
      </p:sp>
      <p:sp>
        <p:nvSpPr>
          <p:cNvPr id="75778" name="文本框 36868"/>
          <p:cNvSpPr txBox="1"/>
          <p:nvPr/>
        </p:nvSpPr>
        <p:spPr>
          <a:xfrm>
            <a:off x="467544" y="260648"/>
            <a:ext cx="2376264" cy="707886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dirty="0">
                <a:latin typeface="Arial" panose="020B0604020202020204" pitchFamily="34" charset="0"/>
                <a:ea typeface="隶书" pitchFamily="49" charset="-122"/>
              </a:rPr>
              <a:t>课后作业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22529"/>
          <p:cNvGrpSpPr/>
          <p:nvPr/>
        </p:nvGrpSpPr>
        <p:grpSpPr>
          <a:xfrm>
            <a:off x="-36512" y="0"/>
            <a:ext cx="9180512" cy="6858000"/>
            <a:chOff x="-204" y="-244"/>
            <a:chExt cx="6169" cy="4717"/>
          </a:xfrm>
        </p:grpSpPr>
        <p:pic>
          <p:nvPicPr>
            <p:cNvPr id="12290" name="图片 2253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204" y="-153"/>
              <a:ext cx="6156" cy="46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1" name="矩形 22531"/>
            <p:cNvSpPr/>
            <p:nvPr/>
          </p:nvSpPr>
          <p:spPr>
            <a:xfrm>
              <a:off x="-204" y="4020"/>
              <a:ext cx="6169" cy="453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lvl="0" indent="0" algn="ctr"/>
              <a:endPara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2" name="矩形 22532"/>
            <p:cNvSpPr/>
            <p:nvPr/>
          </p:nvSpPr>
          <p:spPr>
            <a:xfrm>
              <a:off x="-204" y="-244"/>
              <a:ext cx="6169" cy="408"/>
            </a:xfrm>
            <a:prstGeom prst="rect">
              <a:avLst/>
            </a:prstGeom>
            <a:solidFill>
              <a:srgbClr val="F6F6F6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34" name="矩形 22533"/>
          <p:cNvSpPr/>
          <p:nvPr/>
        </p:nvSpPr>
        <p:spPr>
          <a:xfrm>
            <a:off x="468313" y="404813"/>
            <a:ext cx="7704137" cy="12684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charset="0"/>
                <a:ea typeface="隶书" charset="0"/>
              </a:rPr>
              <a:t>岳阳楼记</a:t>
            </a:r>
          </a:p>
        </p:txBody>
      </p:sp>
      <p:sp>
        <p:nvSpPr>
          <p:cNvPr id="12294" name="文本框 22535"/>
          <p:cNvSpPr txBox="1"/>
          <p:nvPr/>
        </p:nvSpPr>
        <p:spPr>
          <a:xfrm>
            <a:off x="4932363" y="4652963"/>
            <a:ext cx="3536950" cy="14335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>
              <a:buClr>
                <a:srgbClr val="000000"/>
              </a:buClr>
            </a:pPr>
            <a:r>
              <a:rPr lang="zh-CN" altLang="en-US" sz="8800" b="0" dirty="0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rPr>
              <a:t>范仲淹</a:t>
            </a:r>
          </a:p>
        </p:txBody>
      </p:sp>
      <p:sp>
        <p:nvSpPr>
          <p:cNvPr id="12295" name="灯片编号占位符 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 anchor="t"/>
          <a:lstStyle/>
          <a:p>
            <a:pPr indent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pPr indent="0"/>
              <a:t>7</a:t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78851"/>
          <p:cNvSpPr/>
          <p:nvPr/>
        </p:nvSpPr>
        <p:spPr>
          <a:xfrm>
            <a:off x="0" y="836613"/>
            <a:ext cx="9144000" cy="4483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学习目标：</a:t>
            </a:r>
          </a:p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⒈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朗读、背诵全文。</a:t>
            </a:r>
          </a:p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⒉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学习文章把叙事、写景、抒情和议论巧妙地结合在一起的写法。</a:t>
            </a:r>
          </a:p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⒊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理解作者所阐述的主要观点。</a:t>
            </a:r>
          </a:p>
          <a:p>
            <a:pPr lvl="0" indent="0">
              <a:lnSpc>
                <a:spcPct val="120000"/>
              </a:lnSpc>
            </a:pP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⒋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学习和积累文言词汇。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77827"/>
          <p:cNvSpPr/>
          <p:nvPr/>
        </p:nvSpPr>
        <p:spPr>
          <a:xfrm>
            <a:off x="0" y="0"/>
            <a:ext cx="9144000" cy="6797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岳阳楼位于今湖南岳阳市西北的巴丘山下，其前身是三国时期吴国都督鲁肃的阅兵台，唐玄宗开元四年（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716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），张说在阅兵台旧址建造楼阁，取名“岳阳楼”，常与文士们登楼赋诗。岳阳楼高三层，下临洞庭，遥望君山，建筑雄伟，气势磅礴。许多文人学士都曾在这里留下脍炙人口的诗文。自范仲淹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岳阳楼记</a:t>
            </a:r>
            <a:r>
              <a:rPr lang="en-US" altLang="zh-CN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后，岳阳楼声名益著，与湖北黄鹤楼、江西滕王阁齐名，被誉为楚地三大名楼，成为游览胜地。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3718</Words>
  <Application>Microsoft Office PowerPoint</Application>
  <PresentationFormat>全屏显示(4:3)</PresentationFormat>
  <Paragraphs>345</Paragraphs>
  <Slides>69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69</vt:i4>
      </vt:variant>
    </vt:vector>
  </HeadingPairs>
  <TitlesOfParts>
    <vt:vector size="74" baseType="lpstr">
      <vt:lpstr>自定义设计方案</vt:lpstr>
      <vt:lpstr>1_自定义设计方案</vt:lpstr>
      <vt:lpstr>2_自定义设计方案</vt:lpstr>
      <vt:lpstr>3_自定义设计方案</vt:lpstr>
      <vt:lpstr>4_自定义设计方案</vt:lpstr>
      <vt:lpstr>幻灯片 1</vt:lpstr>
      <vt:lpstr>四大名楼总图</vt:lpstr>
      <vt:lpstr>幻灯片 3</vt:lpstr>
      <vt:lpstr>幻灯片 4</vt:lpstr>
      <vt:lpstr>幻灯片 5</vt:lpstr>
      <vt:lpstr>落霞秋水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 主题思想： 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</vt:vector>
  </TitlesOfParts>
  <Company>建湖县实验初中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汤乃忠</dc:creator>
  <cp:lastModifiedBy>mac-pc</cp:lastModifiedBy>
  <cp:revision>106</cp:revision>
  <dcterms:created xsi:type="dcterms:W3CDTF">2004-10-19T00:16:41Z</dcterms:created>
  <dcterms:modified xsi:type="dcterms:W3CDTF">2017-02-14T08:44:09Z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