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9" r:id="rId3"/>
    <p:sldId id="257" r:id="rId4"/>
    <p:sldId id="258" r:id="rId5"/>
    <p:sldId id="271" r:id="rId6"/>
    <p:sldId id="269" r:id="rId7"/>
    <p:sldId id="260" r:id="rId8"/>
    <p:sldId id="272" r:id="rId9"/>
    <p:sldId id="273" r:id="rId10"/>
    <p:sldId id="263" r:id="rId11"/>
    <p:sldId id="266" r:id="rId12"/>
    <p:sldId id="267" r:id="rId13"/>
    <p:sldId id="274" r:id="rId14"/>
    <p:sldId id="284" r:id="rId15"/>
    <p:sldId id="270" r:id="rId16"/>
    <p:sldId id="265" r:id="rId17"/>
    <p:sldId id="285" r:id="rId18"/>
    <p:sldId id="286" r:id="rId19"/>
    <p:sldId id="264" r:id="rId20"/>
    <p:sldId id="288" r:id="rId21"/>
    <p:sldId id="268" r:id="rId22"/>
    <p:sldId id="287" r:id="rId23"/>
    <p:sldId id="289" r:id="rId24"/>
    <p:sldId id="290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tags" Target="tags/tag179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2.xml" /><Relationship Id="rId30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4.xml" /><Relationship Id="rId21" Type="http://schemas.openxmlformats.org/officeDocument/2006/relationships/tags" Target="../tags/tag75.xml" /><Relationship Id="rId22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D:\qq文件\712321467\Image\C2C\Image2\{75232B38-A165-1FB7-499C-2E1C792CACB5}.png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5.xml" /><Relationship Id="rId3" Type="http://schemas.openxmlformats.org/officeDocument/2006/relationships/image" Target="../media/image10.png" /><Relationship Id="rId4" Type="http://schemas.openxmlformats.org/officeDocument/2006/relationships/tags" Target="../tags/tag116.xml" /><Relationship Id="rId5" Type="http://schemas.openxmlformats.org/officeDocument/2006/relationships/video" Target="../media/media3.mp4" /><Relationship Id="rId6" Type="http://schemas.microsoft.com/office/2007/relationships/media" Target="../media/media3.mp4" /><Relationship Id="rId7" Type="http://schemas.openxmlformats.org/officeDocument/2006/relationships/tags" Target="../tags/tag11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image" Target="../media/image11.png" /><Relationship Id="rId5" Type="http://schemas.openxmlformats.org/officeDocument/2006/relationships/tags" Target="../tags/tag120.xml" /><Relationship Id="rId6" Type="http://schemas.openxmlformats.org/officeDocument/2006/relationships/video" Target="../media/media4.mp4" /><Relationship Id="rId7" Type="http://schemas.microsoft.com/office/2007/relationships/media" Target="../media/media4.mp4" /><Relationship Id="rId8" Type="http://schemas.openxmlformats.org/officeDocument/2006/relationships/tags" Target="../tags/tag12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image" Target="../media/image12.png" /><Relationship Id="rId5" Type="http://schemas.openxmlformats.org/officeDocument/2006/relationships/tags" Target="../tags/tag124.xml" /><Relationship Id="rId6" Type="http://schemas.openxmlformats.org/officeDocument/2006/relationships/video" Target="../media/media5.mp4" /><Relationship Id="rId7" Type="http://schemas.microsoft.com/office/2007/relationships/media" Target="../media/media5.mp4" /><Relationship Id="rId8" Type="http://schemas.openxmlformats.org/officeDocument/2006/relationships/tags" Target="../tags/tag12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6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image" Target="../media/image13.png" /><Relationship Id="rId5" Type="http://schemas.openxmlformats.org/officeDocument/2006/relationships/tags" Target="../tags/tag136.xml" /><Relationship Id="rId6" Type="http://schemas.openxmlformats.org/officeDocument/2006/relationships/tags" Target="../tags/tag137.xml" /><Relationship Id="rId7" Type="http://schemas.openxmlformats.org/officeDocument/2006/relationships/tags" Target="../tags/tag138.xml" /><Relationship Id="rId8" Type="http://schemas.openxmlformats.org/officeDocument/2006/relationships/tags" Target="../tags/tag139.xml" /><Relationship Id="rId9" Type="http://schemas.openxmlformats.org/officeDocument/2006/relationships/tags" Target="../tags/tag14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1.xml" /><Relationship Id="rId3" Type="http://schemas.openxmlformats.org/officeDocument/2006/relationships/image" Target="../media/image14.png" /><Relationship Id="rId4" Type="http://schemas.openxmlformats.org/officeDocument/2006/relationships/tags" Target="../tags/tag142.xml" /><Relationship Id="rId5" Type="http://schemas.openxmlformats.org/officeDocument/2006/relationships/video" Target="../media/media6.mp4" /><Relationship Id="rId6" Type="http://schemas.microsoft.com/office/2007/relationships/media" Target="../media/media6.mp4" /><Relationship Id="rId7" Type="http://schemas.openxmlformats.org/officeDocument/2006/relationships/tags" Target="../tags/tag14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4.xml" /><Relationship Id="rId3" Type="http://schemas.openxmlformats.org/officeDocument/2006/relationships/image" Target="../media/image15.png" /><Relationship Id="rId4" Type="http://schemas.openxmlformats.org/officeDocument/2006/relationships/tags" Target="../tags/tag145.xml" /><Relationship Id="rId5" Type="http://schemas.openxmlformats.org/officeDocument/2006/relationships/video" Target="../media/media7.mp4" /><Relationship Id="rId6" Type="http://schemas.microsoft.com/office/2007/relationships/media" Target="../media/media7.mp4" /><Relationship Id="rId7" Type="http://schemas.openxmlformats.org/officeDocument/2006/relationships/tags" Target="../tags/tag14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image" Target="../media/image16.png" /><Relationship Id="rId6" Type="http://schemas.openxmlformats.org/officeDocument/2006/relationships/tags" Target="../tags/tag150.xml" /><Relationship Id="rId7" Type="http://schemas.openxmlformats.org/officeDocument/2006/relationships/image" Target="../media/image17.png" /><Relationship Id="rId8" Type="http://schemas.openxmlformats.org/officeDocument/2006/relationships/tags" Target="../tags/tag151.xml" /><Relationship Id="rId9" Type="http://schemas.openxmlformats.org/officeDocument/2006/relationships/tags" Target="../tags/tag15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image" Target="../media/image18.png" /><Relationship Id="rId5" Type="http://schemas.openxmlformats.org/officeDocument/2006/relationships/tags" Target="../tags/tag155.xml" /><Relationship Id="rId6" Type="http://schemas.openxmlformats.org/officeDocument/2006/relationships/video" Target="../media/media8.mp4" /><Relationship Id="rId7" Type="http://schemas.microsoft.com/office/2007/relationships/media" Target="../media/media8.mp4" /><Relationship Id="rId8" Type="http://schemas.openxmlformats.org/officeDocument/2006/relationships/tags" Target="../tags/tag15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image" Target="../media/image2.png" /><Relationship Id="rId5" Type="http://schemas.openxmlformats.org/officeDocument/2006/relationships/tags" Target="../tags/tag81.xml" /><Relationship Id="rId6" Type="http://schemas.openxmlformats.org/officeDocument/2006/relationships/image" Target="../media/image3.png" /><Relationship Id="rId7" Type="http://schemas.openxmlformats.org/officeDocument/2006/relationships/tags" Target="../tags/tag82.xml" /><Relationship Id="rId8" Type="http://schemas.openxmlformats.org/officeDocument/2006/relationships/tags" Target="../tags/tag83.xml" /><Relationship Id="rId9" Type="http://schemas.openxmlformats.org/officeDocument/2006/relationships/tags" Target="../tags/tag8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7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1.xml" /><Relationship Id="rId3" Type="http://schemas.openxmlformats.org/officeDocument/2006/relationships/tags" Target="../tags/tag162.xml" /><Relationship Id="rId4" Type="http://schemas.openxmlformats.org/officeDocument/2006/relationships/image" Target="../media/image19.png" /><Relationship Id="rId5" Type="http://schemas.openxmlformats.org/officeDocument/2006/relationships/tags" Target="../tags/tag163.xml" /><Relationship Id="rId6" Type="http://schemas.openxmlformats.org/officeDocument/2006/relationships/video" Target="../media/media9.mp4" /><Relationship Id="rId7" Type="http://schemas.microsoft.com/office/2007/relationships/media" Target="../media/media9.mp4" /><Relationship Id="rId8" Type="http://schemas.openxmlformats.org/officeDocument/2006/relationships/tags" Target="../tags/tag16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9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image" Target="../media/image20.jpeg" /><Relationship Id="rId6" Type="http://schemas.openxmlformats.org/officeDocument/2006/relationships/tags" Target="../tags/tag176.xml" /><Relationship Id="rId7" Type="http://schemas.openxmlformats.org/officeDocument/2006/relationships/image" Target="../media/image21.png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image" Target="../media/image4.png" /><Relationship Id="rId5" Type="http://schemas.openxmlformats.org/officeDocument/2006/relationships/tags" Target="../tags/tag87.xml" /><Relationship Id="rId6" Type="http://schemas.openxmlformats.org/officeDocument/2006/relationships/tags" Target="../tags/tag8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image" Target="../media/image5.png" /><Relationship Id="rId5" Type="http://schemas.openxmlformats.org/officeDocument/2006/relationships/tags" Target="../tags/tag91.xml" /><Relationship Id="rId6" Type="http://schemas.openxmlformats.org/officeDocument/2006/relationships/video" Target="../media/media1.mp4" /><Relationship Id="rId7" Type="http://schemas.microsoft.com/office/2007/relationships/media" Target="../media/media1.mp4" /><Relationship Id="rId8" Type="http://schemas.openxmlformats.org/officeDocument/2006/relationships/tags" Target="../tags/tag9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image" Target="../media/image6.png" /><Relationship Id="rId5" Type="http://schemas.openxmlformats.org/officeDocument/2006/relationships/tags" Target="../tags/tag99.xml" /><Relationship Id="rId6" Type="http://schemas.openxmlformats.org/officeDocument/2006/relationships/image" Target="../media/image7.png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tags" Target="../tags/tag10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3.xml" /><Relationship Id="rId3" Type="http://schemas.openxmlformats.org/officeDocument/2006/relationships/image" Target="../media/image8.png" /><Relationship Id="rId4" Type="http://schemas.openxmlformats.org/officeDocument/2006/relationships/tags" Target="../tags/tag104.xml" /><Relationship Id="rId5" Type="http://schemas.openxmlformats.org/officeDocument/2006/relationships/video" Target="../media/media2.mp4" /><Relationship Id="rId6" Type="http://schemas.microsoft.com/office/2007/relationships/media" Target="../media/media2.mp4" /><Relationship Id="rId7" Type="http://schemas.openxmlformats.org/officeDocument/2006/relationships/tags" Target="../tags/tag10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image" Target="../media/image9.jpeg" /><Relationship Id="rId6" Type="http://schemas.openxmlformats.org/officeDocument/2006/relationships/tags" Target="../tags/tag109.xml" /><Relationship Id="rId7" Type="http://schemas.openxmlformats.org/officeDocument/2006/relationships/tags" Target="../tags/tag11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998980" y="628650"/>
            <a:ext cx="7570470" cy="2570480"/>
          </a:xfrm>
        </p:spPr>
        <p:txBody>
          <a:bodyPr/>
          <a:lstStyle/>
          <a:p>
            <a:r>
              <a:rPr lang="zh-CN" altLang="zh-CN" sz="9600"/>
              <a:t>俄乌冲突</a:t>
            </a:r>
            <a:endParaRPr lang="zh-CN" altLang="zh-CN" sz="96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1a5b15f66e90be6db08670c08dcb4965">
            <a:hlinkClick action="ppaction://media"/>
          </p:cNvPr>
          <p:cNvPicPr/>
          <p:nvPr>
            <p:ph idx="1"/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551555" y="635"/>
            <a:ext cx="4415155" cy="685736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2fd83fc0ad9c319470e4cef1b443e942">
            <a:hlinkClick action="ppaction://media"/>
          </p:cNvPr>
          <p:cNvPicPr/>
          <p:nvPr>
            <p:ph idx="1"/>
            <a:vide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72080" y="635"/>
            <a:ext cx="6304915" cy="685736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908800" y="902335"/>
            <a:ext cx="4681220" cy="2735580"/>
          </a:xfrm>
        </p:spPr>
        <p:txBody>
          <a:bodyPr>
            <a:normAutofit fontScale="90000"/>
          </a:bodyPr>
          <a:lstStyle/>
          <a:p>
            <a:r>
              <a:rPr lang="zh-CN" altLang="en-US" sz="444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我国坚持通过对话协商、以和平手段解决国际争端和热点难点问题，永远做维护世界和平的坚定力量。</a:t>
            </a:r>
            <a:br>
              <a:rPr lang="zh-CN" altLang="en-US" sz="444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444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（九下</a:t>
            </a:r>
            <a:r>
              <a:rPr lang="en-US" altLang="zh-CN" sz="444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P18</a:t>
            </a:r>
            <a:r>
              <a:rPr lang="zh-CN" altLang="en-US" sz="444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4445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441b308ee7abeb46b1204c6c5830a218">
            <a:hlinkClick action="ppaction://media"/>
          </p:cNvPr>
          <p:cNvPicPr/>
          <p:nvPr>
            <p:ph idx="1"/>
            <a:vide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7450" y="635"/>
            <a:ext cx="5027295" cy="685736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altLang="zh-CN">
                <a:solidFill>
                  <a:srgbClr val="B203B5"/>
                </a:solidFill>
              </a:rPr>
              <a:t>4.</a:t>
            </a:r>
            <a:r>
              <a:rPr lang="zh-CN" altLang="en-US">
                <a:solidFill>
                  <a:srgbClr val="B203B5"/>
                </a:solidFill>
              </a:rPr>
              <a:t>看到俄乌冲突相关报道，有人担心：时代主题、时代潮流是不是变了？</a:t>
            </a:r>
            <a:r>
              <a:rPr lang="en-US" altLang="zh-CN">
                <a:solidFill>
                  <a:srgbClr val="B203B5"/>
                </a:solidFill>
              </a:rPr>
              <a:t>——</a:t>
            </a:r>
            <a:r>
              <a:rPr lang="zh-CN" altLang="en-US">
                <a:solidFill>
                  <a:srgbClr val="B203B5"/>
                </a:solidFill>
              </a:rPr>
              <a:t>请运用相关知识分析时代主题和时代潮流是什么？变没变？</a:t>
            </a:r>
            <a:endParaRPr lang="zh-CN" altLang="en-US">
              <a:solidFill>
                <a:srgbClr val="B203B5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1922780"/>
            <a:ext cx="10968990" cy="432689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）时代主题：和平与发展；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时代潮流：和平、发展、合作、共赢。（九下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P42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）没有变，俄乌冲突是局部战争。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330" y="400685"/>
            <a:ext cx="10968990" cy="1269365"/>
          </a:xfrm>
        </p:spPr>
        <p:txBody>
          <a:bodyPr>
            <a:normAutofit/>
          </a:bodyPr>
          <a:lstStyle/>
          <a:p>
            <a:r>
              <a:rPr lang="en-US" altLang="zh-CN">
                <a:solidFill>
                  <a:srgbClr val="B203B5"/>
                </a:solidFill>
              </a:rPr>
              <a:t>5.</a:t>
            </a:r>
            <a:r>
              <a:rPr lang="zh-CN" altLang="en-US">
                <a:solidFill>
                  <a:srgbClr val="B203B5"/>
                </a:solidFill>
              </a:rPr>
              <a:t>以上材料及问题引发我们对国家关系和人类命运的哪些思考？</a:t>
            </a:r>
            <a:endParaRPr lang="zh-CN" altLang="en-US">
              <a:solidFill>
                <a:srgbClr val="B203B5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1846580"/>
            <a:ext cx="10968990" cy="440309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）当今世界，各国相互联系、相互依存的程度空前加深。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）人类生活在同一个地球村，生活在历史和现实交汇的同一个时空，越来越成为你中有我我中有你的命运共同体。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zh-CN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九下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P22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rcRect l="9905" t="13528" r="12695" b="59333"/>
          <a:stretch>
            <a:fillRect/>
          </a:stretch>
        </p:blipFill>
        <p:spPr>
          <a:xfrm>
            <a:off x="607695" y="353695"/>
            <a:ext cx="10968990" cy="613918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860925" y="3770630"/>
            <a:ext cx="6546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B203B5"/>
                </a:solidFill>
              </a:rPr>
              <a:t>j i</a:t>
            </a:r>
            <a:endParaRPr lang="en-US" altLang="zh-CN" sz="4400">
              <a:solidFill>
                <a:srgbClr val="B203B5"/>
              </a:solidFill>
            </a:endParaRPr>
          </a:p>
        </p:txBody>
      </p:sp>
      <p:sp>
        <p:nvSpPr>
          <p:cNvPr id="5" name="减号 4"/>
          <p:cNvSpPr/>
          <p:nvPr>
            <p:custDataLst>
              <p:tags r:id="rId7"/>
            </p:custDataLst>
          </p:nvPr>
        </p:nvSpPr>
        <p:spPr>
          <a:xfrm>
            <a:off x="4192270" y="5970905"/>
            <a:ext cx="6259830" cy="7556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10362565" y="1598930"/>
            <a:ext cx="8921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B203B5"/>
                </a:solidFill>
              </a:rPr>
              <a:t>li</a:t>
            </a:r>
            <a:endParaRPr lang="en-US" altLang="zh-CN" sz="4800">
              <a:solidFill>
                <a:srgbClr val="B203B5"/>
              </a:solidFill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3aff96e58e816b2b77130ab53d8c95be">
            <a:hlinkClick action="ppaction://media"/>
          </p:cNvPr>
          <p:cNvPicPr/>
          <p:nvPr>
            <p:ph idx="1"/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68245" y="635"/>
            <a:ext cx="7390765" cy="685736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a03705093b3ab21be58d1031a5a1a849">
            <a:hlinkClick action="ppaction://media"/>
          </p:cNvPr>
          <p:cNvPicPr/>
          <p:nvPr>
            <p:ph idx="1"/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613660" y="0"/>
            <a:ext cx="6794500" cy="673989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1505" y="489585"/>
            <a:ext cx="10968990" cy="1299845"/>
          </a:xfrm>
        </p:spPr>
        <p:txBody>
          <a:bodyPr>
            <a:normAutofit/>
          </a:bodyPr>
          <a:lstStyle/>
          <a:p>
            <a:r>
              <a:rPr lang="en-US" altLang="zh-CN">
                <a:solidFill>
                  <a:srgbClr val="B203B5"/>
                </a:solidFill>
              </a:rPr>
              <a:t>6.</a:t>
            </a:r>
            <a:r>
              <a:rPr lang="zh-CN" altLang="en-US">
                <a:solidFill>
                  <a:srgbClr val="B203B5"/>
                </a:solidFill>
              </a:rPr>
              <a:t>为什么在乌华人为了保护自己把国旗贴在车上挂在房上？</a:t>
            </a:r>
            <a:endParaRPr lang="zh-CN" altLang="en-US">
              <a:solidFill>
                <a:srgbClr val="B203B5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1790065"/>
            <a:ext cx="10968990" cy="445960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因为国旗是国家的标志；我国综合国力增强，国际地位提高。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25418"/>
          <a:stretch>
            <a:fillRect/>
          </a:stretch>
        </p:blipFill>
        <p:spPr>
          <a:xfrm>
            <a:off x="611505" y="3079115"/>
            <a:ext cx="6191250" cy="34074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95060" y="3079115"/>
            <a:ext cx="5382260" cy="340741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ffe6345b5708931c5b96001de934a167">
            <a:hlinkClick action="ppaction://media"/>
          </p:cNvPr>
          <p:cNvPicPr/>
          <p:nvPr>
            <p:ph idx="1"/>
            <a:vide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10180" y="635"/>
            <a:ext cx="6752590" cy="685736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33845" y="608330"/>
            <a:ext cx="4943475" cy="47745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08330" y="608330"/>
            <a:ext cx="5733415" cy="477456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38810" y="5485765"/>
            <a:ext cx="10951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普京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泽连斯基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330" y="222250"/>
            <a:ext cx="10968990" cy="1536700"/>
          </a:xfrm>
        </p:spPr>
        <p:txBody>
          <a:bodyPr>
            <a:normAutofit fontScale="90000"/>
          </a:bodyPr>
          <a:lstStyle/>
          <a:p>
            <a:r>
              <a:rPr lang="en-US" altLang="zh-CN">
                <a:solidFill>
                  <a:srgbClr val="B203B5"/>
                </a:solidFill>
              </a:rPr>
              <a:t>7.</a:t>
            </a:r>
            <a:r>
              <a:rPr lang="zh-CN" altLang="en-US">
                <a:solidFill>
                  <a:srgbClr val="B203B5"/>
                </a:solidFill>
              </a:rPr>
              <a:t>俄乌冲突发生后，我国准备派包机接自愿回国的在乌公民。由此思考一下，国家利益和人民利益的关系。</a:t>
            </a:r>
            <a:endParaRPr lang="zh-CN" altLang="en-US">
              <a:solidFill>
                <a:srgbClr val="B203B5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1758950"/>
            <a:ext cx="10968990" cy="44907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）人民利益的维护离不开国家利益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）国家利益的实现离不开人民利益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）国家利益和人民利益相辅相成、高度统一。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（八上第八课）</a:t>
            </a:r>
            <a:endParaRPr lang="zh-CN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994527a3f77bee2b943fb76f9db09fce">
            <a:hlinkClick action="ppaction://media"/>
          </p:cNvPr>
          <p:cNvPicPr/>
          <p:nvPr>
            <p:ph idx="1"/>
            <a:vide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22245" y="-635"/>
            <a:ext cx="6408420" cy="685863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330" y="207010"/>
            <a:ext cx="10968990" cy="1567180"/>
          </a:xfrm>
        </p:spPr>
        <p:txBody>
          <a:bodyPr>
            <a:normAutofit/>
          </a:bodyPr>
          <a:lstStyle/>
          <a:p>
            <a:r>
              <a:rPr lang="en-US" altLang="zh-CN">
                <a:solidFill>
                  <a:srgbClr val="B203B5"/>
                </a:solidFill>
              </a:rPr>
              <a:t>8.</a:t>
            </a:r>
            <a:r>
              <a:rPr lang="zh-CN" altLang="en-US">
                <a:solidFill>
                  <a:srgbClr val="B203B5"/>
                </a:solidFill>
              </a:rPr>
              <a:t>运用所学知识分析：为什么持台胞证就可以登中国包机？</a:t>
            </a:r>
            <a:endParaRPr lang="zh-CN" altLang="en-US">
              <a:solidFill>
                <a:srgbClr val="B203B5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2009775"/>
            <a:ext cx="10968990" cy="4239895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台湾是中华人民共和国神圣领土不可分割的一部分。</a:t>
            </a:r>
            <a:endParaRPr lang="zh-CN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）两岸同胞同根同源、同文同种，是命运与共的骨肉兄弟，是血浓于水的一家人。（九上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P102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330" y="296545"/>
            <a:ext cx="10968990" cy="2280285"/>
          </a:xfrm>
        </p:spPr>
        <p:txBody>
          <a:bodyPr>
            <a:normAutofit fontScale="90000"/>
          </a:bodyPr>
          <a:lstStyle/>
          <a:p>
            <a:r>
              <a:rPr lang="en-US" altLang="zh-CN">
                <a:solidFill>
                  <a:srgbClr val="0307C9"/>
                </a:solidFill>
              </a:rPr>
              <a:t>9.</a:t>
            </a:r>
            <a:r>
              <a:rPr lang="zh-CN" altLang="en-US">
                <a:solidFill>
                  <a:srgbClr val="0307C9"/>
                </a:solidFill>
              </a:rPr>
              <a:t>由于历史原因，我国尚未完全实现统一。解决台湾问题，实现祖国完全统一，是全体中华儿女的共同心愿，是中华民族的根本利益所在。</a:t>
            </a:r>
            <a:br>
              <a:rPr lang="zh-CN" altLang="en-US">
                <a:solidFill>
                  <a:srgbClr val="B203B5"/>
                </a:solidFill>
              </a:rPr>
            </a:br>
            <a:r>
              <a:rPr lang="zh-CN" altLang="en-US">
                <a:solidFill>
                  <a:srgbClr val="B203B5"/>
                </a:solidFill>
              </a:rPr>
              <a:t>请问：解决台湾问题的基本方针和两岸关系的政治基础分别是什么？</a:t>
            </a:r>
            <a:endParaRPr lang="zh-CN" altLang="en-US">
              <a:solidFill>
                <a:srgbClr val="B203B5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2723515"/>
            <a:ext cx="10968990" cy="35261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）和平统一、一国两制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）一个中国原则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（九上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P102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360截图2022012919243075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8330" y="635"/>
            <a:ext cx="10969625" cy="6857365"/>
          </a:xfrm>
          <a:prstGeom prst="rect">
            <a:avLst/>
          </a:prstGeom>
        </p:spPr>
      </p:pic>
      <p:pic>
        <p:nvPicPr>
          <p:cNvPr id="5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75900" y="11976100"/>
            <a:ext cx="330200" cy="241300"/>
          </a:xfrm>
          <a:prstGeom prst="cube">
            <a:avLst/>
          </a:prstGeom>
        </p:spPr>
      </p:pic>
    </p:spTree>
    <p:custDataLst>
      <p:tags r:id="rId9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rcRect l="20747"/>
          <a:stretch>
            <a:fillRect/>
          </a:stretch>
        </p:blipFill>
        <p:spPr>
          <a:xfrm>
            <a:off x="200660" y="95250"/>
            <a:ext cx="11824970" cy="65906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f0a609e512eefd57cafc6bf9f45bec3c">
            <a:hlinkClick action="ppaction://media"/>
          </p:cNvPr>
          <p:cNvPicPr/>
          <p:nvPr>
            <p:ph idx="1"/>
            <a:vide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01165" y="0"/>
            <a:ext cx="8710930" cy="663511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altLang="zh-CN">
                <a:solidFill>
                  <a:srgbClr val="B203B5"/>
                </a:solidFill>
              </a:rPr>
              <a:t>1.</a:t>
            </a:r>
            <a:r>
              <a:rPr lang="zh-CN" altLang="en-US">
                <a:solidFill>
                  <a:srgbClr val="B203B5"/>
                </a:solidFill>
              </a:rPr>
              <a:t>俄乌冲突，使我们对世界局势有了哪些更清醒的认识？</a:t>
            </a:r>
            <a:endParaRPr lang="zh-CN" altLang="en-US">
              <a:solidFill>
                <a:srgbClr val="B203B5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世界整体上维持和平的态势，但战争的阴影从未远离。</a:t>
            </a:r>
            <a:r>
              <a:rPr lang="zh-CN" altLang="en-US" sz="3200" b="1">
                <a:solidFill>
                  <a:srgbClr val="0307C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局部战争与冲突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从未间断，威胁和平的种种因素依然存在。驱散战争的阴影，维护世界和平需要每个人的努力。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（九下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P18-19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46165" y="608330"/>
            <a:ext cx="5431155" cy="50152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08330" y="608330"/>
            <a:ext cx="5395595" cy="501523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587375" y="5690235"/>
            <a:ext cx="110801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战争的惨痛代价，</a:t>
            </a:r>
            <a:r>
              <a:rPr lang="zh-CN" altLang="en-US" sz="3200" b="1">
                <a:solidFill>
                  <a:srgbClr val="0307C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更让人深深感受到和平发展的可贵。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（九下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P18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88c411571b2d4e09ad24ad508aab9732">
            <a:hlinkClick action="ppaction://media"/>
          </p:cNvPr>
          <p:cNvPicPr/>
          <p:nvPr>
            <p:ph idx="1"/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335655" y="635"/>
            <a:ext cx="6396990" cy="685673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altLang="zh-CN">
                <a:solidFill>
                  <a:srgbClr val="D41AD6"/>
                </a:solidFill>
              </a:rPr>
              <a:t>2.</a:t>
            </a:r>
            <a:r>
              <a:rPr lang="zh-CN" altLang="en-US">
                <a:solidFill>
                  <a:srgbClr val="D41AD6"/>
                </a:solidFill>
              </a:rPr>
              <a:t>俄乌冲突影响世界经济，表明了当今世界的哪些特点？</a:t>
            </a:r>
            <a:endParaRPr lang="zh-CN" altLang="en-US">
              <a:solidFill>
                <a:srgbClr val="D41AD6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1490345"/>
            <a:ext cx="10968990" cy="221678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当今世界是一个</a:t>
            </a:r>
            <a:r>
              <a:rPr lang="zh-CN" altLang="en-US" sz="3200" b="1">
                <a:solidFill>
                  <a:srgbClr val="0307C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开放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的世界、</a:t>
            </a:r>
            <a:r>
              <a:rPr lang="zh-CN" altLang="en-US" sz="3200" b="1">
                <a:solidFill>
                  <a:srgbClr val="0307C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发展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的世界、</a:t>
            </a:r>
            <a:r>
              <a:rPr lang="zh-CN" altLang="en-US" sz="3200" b="1">
                <a:solidFill>
                  <a:srgbClr val="0307C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紧密联系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的世界，现代交通、通信、贸易把全球各地的国家、人们联系在一起，彼此影响，休戚相关。（九下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P3-4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0" name="图片 99"/>
          <p:cNvPicPr/>
          <p:nvPr>
            <p:custDataLst>
              <p:tags r:id="rId6"/>
            </p:custDataLst>
          </p:nvPr>
        </p:nvPicPr>
        <p:blipFill>
          <a:blip r:embed="rId5"/>
          <a:srcRect t="16260" b="14739"/>
          <a:stretch>
            <a:fillRect/>
          </a:stretch>
        </p:blipFill>
        <p:spPr>
          <a:xfrm>
            <a:off x="2667000" y="3399155"/>
            <a:ext cx="6858000" cy="34588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330" y="608330"/>
            <a:ext cx="10968990" cy="1229360"/>
          </a:xfrm>
        </p:spPr>
        <p:txBody>
          <a:bodyPr>
            <a:normAutofit fontScale="90000"/>
          </a:bodyPr>
          <a:lstStyle/>
          <a:p>
            <a:r>
              <a:rPr lang="en-US" altLang="zh-CN">
                <a:solidFill>
                  <a:srgbClr val="D41AD6"/>
                </a:solidFill>
              </a:rPr>
              <a:t>3.</a:t>
            </a:r>
            <a:r>
              <a:rPr lang="zh-CN" altLang="en-US">
                <a:solidFill>
                  <a:srgbClr val="D41AD6"/>
                </a:solidFill>
                <a:sym typeface="+mn-ea"/>
              </a:rPr>
              <a:t>俄乌冲突影响世界经济，表明了世界经济什么特点？</a:t>
            </a:r>
            <a:br>
              <a:rPr lang="zh-CN" altLang="en-US">
                <a:solidFill>
                  <a:srgbClr val="D41AD6"/>
                </a:solidFill>
                <a:sym typeface="+mn-ea"/>
              </a:rPr>
            </a:br>
            <a:r>
              <a:rPr lang="zh-CN" altLang="en-US">
                <a:solidFill>
                  <a:srgbClr val="D41AD6"/>
                </a:solidFill>
              </a:rPr>
              <a:t>这一特点对经济发展有何影响？</a:t>
            </a:r>
            <a:endParaRPr lang="zh-CN" altLang="en-US">
              <a:solidFill>
                <a:srgbClr val="D41AD6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2052320"/>
            <a:ext cx="10968990" cy="41973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）经济全球化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）经济全球化，一方面为经济发展提供了新的机会，另一方面也使风险与危机跨国界传递。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（九下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P7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ags/tag1.xml><?xml version="1.0" encoding="utf-8"?>
<p:tagLst xmlns:p="http://schemas.openxmlformats.org/presentationml/2006/main">
  <p:tag name="AS_UNIQUEID" val="66"/>
</p:tagLst>
</file>

<file path=ppt/tags/tag10.xml><?xml version="1.0" encoding="utf-8"?>
<p:tagLst xmlns:p="http://schemas.openxmlformats.org/presentationml/2006/main">
  <p:tag name="AS_UNIQUEID" val="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7"/>
</p:tagLst>
</file>

<file path=ppt/tags/tag101.xml><?xml version="1.0" encoding="utf-8"?>
<p:tagLst xmlns:p="http://schemas.openxmlformats.org/presentationml/2006/main">
  <p:tag name="AS_UNIQUEID" val="8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3.xml><?xml version="1.0" encoding="utf-8"?>
<p:tagLst xmlns:p="http://schemas.openxmlformats.org/presentationml/2006/main">
  <p:tag name="AS_UNIQUEID" val="9"/>
</p:tagLst>
</file>

<file path=ppt/tags/tag104.xml><?xml version="1.0" encoding="utf-8"?>
<p:tagLst xmlns:p="http://schemas.openxmlformats.org/presentationml/2006/main">
  <p:tag name="AS_UNIQUEID" val="10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4730*5092*613*61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6.xml><?xml version="1.0" encoding="utf-8"?>
<p:tagLst xmlns:p="http://schemas.openxmlformats.org/presentationml/2006/main">
  <p:tag name="AS_UNIQUEID" val="11"/>
</p:tagLst>
</file>

<file path=ppt/tags/tag107.xml><?xml version="1.0" encoding="utf-8"?>
<p:tagLst xmlns:p="http://schemas.openxmlformats.org/presentationml/2006/main">
  <p:tag name="AS_UNIQUEID" val="12"/>
</p:tagLst>
</file>

<file path=ppt/tags/tag108.xml><?xml version="1.0" encoding="utf-8"?>
<p:tagLst xmlns:p="http://schemas.openxmlformats.org/presentationml/2006/main">
  <p:tag name="AS_UNIQUEID" val="13"/>
</p:tagLst>
</file>

<file path=ppt/tags/tag109.xml><?xml version="1.0" encoding="utf-8"?>
<p:tagLst xmlns:p="http://schemas.openxmlformats.org/presentationml/2006/main">
  <p:tag name="AS_UNIQUEID" val="14"/>
</p:tagLst>
</file>

<file path=ppt/tags/tag11.xml><?xml version="1.0" encoding="utf-8"?>
<p:tagLst xmlns:p="http://schemas.openxmlformats.org/presentationml/2006/main">
  <p:tag name="AS_UNIQUEID" val="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1.xml><?xml version="1.0" encoding="utf-8"?>
<p:tagLst xmlns:p="http://schemas.openxmlformats.org/presentationml/2006/main">
  <p:tag name="AS_UNIQUEID" val="15"/>
</p:tagLst>
</file>

<file path=ppt/tags/tag112.xml><?xml version="1.0" encoding="utf-8"?>
<p:tagLst xmlns:p="http://schemas.openxmlformats.org/presentationml/2006/main">
  <p:tag name="AS_UNIQUEID" val="16"/>
</p:tagLst>
</file>

<file path=ppt/tags/tag113.xml><?xml version="1.0" encoding="utf-8"?>
<p:tagLst xmlns:p="http://schemas.openxmlformats.org/presentationml/2006/main">
  <p:tag name="AS_UNIQUEID" val="17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5.xml><?xml version="1.0" encoding="utf-8"?>
<p:tagLst xmlns:p="http://schemas.openxmlformats.org/presentationml/2006/main">
  <p:tag name="AS_UNIQUEID" val="18"/>
</p:tagLst>
</file>

<file path=ppt/tags/tag116.xml><?xml version="1.0" encoding="utf-8"?>
<p:tagLst xmlns:p="http://schemas.openxmlformats.org/presentationml/2006/main">
  <p:tag name="AS_UNIQUEID" val="19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3169*5092*613*61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8.xml><?xml version="1.0" encoding="utf-8"?>
<p:tagLst xmlns:p="http://schemas.openxmlformats.org/presentationml/2006/main">
  <p:tag name="AS_UNIQUEID" val="20"/>
</p:tagLst>
</file>

<file path=ppt/tags/tag119.xml><?xml version="1.0" encoding="utf-8"?>
<p:tagLst xmlns:p="http://schemas.openxmlformats.org/presentationml/2006/main">
  <p:tag name="AS_UNIQUEID" val="21"/>
</p:tagLst>
</file>

<file path=ppt/tags/tag12.xml><?xml version="1.0" encoding="utf-8"?>
<p:tagLst xmlns:p="http://schemas.openxmlformats.org/presentationml/2006/main">
  <p:tag name="AS_UNIQUEID" val="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22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4657*5092*613*61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2.xml><?xml version="1.0" encoding="utf-8"?>
<p:tagLst xmlns:p="http://schemas.openxmlformats.org/presentationml/2006/main">
  <p:tag name="AS_UNIQUEID" val="23"/>
</p:tagLst>
</file>

<file path=ppt/tags/tag123.xml><?xml version="1.0" encoding="utf-8"?>
<p:tagLst xmlns:p="http://schemas.openxmlformats.org/presentationml/2006/main">
  <p:tag name="AS_UNIQUEID" val="24"/>
</p:tagLst>
</file>

<file path=ppt/tags/tag124.xml><?xml version="1.0" encoding="utf-8"?>
<p:tagLst xmlns:p="http://schemas.openxmlformats.org/presentationml/2006/main">
  <p:tag name="AS_UNIQUEID" val="25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3651*5092*613*61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6.xml><?xml version="1.0" encoding="utf-8"?>
<p:tagLst xmlns:p="http://schemas.openxmlformats.org/presentationml/2006/main">
  <p:tag name="AS_UNIQUEID" val="26"/>
</p:tagLst>
</file>

<file path=ppt/tags/tag127.xml><?xml version="1.0" encoding="utf-8"?>
<p:tagLst xmlns:p="http://schemas.openxmlformats.org/presentationml/2006/main">
  <p:tag name="AS_UNIQUEID" val="27"/>
</p:tagLst>
</file>

<file path=ppt/tags/tag128.xml><?xml version="1.0" encoding="utf-8"?>
<p:tagLst xmlns:p="http://schemas.openxmlformats.org/presentationml/2006/main">
  <p:tag name="AS_UNIQUEID" val="28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.xml><?xml version="1.0" encoding="utf-8"?>
<p:tagLst xmlns:p="http://schemas.openxmlformats.org/presentationml/2006/main">
  <p:tag name="AS_UNIQUEID" val="78"/>
</p:tagLst>
</file>

<file path=ppt/tags/tag130.xml><?xml version="1.0" encoding="utf-8"?>
<p:tagLst xmlns:p="http://schemas.openxmlformats.org/presentationml/2006/main">
  <p:tag name="AS_UNIQUEID" val="29"/>
</p:tagLst>
</file>

<file path=ppt/tags/tag131.xml><?xml version="1.0" encoding="utf-8"?>
<p:tagLst xmlns:p="http://schemas.openxmlformats.org/presentationml/2006/main">
  <p:tag name="AS_UNIQUEID" val="30"/>
</p:tagLst>
</file>

<file path=ppt/tags/tag132.xml><?xml version="1.0" encoding="utf-8"?>
<p:tagLst xmlns:p="http://schemas.openxmlformats.org/presentationml/2006/main">
  <p:tag name="AS_UNIQUEID" val="31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4.xml><?xml version="1.0" encoding="utf-8"?>
<p:tagLst xmlns:p="http://schemas.openxmlformats.org/presentationml/2006/main">
  <p:tag name="AS_UNIQUEID" val="32"/>
</p:tagLst>
</file>

<file path=ppt/tags/tag135.xml><?xml version="1.0" encoding="utf-8"?>
<p:tagLst xmlns:p="http://schemas.openxmlformats.org/presentationml/2006/main">
  <p:tag name="AS_UNIQUEID" val="33"/>
</p:tagLst>
</file>

<file path=ppt/tags/tag136.xml><?xml version="1.0" encoding="utf-8"?>
<p:tagLst xmlns:p="http://schemas.openxmlformats.org/presentationml/2006/main">
  <p:tag name="AS_UNIQUEID" val="34"/>
</p:tagLst>
</file>

<file path=ppt/tags/tag137.xml><?xml version="1.0" encoding="utf-8"?>
<p:tagLst xmlns:p="http://schemas.openxmlformats.org/presentationml/2006/main">
  <p:tag name="AS_UNIQUEID" val="35"/>
</p:tagLst>
</file>

<file path=ppt/tags/tag138.xml><?xml version="1.0" encoding="utf-8"?>
<p:tagLst xmlns:p="http://schemas.openxmlformats.org/presentationml/2006/main">
  <p:tag name="AS_UNIQUEID" val="36"/>
</p:tagLst>
</file>

<file path=ppt/tags/tag139.xml><?xml version="1.0" encoding="utf-8"?>
<p:tagLst xmlns:p="http://schemas.openxmlformats.org/presentationml/2006/main">
  <p:tag name="AS_UNIQUEID" val="37"/>
</p:tagLst>
</file>

<file path=ppt/tags/tag14.xml><?xml version="1.0" encoding="utf-8"?>
<p:tagLst xmlns:p="http://schemas.openxmlformats.org/presentationml/2006/main">
  <p:tag name="AS_UNIQUEID" val="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1.xml><?xml version="1.0" encoding="utf-8"?>
<p:tagLst xmlns:p="http://schemas.openxmlformats.org/presentationml/2006/main">
  <p:tag name="AS_UNIQUEID" val="38"/>
</p:tagLst>
</file>

<file path=ppt/tags/tag142.xml><?xml version="1.0" encoding="utf-8"?>
<p:tagLst xmlns:p="http://schemas.openxmlformats.org/presentationml/2006/main">
  <p:tag name="AS_UNIQUEID" val="39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5512*5092*613*61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4.xml><?xml version="1.0" encoding="utf-8"?>
<p:tagLst xmlns:p="http://schemas.openxmlformats.org/presentationml/2006/main">
  <p:tag name="AS_UNIQUEID" val="40"/>
</p:tagLst>
</file>

<file path=ppt/tags/tag145.xml><?xml version="1.0" encoding="utf-8"?>
<p:tagLst xmlns:p="http://schemas.openxmlformats.org/presentationml/2006/main">
  <p:tag name="AS_UNIQUEID" val="41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5043*5000*613*61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7.xml><?xml version="1.0" encoding="utf-8"?>
<p:tagLst xmlns:p="http://schemas.openxmlformats.org/presentationml/2006/main">
  <p:tag name="AS_UNIQUEID" val="42"/>
</p:tagLst>
</file>

<file path=ppt/tags/tag148.xml><?xml version="1.0" encoding="utf-8"?>
<p:tagLst xmlns:p="http://schemas.openxmlformats.org/presentationml/2006/main">
  <p:tag name="AS_UNIQUEID" val="43"/>
</p:tagLst>
</file>

<file path=ppt/tags/tag149.xml><?xml version="1.0" encoding="utf-8"?>
<p:tagLst xmlns:p="http://schemas.openxmlformats.org/presentationml/2006/main">
  <p:tag name="AS_UNIQUEID" val="44"/>
</p:tagLst>
</file>

<file path=ppt/tags/tag15.xml><?xml version="1.0" encoding="utf-8"?>
<p:tagLst xmlns:p="http://schemas.openxmlformats.org/presentationml/2006/main">
  <p:tag name="AS_UNIQUEID" val="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45"/>
</p:tagLst>
</file>

<file path=ppt/tags/tag151.xml><?xml version="1.0" encoding="utf-8"?>
<p:tagLst xmlns:p="http://schemas.openxmlformats.org/presentationml/2006/main">
  <p:tag name="AS_UNIQUEID" val="46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3.xml><?xml version="1.0" encoding="utf-8"?>
<p:tagLst xmlns:p="http://schemas.openxmlformats.org/presentationml/2006/main">
  <p:tag name="AS_UNIQUEID" val="47"/>
</p:tagLst>
</file>

<file path=ppt/tags/tag154.xml><?xml version="1.0" encoding="utf-8"?>
<p:tagLst xmlns:p="http://schemas.openxmlformats.org/presentationml/2006/main">
  <p:tag name="AS_UNIQUEID" val="48"/>
</p:tagLst>
</file>

<file path=ppt/tags/tag155.xml><?xml version="1.0" encoding="utf-8"?>
<p:tagLst xmlns:p="http://schemas.openxmlformats.org/presentationml/2006/main">
  <p:tag name="AS_UNIQUEID" val="49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5010*5092*613*61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7.xml><?xml version="1.0" encoding="utf-8"?>
<p:tagLst xmlns:p="http://schemas.openxmlformats.org/presentationml/2006/main">
  <p:tag name="AS_UNIQUEID" val="50"/>
</p:tagLst>
</file>

<file path=ppt/tags/tag158.xml><?xml version="1.0" encoding="utf-8"?>
<p:tagLst xmlns:p="http://schemas.openxmlformats.org/presentationml/2006/main">
  <p:tag name="AS_UNIQUEID" val="51"/>
</p:tagLst>
</file>

<file path=ppt/tags/tag159.xml><?xml version="1.0" encoding="utf-8"?>
<p:tagLst xmlns:p="http://schemas.openxmlformats.org/presentationml/2006/main">
  <p:tag name="AS_UNIQUEID" val="52"/>
</p:tagLst>
</file>

<file path=ppt/tags/tag16.xml><?xml version="1.0" encoding="utf-8"?>
<p:tagLst xmlns:p="http://schemas.openxmlformats.org/presentationml/2006/main">
  <p:tag name="AS_UNIQUEID" val="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1.xml><?xml version="1.0" encoding="utf-8"?>
<p:tagLst xmlns:p="http://schemas.openxmlformats.org/presentationml/2006/main">
  <p:tag name="AS_UNIQUEID" val="53"/>
</p:tagLst>
</file>

<file path=ppt/tags/tag162.xml><?xml version="1.0" encoding="utf-8"?>
<p:tagLst xmlns:p="http://schemas.openxmlformats.org/presentationml/2006/main">
  <p:tag name="AS_UNIQUEID" val="54"/>
</p:tagLst>
</file>

<file path=ppt/tags/tag163.xml><?xml version="1.0" encoding="utf-8"?>
<p:tagLst xmlns:p="http://schemas.openxmlformats.org/presentationml/2006/main">
  <p:tag name="AS_UNIQUEID" val="55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4739*5093*613*61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5.xml><?xml version="1.0" encoding="utf-8"?>
<p:tagLst xmlns:p="http://schemas.openxmlformats.org/presentationml/2006/main">
  <p:tag name="AS_UNIQUEID" val="56"/>
</p:tagLst>
</file>

<file path=ppt/tags/tag166.xml><?xml version="1.0" encoding="utf-8"?>
<p:tagLst xmlns:p="http://schemas.openxmlformats.org/presentationml/2006/main">
  <p:tag name="AS_UNIQUEID" val="57"/>
</p:tagLst>
</file>

<file path=ppt/tags/tag167.xml><?xml version="1.0" encoding="utf-8"?>
<p:tagLst xmlns:p="http://schemas.openxmlformats.org/presentationml/2006/main">
  <p:tag name="AS_UNIQUEID" val="58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9.xml><?xml version="1.0" encoding="utf-8"?>
<p:tagLst xmlns:p="http://schemas.openxmlformats.org/presentationml/2006/main">
  <p:tag name="AS_UNIQUEID" val="59"/>
</p:tagLst>
</file>

<file path=ppt/tags/tag17.xml><?xml version="1.0" encoding="utf-8"?>
<p:tagLst xmlns:p="http://schemas.openxmlformats.org/presentationml/2006/main">
  <p:tag name="AS_UNIQUEID" val="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60"/>
</p:tagLst>
</file>

<file path=ppt/tags/tag171.xml><?xml version="1.0" encoding="utf-8"?>
<p:tagLst xmlns:p="http://schemas.openxmlformats.org/presentationml/2006/main">
  <p:tag name="AS_UNIQUEID" val="61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3.xml><?xml version="1.0" encoding="utf-8"?>
<p:tagLst xmlns:p="http://schemas.openxmlformats.org/presentationml/2006/main">
  <p:tag name="AS_UNIQUEID" val="62"/>
</p:tagLst>
</file>

<file path=ppt/tags/tag174.xml><?xml version="1.0" encoding="utf-8"?>
<p:tagLst xmlns:p="http://schemas.openxmlformats.org/presentationml/2006/main">
  <p:tag name="AS_UNIQUEID" val="63"/>
</p:tagLst>
</file>

<file path=ppt/tags/tag175.xml><?xml version="1.0" encoding="utf-8"?>
<p:tagLst xmlns:p="http://schemas.openxmlformats.org/presentationml/2006/main">
  <p:tag name="AS_UNIQUEID" val="64"/>
</p:tagLst>
</file>

<file path=ppt/tags/tag176.xml><?xml version="1.0" encoding="utf-8"?>
<p:tagLst xmlns:p="http://schemas.openxmlformats.org/presentationml/2006/main">
  <p:tag name="AS_UNIQUEID" val="65"/>
  <p:tag name="KSO_WM_UNIT_PLACING_PICTURE_USER_VIEWPORT" val="{&quot;height&quot;:4155,&quot;width&quot;:4320}"/>
</p:tagLst>
</file>

<file path=ppt/tags/tag177.xml><?xml version="1.0" encoding="utf-8"?>
<p:tagLst xmlns:p="http://schemas.openxmlformats.org/presentationml/2006/main">
  <p:tag name="AS_UNIQUEID" val="153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8.xml><?xml version="1.0" encoding="utf-8"?>
<p:tagLst xmlns:p="http://schemas.openxmlformats.org/presentationml/2006/main">
  <p:tag name="AS_UNIQUEID" val="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AS_UNIQUEID" val="84"/>
</p:tagLst>
</file>

<file path=ppt/tags/tag2.xml><?xml version="1.0" encoding="utf-8"?>
<p:tagLst xmlns:p="http://schemas.openxmlformats.org/presentationml/2006/main">
  <p:tag name="AS_UNIQUEID" val="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AS_UNIQUEID" val="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AS_UNIQUEID" val="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AS_UNIQUEID" val="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AS_UNIQUEID" val="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AS_UNIQUEID" val="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AS_UNIQUEID" val="91"/>
</p:tagLst>
</file>

<file path=ppt/tags/tag27.xml><?xml version="1.0" encoding="utf-8"?>
<p:tagLst xmlns:p="http://schemas.openxmlformats.org/presentationml/2006/main">
  <p:tag name="AS_UNIQUEID" val="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AS_UNIQUEID" val="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AS_UNIQUEID" val="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AS_UNIQUEID" val="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AS_UNIQUEID" val="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AS_UNIQUEID" val="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AS_UNIQUEID" val="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AS_UNIQUEID" val="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AS_UNIQUEID" val="100"/>
</p:tagLst>
</file>

<file path=ppt/tags/tag36.xml><?xml version="1.0" encoding="utf-8"?>
<p:tagLst xmlns:p="http://schemas.openxmlformats.org/presentationml/2006/main">
  <p:tag name="AS_UNIQUEID" val="1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AS_UNIQUEID" val="1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1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1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105"/>
</p:tagLst>
</file>

<file path=ppt/tags/tag41.xml><?xml version="1.0" encoding="utf-8"?>
<p:tagLst xmlns:p="http://schemas.openxmlformats.org/presentationml/2006/main">
  <p:tag name="AS_UNIQUEID" val="1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1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1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109"/>
</p:tagLst>
</file>

<file path=ppt/tags/tag45.xml><?xml version="1.0" encoding="utf-8"?>
<p:tagLst xmlns:p="http://schemas.openxmlformats.org/presentationml/2006/main">
  <p:tag name="AS_UNIQUEID" val="1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1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1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1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116"/>
</p:tagLst>
</file>

<file path=ppt/tags/tag52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1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1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122"/>
</p:tagLst>
</file>

<file path=ppt/tags/tag58.xml><?xml version="1.0" encoding="utf-8"?>
<p:tagLst xmlns:p="http://schemas.openxmlformats.org/presentationml/2006/main">
  <p:tag name="AS_UNIQUEID" val="1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1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127"/>
</p:tagLst>
</file>

<file path=ppt/tags/tag63.xml><?xml version="1.0" encoding="utf-8"?>
<p:tagLst xmlns:p="http://schemas.openxmlformats.org/presentationml/2006/main">
  <p:tag name="AS_UNIQUEID" val="1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1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1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1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1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133"/>
</p:tagLst>
</file>

<file path=ppt/tags/tag69.xml><?xml version="1.0" encoding="utf-8"?>
<p:tagLst xmlns:p="http://schemas.openxmlformats.org/presentationml/2006/main">
  <p:tag name="AS_UNIQUEID" val="134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AS_UNIQUEID" val="72"/>
</p:tagLst>
</file>

<file path=ppt/tags/tag70.xml><?xml version="1.0" encoding="utf-8"?>
<p:tagLst xmlns:p="http://schemas.openxmlformats.org/presentationml/2006/main">
  <p:tag name="AS_UNIQUEID" val="135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1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AS_UNIQUEID" val="1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AS_UNIQUEID" val="1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AS_UNIQUEID" val="139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AS_UNIQUEID" val="140"/>
</p:tagLst>
</file>

<file path=ppt/tags/tag77.xml><?xml version="1.0" encoding="utf-8"?>
<p:tagLst xmlns:p="http://schemas.openxmlformats.org/presentationml/2006/main">
  <p:tag name="AS_UNIQUEID" val="141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78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9.xml><?xml version="1.0" encoding="utf-8"?>
<p:tagLst xmlns:p="http://schemas.openxmlformats.org/presentationml/2006/main">
  <p:tag name="AS_UNIQUEID" val="142"/>
</p:tagLst>
</file>

<file path=ppt/tags/tag8.xml><?xml version="1.0" encoding="utf-8"?>
<p:tagLst xmlns:p="http://schemas.openxmlformats.org/presentationml/2006/main">
  <p:tag name="AS_UNIQUEID" val="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143"/>
</p:tagLst>
</file>

<file path=ppt/tags/tag81.xml><?xml version="1.0" encoding="utf-8"?>
<p:tagLst xmlns:p="http://schemas.openxmlformats.org/presentationml/2006/main">
  <p:tag name="AS_UNIQUEID" val="144"/>
</p:tagLst>
</file>

<file path=ppt/tags/tag82.xml><?xml version="1.0" encoding="utf-8"?>
<p:tagLst xmlns:p="http://schemas.openxmlformats.org/presentationml/2006/main">
  <p:tag name="AS_UNIQUEID" val="145"/>
</p:tagLst>
</file>

<file path=ppt/tags/tag83.xml><?xml version="1.0" encoding="utf-8"?>
<p:tagLst xmlns:p="http://schemas.openxmlformats.org/presentationml/2006/main">
  <p:tag name="AS_UNIQUEID" val="146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p="http://schemas.openxmlformats.org/presentationml/2006/main">
  <p:tag name="AS_UNIQUEID" val="147"/>
</p:tagLst>
</file>

<file path=ppt/tags/tag86.xml><?xml version="1.0" encoding="utf-8"?>
<p:tagLst xmlns:p="http://schemas.openxmlformats.org/presentationml/2006/main">
  <p:tag name="AS_UNIQUEID" val="148"/>
</p:tagLst>
</file>

<file path=ppt/tags/tag87.xml><?xml version="1.0" encoding="utf-8"?>
<p:tagLst xmlns:p="http://schemas.openxmlformats.org/presentationml/2006/main">
  <p:tag name="AS_UNIQUEID" val="149"/>
  <p:tag name="KSO_WM_UNIT_PLACING_PICTURE_USER_VIEWPORT" val="{&quot;height&quot;:7275,&quot;width&quot;:13500}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AS_UNIQUEID" val="150"/>
</p:tagLst>
</file>

<file path=ppt/tags/tag9.xml><?xml version="1.0" encoding="utf-8"?>
<p:tagLst xmlns:p="http://schemas.openxmlformats.org/presentationml/2006/main">
  <p:tag name="AS_UNIQUEID" val="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51"/>
</p:tagLst>
</file>

<file path=ppt/tags/tag91.xml><?xml version="1.0" encoding="utf-8"?>
<p:tagLst xmlns:p="http://schemas.openxmlformats.org/presentationml/2006/main">
  <p:tag name="AS_UNIQUEID" val="152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6552*4917*613*61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3.xml><?xml version="1.0" encoding="utf-8"?>
<p:tagLst xmlns:p="http://schemas.openxmlformats.org/presentationml/2006/main">
  <p:tag name="AS_UNIQUEID" val="1"/>
</p:tagLst>
</file>

<file path=ppt/tags/tag94.xml><?xml version="1.0" encoding="utf-8"?>
<p:tagLst xmlns:p="http://schemas.openxmlformats.org/presentationml/2006/main">
  <p:tag name="AS_UNIQUEID" val="2"/>
</p:tagLst>
</file>

<file path=ppt/tags/tag95.xml><?xml version="1.0" encoding="utf-8"?>
<p:tagLst xmlns:p="http://schemas.openxmlformats.org/presentationml/2006/main">
  <p:tag name="AS_UNIQUEID" val="3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7.xml><?xml version="1.0" encoding="utf-8"?>
<p:tagLst xmlns:p="http://schemas.openxmlformats.org/presentationml/2006/main">
  <p:tag name="AS_UNIQUEID" val="4"/>
</p:tagLst>
</file>

<file path=ppt/tags/tag98.xml><?xml version="1.0" encoding="utf-8"?>
<p:tagLst xmlns:p="http://schemas.openxmlformats.org/presentationml/2006/main">
  <p:tag name="AS_UNIQUEID" val="5"/>
</p:tagLst>
</file>

<file path=ppt/tags/tag99.xml><?xml version="1.0" encoding="utf-8"?>
<p:tagLst xmlns:p="http://schemas.openxmlformats.org/presentationml/2006/main">
  <p:tag name="AS_UNIQUEID" val="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36</Paragraphs>
  <Slides>24</Slides>
  <Notes>0</Notes>
  <TotalTime>0</TotalTime>
  <HiddenSlides>0</HiddenSlides>
  <MMClips>9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28">
      <vt:lpstr>Arial</vt:lpstr>
      <vt:lpstr>微软雅黑</vt:lpstr>
      <vt:lpstr>Wingdings</vt:lpstr>
      <vt:lpstr>Office 主题​​</vt:lpstr>
      <vt:lpstr>俄乌冲突</vt:lpstr>
      <vt:lpstr>PowerPoint Presentation</vt:lpstr>
      <vt:lpstr>PowerPoint Presentation</vt:lpstr>
      <vt:lpstr>PowerPoint Presentation</vt:lpstr>
      <vt:lpstr>1.俄乌冲突，使我们对世界局势有了哪些更清醒的认识？</vt:lpstr>
      <vt:lpstr>PowerPoint Presentation</vt:lpstr>
      <vt:lpstr>PowerPoint Presentation</vt:lpstr>
      <vt:lpstr>2.俄乌冲突影响世界经济，表明了当今世界的哪些特点？</vt:lpstr>
      <vt:lpstr>3.俄乌冲突影响世界经济，表明了世界经济什么特点？这一特点对经济发展有何影响？</vt:lpstr>
      <vt:lpstr>PowerPoint Presentation</vt:lpstr>
      <vt:lpstr>PowerPoint Presentation</vt:lpstr>
      <vt:lpstr>我国坚持通过对话协商、以和平手段解决国际争端和热点难点问题，永远做维护世界和平的坚定力量。（九下P18）</vt:lpstr>
      <vt:lpstr>4.看到俄乌冲突相关报道，有人担心：时代主题、时代潮流是不是变了？——请运用相关知识分析时代主题和时代潮流是什么？变没变？</vt:lpstr>
      <vt:lpstr>5.以上材料及问题引发我们对国家关系和人类命运的哪些思考？</vt:lpstr>
      <vt:lpstr>PowerPoint Presentation</vt:lpstr>
      <vt:lpstr>PowerPoint Presentation</vt:lpstr>
      <vt:lpstr>PowerPoint Presentation</vt:lpstr>
      <vt:lpstr>6.为什么在乌华人为了保护自己把国旗贴在车上挂在房上？</vt:lpstr>
      <vt:lpstr>PowerPoint Presentation</vt:lpstr>
      <vt:lpstr>7.俄乌冲突发生后，我国准备派包机接自愿回国的在乌公民。由此思考一下，国家利益和人民利益的关系。</vt:lpstr>
      <vt:lpstr>PowerPoint Presentation</vt:lpstr>
      <vt:lpstr>8.运用所学知识分析：为什么持台胞证就可以登中国包机？</vt:lpstr>
      <vt:lpstr>9.由于历史原因，我国尚未完全实现统一。解决台湾问题，实现祖国完全统一，是全体中华儿女的共同心愿，是中华民族的根本利益所在。请问：解决台湾问题的基本方针和两岸关系的政治基础分别是什么？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2022-02-27T21:48:25.542</cp:lastPrinted>
  <dcterms:created xsi:type="dcterms:W3CDTF">2022-02-27T21:48:25Z</dcterms:created>
  <dcterms:modified xsi:type="dcterms:W3CDTF">2022-02-27T13:48:32Z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